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handoutMasterIdLst>
    <p:handoutMasterId r:id="rId37"/>
  </p:handoutMasterIdLst>
  <p:sldIdLst>
    <p:sldId id="2046" r:id="rId2"/>
    <p:sldId id="2089" r:id="rId3"/>
    <p:sldId id="2102" r:id="rId4"/>
    <p:sldId id="2087" r:id="rId5"/>
    <p:sldId id="2103" r:id="rId6"/>
    <p:sldId id="2209" r:id="rId7"/>
    <p:sldId id="2211" r:id="rId8"/>
    <p:sldId id="2207" r:id="rId9"/>
    <p:sldId id="2212" r:id="rId10"/>
    <p:sldId id="2213" r:id="rId11"/>
    <p:sldId id="2214" r:id="rId12"/>
    <p:sldId id="2215" r:id="rId13"/>
    <p:sldId id="2216" r:id="rId14"/>
    <p:sldId id="2222" r:id="rId15"/>
    <p:sldId id="2221" r:id="rId16"/>
    <p:sldId id="2219" r:id="rId17"/>
    <p:sldId id="2223" r:id="rId18"/>
    <p:sldId id="2188" r:id="rId19"/>
    <p:sldId id="2224" r:id="rId20"/>
    <p:sldId id="2177" r:id="rId21"/>
    <p:sldId id="2225" r:id="rId22"/>
    <p:sldId id="2226" r:id="rId23"/>
    <p:sldId id="2227" r:id="rId24"/>
    <p:sldId id="2228" r:id="rId25"/>
    <p:sldId id="2229" r:id="rId26"/>
    <p:sldId id="2230" r:id="rId27"/>
    <p:sldId id="2231" r:id="rId28"/>
    <p:sldId id="2107" r:id="rId29"/>
    <p:sldId id="2235" r:id="rId30"/>
    <p:sldId id="2232" r:id="rId31"/>
    <p:sldId id="2123" r:id="rId32"/>
    <p:sldId id="2171" r:id="rId33"/>
    <p:sldId id="2172" r:id="rId34"/>
    <p:sldId id="2080" r:id="rId35"/>
  </p:sldIdLst>
  <p:sldSz cx="24377650" cy="13716000"/>
  <p:notesSz cx="6858000" cy="9144000"/>
  <p:defaultTextStyle>
    <a:defPPr>
      <a:defRPr lang="en-US"/>
    </a:defPPr>
    <a:lvl1pPr marL="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21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434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2651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6868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1086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8136" userDrawn="1">
          <p15:clr>
            <a:srgbClr val="A4A3A4"/>
          </p15:clr>
        </p15:guide>
        <p15:guide id="4" pos="14278" userDrawn="1">
          <p15:clr>
            <a:srgbClr val="A4A3A4"/>
          </p15:clr>
        </p15:guide>
        <p15:guide id="5" pos="1078" userDrawn="1">
          <p15:clr>
            <a:srgbClr val="A4A3A4"/>
          </p15:clr>
        </p15:guide>
        <p15:guide id="7" pos="7678" userDrawn="1">
          <p15:clr>
            <a:srgbClr val="A4A3A4"/>
          </p15:clr>
        </p15:guide>
        <p15:guide id="8" orient="horz" pos="504" userDrawn="1">
          <p15:clr>
            <a:srgbClr val="A4A3A4"/>
          </p15:clr>
        </p15:guide>
        <p15:guide id="9" orient="horz" pos="8640" userDrawn="1">
          <p15:clr>
            <a:srgbClr val="A4A3A4"/>
          </p15:clr>
        </p15:guide>
        <p15:guide id="10" orient="horz" pos="4632" userDrawn="1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Office" lastIdx="3" clrIdx="0">
    <p:extLst/>
  </p:cmAuthor>
  <p:cmAuthor id="2" name="Microsoft Office User" initials="Office [2]" lastIdx="1" clrIdx="1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BA34"/>
    <a:srgbClr val="614CFA"/>
    <a:srgbClr val="5F13E7"/>
    <a:srgbClr val="000000"/>
    <a:srgbClr val="4A4EF4"/>
    <a:srgbClr val="3B1F4D"/>
    <a:srgbClr val="00B8DB"/>
    <a:srgbClr val="EC72A5"/>
    <a:srgbClr val="2D1E42"/>
    <a:srgbClr val="583F5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002" autoAdjust="0"/>
    <p:restoredTop sz="96202" autoAdjust="0"/>
  </p:normalViewPr>
  <p:slideViewPr>
    <p:cSldViewPr snapToGrid="0" snapToObjects="1">
      <p:cViewPr varScale="1">
        <p:scale>
          <a:sx n="87" d="100"/>
          <a:sy n="87" d="100"/>
        </p:scale>
        <p:origin x="-54" y="-354"/>
      </p:cViewPr>
      <p:guideLst>
        <p:guide orient="horz" pos="8136"/>
        <p:guide orient="horz" pos="504"/>
        <p:guide orient="horz" pos="8640"/>
        <p:guide orient="horz" pos="4632"/>
        <p:guide pos="14278"/>
        <p:guide pos="1078"/>
        <p:guide pos="7678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5" d="100"/>
        <a:sy n="105" d="100"/>
      </p:scale>
      <p:origin x="0" y="0"/>
    </p:cViewPr>
  </p:sorterViewPr>
  <p:notesViewPr>
    <p:cSldViewPr snapToGrid="0" snapToObjects="1" showGuides="1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commentAuthors" Target="commentAuthor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7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738479-FD9A-4D48-B33B-57025CCE46B2}" type="datetimeFigureOut">
              <a:rPr lang="fr-FR" smtClean="0"/>
              <a:t>28/06/2021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F45B15-FF66-4B5E-834A-EC2F5198C2B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9768948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Nunito Light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Nunito Light" charset="0"/>
              </a:defRPr>
            </a:lvl1pPr>
          </a:lstStyle>
          <a:p>
            <a:fld id="{EFC10EE1-B198-C942-8235-326C972CBB30}" type="datetimeFigureOut">
              <a:rPr lang="en-US" smtClean="0"/>
              <a:pPr/>
              <a:t>6/28/2021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Nunito Light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Nunito Light" charset="0"/>
              </a:defRPr>
            </a:lvl1pPr>
          </a:lstStyle>
          <a:p>
            <a:fld id="{006BE02D-20C0-F840-AFAC-BEA99C74FDC2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3289142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14217" rtl="0" eaLnBrk="1" latinLnBrk="0" hangingPunct="1">
      <a:defRPr sz="2400" b="0" i="0" kern="1200">
        <a:solidFill>
          <a:schemeClr val="tx1"/>
        </a:solidFill>
        <a:latin typeface="Nunito Light" charset="0"/>
        <a:ea typeface="+mn-ea"/>
        <a:cs typeface="+mn-cs"/>
      </a:defRPr>
    </a:lvl1pPr>
    <a:lvl2pPr marL="914217" algn="l" defTabSz="914217" rtl="0" eaLnBrk="1" latinLnBrk="0" hangingPunct="1">
      <a:defRPr sz="2400" b="0" i="0" kern="1200">
        <a:solidFill>
          <a:schemeClr val="tx1"/>
        </a:solidFill>
        <a:latin typeface="Nunito Light" charset="0"/>
        <a:ea typeface="+mn-ea"/>
        <a:cs typeface="+mn-cs"/>
      </a:defRPr>
    </a:lvl2pPr>
    <a:lvl3pPr marL="1828434" algn="l" defTabSz="914217" rtl="0" eaLnBrk="1" latinLnBrk="0" hangingPunct="1">
      <a:defRPr sz="2400" b="0" i="0" kern="1200">
        <a:solidFill>
          <a:schemeClr val="tx1"/>
        </a:solidFill>
        <a:latin typeface="Nunito Light" charset="0"/>
        <a:ea typeface="+mn-ea"/>
        <a:cs typeface="+mn-cs"/>
      </a:defRPr>
    </a:lvl3pPr>
    <a:lvl4pPr marL="2742651" algn="l" defTabSz="914217" rtl="0" eaLnBrk="1" latinLnBrk="0" hangingPunct="1">
      <a:defRPr sz="2400" b="0" i="0" kern="1200">
        <a:solidFill>
          <a:schemeClr val="tx1"/>
        </a:solidFill>
        <a:latin typeface="Nunito Light" charset="0"/>
        <a:ea typeface="+mn-ea"/>
        <a:cs typeface="+mn-cs"/>
      </a:defRPr>
    </a:lvl4pPr>
    <a:lvl5pPr marL="3656868" algn="l" defTabSz="914217" rtl="0" eaLnBrk="1" latinLnBrk="0" hangingPunct="1">
      <a:defRPr sz="2400" b="0" i="0" kern="1200">
        <a:solidFill>
          <a:schemeClr val="tx1"/>
        </a:solidFill>
        <a:latin typeface="Nunito Light" charset="0"/>
        <a:ea typeface="+mn-ea"/>
        <a:cs typeface="+mn-cs"/>
      </a:defRPr>
    </a:lvl5pPr>
    <a:lvl6pPr marL="4571086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89425" y="-11796713"/>
            <a:ext cx="2215356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  <p:sp>
        <p:nvSpPr>
          <p:cNvPr id="2" name="Espace réservé de l'en-tête 1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11458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89425" y="-11796713"/>
            <a:ext cx="2215356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  <p:sp>
        <p:nvSpPr>
          <p:cNvPr id="2" name="Espace réservé de l'en-tête 1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63097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89425" y="-11796713"/>
            <a:ext cx="2215356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  <p:sp>
        <p:nvSpPr>
          <p:cNvPr id="2" name="Espace réservé de l'en-tête 1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63097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89425" y="-11796713"/>
            <a:ext cx="2215356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  <p:sp>
        <p:nvSpPr>
          <p:cNvPr id="2" name="Espace réservé de l'en-tête 1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63097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89425" y="-11796713"/>
            <a:ext cx="2215356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  <p:sp>
        <p:nvSpPr>
          <p:cNvPr id="2" name="Espace réservé de l'en-tête 1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63097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89425" y="-11796713"/>
            <a:ext cx="2215356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  <p:sp>
        <p:nvSpPr>
          <p:cNvPr id="2" name="Espace réservé de l'en-tête 1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63097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89425" y="-11796713"/>
            <a:ext cx="2215356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  <p:sp>
        <p:nvSpPr>
          <p:cNvPr id="2" name="Espace réservé de l'en-tête 1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63097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89425" y="-11796713"/>
            <a:ext cx="2215356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  <p:sp>
        <p:nvSpPr>
          <p:cNvPr id="2" name="Espace réservé de l'en-tête 1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63097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roup 48"/>
          <p:cNvGrpSpPr/>
          <p:nvPr userDrawn="1"/>
        </p:nvGrpSpPr>
        <p:grpSpPr>
          <a:xfrm rot="5400000">
            <a:off x="-16715231" y="-397359"/>
            <a:ext cx="24535152" cy="4304369"/>
            <a:chOff x="0" y="-156114"/>
            <a:chExt cx="24535152" cy="4304369"/>
          </a:xfrm>
        </p:grpSpPr>
        <p:sp>
          <p:nvSpPr>
            <p:cNvPr id="50" name="Freeform 49"/>
            <p:cNvSpPr>
              <a:spLocks noChangeArrowheads="1"/>
            </p:cNvSpPr>
            <p:nvPr/>
          </p:nvSpPr>
          <p:spPr bwMode="auto">
            <a:xfrm>
              <a:off x="23378291" y="2431564"/>
              <a:ext cx="1134322" cy="1716691"/>
            </a:xfrm>
            <a:custGeom>
              <a:avLst/>
              <a:gdLst>
                <a:gd name="T0" fmla="*/ 0 w 1152"/>
                <a:gd name="T1" fmla="*/ 1739 h 1740"/>
                <a:gd name="T2" fmla="*/ 1151 w 1152"/>
                <a:gd name="T3" fmla="*/ 918 h 1740"/>
                <a:gd name="T4" fmla="*/ 1151 w 1152"/>
                <a:gd name="T5" fmla="*/ 0 h 1740"/>
                <a:gd name="T6" fmla="*/ 0 w 1152"/>
                <a:gd name="T7" fmla="*/ 1739 h 17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52" h="1740">
                  <a:moveTo>
                    <a:pt x="0" y="1739"/>
                  </a:moveTo>
                  <a:lnTo>
                    <a:pt x="1151" y="918"/>
                  </a:lnTo>
                  <a:lnTo>
                    <a:pt x="1151" y="0"/>
                  </a:lnTo>
                  <a:lnTo>
                    <a:pt x="0" y="1739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51" name="Freeform 50"/>
            <p:cNvSpPr>
              <a:spLocks noChangeArrowheads="1"/>
            </p:cNvSpPr>
            <p:nvPr/>
          </p:nvSpPr>
          <p:spPr bwMode="auto">
            <a:xfrm>
              <a:off x="23079221" y="-88970"/>
              <a:ext cx="1455931" cy="4233061"/>
            </a:xfrm>
            <a:custGeom>
              <a:avLst/>
              <a:gdLst>
                <a:gd name="T0" fmla="*/ 0 w 1479"/>
                <a:gd name="T1" fmla="*/ 0 h 4296"/>
                <a:gd name="T2" fmla="*/ 327 w 1479"/>
                <a:gd name="T3" fmla="*/ 4295 h 4296"/>
                <a:gd name="T4" fmla="*/ 1478 w 1479"/>
                <a:gd name="T5" fmla="*/ 2556 h 4296"/>
                <a:gd name="T6" fmla="*/ 1478 w 1479"/>
                <a:gd name="T7" fmla="*/ 0 h 4296"/>
                <a:gd name="T8" fmla="*/ 0 w 1479"/>
                <a:gd name="T9" fmla="*/ 0 h 4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79" h="4296">
                  <a:moveTo>
                    <a:pt x="0" y="0"/>
                  </a:moveTo>
                  <a:lnTo>
                    <a:pt x="327" y="4295"/>
                  </a:lnTo>
                  <a:lnTo>
                    <a:pt x="1478" y="2556"/>
                  </a:lnTo>
                  <a:lnTo>
                    <a:pt x="1478" y="0"/>
                  </a:lnTo>
                  <a:lnTo>
                    <a:pt x="0" y="0"/>
                  </a:lnTo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52" name="Freeform 51"/>
            <p:cNvSpPr>
              <a:spLocks noChangeArrowheads="1"/>
            </p:cNvSpPr>
            <p:nvPr/>
          </p:nvSpPr>
          <p:spPr bwMode="auto">
            <a:xfrm>
              <a:off x="20776620" y="-88970"/>
              <a:ext cx="2646748" cy="4233061"/>
            </a:xfrm>
            <a:custGeom>
              <a:avLst/>
              <a:gdLst>
                <a:gd name="T0" fmla="*/ 0 w 2687"/>
                <a:gd name="T1" fmla="*/ 0 h 4296"/>
                <a:gd name="T2" fmla="*/ 2686 w 2687"/>
                <a:gd name="T3" fmla="*/ 4295 h 4296"/>
                <a:gd name="T4" fmla="*/ 2359 w 2687"/>
                <a:gd name="T5" fmla="*/ 0 h 4296"/>
                <a:gd name="T6" fmla="*/ 0 w 2687"/>
                <a:gd name="T7" fmla="*/ 0 h 4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87" h="4296">
                  <a:moveTo>
                    <a:pt x="0" y="0"/>
                  </a:moveTo>
                  <a:lnTo>
                    <a:pt x="2686" y="4295"/>
                  </a:lnTo>
                  <a:lnTo>
                    <a:pt x="2359" y="0"/>
                  </a:ln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53" name="Freeform 52"/>
            <p:cNvSpPr>
              <a:spLocks noChangeArrowheads="1"/>
            </p:cNvSpPr>
            <p:nvPr/>
          </p:nvSpPr>
          <p:spPr bwMode="auto">
            <a:xfrm>
              <a:off x="20420243" y="-88970"/>
              <a:ext cx="3003125" cy="4233061"/>
            </a:xfrm>
            <a:custGeom>
              <a:avLst/>
              <a:gdLst>
                <a:gd name="T0" fmla="*/ 0 w 3049"/>
                <a:gd name="T1" fmla="*/ 0 h 4296"/>
                <a:gd name="T2" fmla="*/ 43 w 3049"/>
                <a:gd name="T3" fmla="*/ 3187 h 4296"/>
                <a:gd name="T4" fmla="*/ 3048 w 3049"/>
                <a:gd name="T5" fmla="*/ 4295 h 4296"/>
                <a:gd name="T6" fmla="*/ 362 w 3049"/>
                <a:gd name="T7" fmla="*/ 0 h 4296"/>
                <a:gd name="T8" fmla="*/ 0 w 3049"/>
                <a:gd name="T9" fmla="*/ 0 h 4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49" h="4296">
                  <a:moveTo>
                    <a:pt x="0" y="0"/>
                  </a:moveTo>
                  <a:lnTo>
                    <a:pt x="43" y="3187"/>
                  </a:lnTo>
                  <a:lnTo>
                    <a:pt x="3048" y="4295"/>
                  </a:lnTo>
                  <a:lnTo>
                    <a:pt x="362" y="0"/>
                  </a:lnTo>
                  <a:lnTo>
                    <a:pt x="0" y="0"/>
                  </a:lnTo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54" name="Freeform 53"/>
            <p:cNvSpPr>
              <a:spLocks noChangeArrowheads="1"/>
            </p:cNvSpPr>
            <p:nvPr/>
          </p:nvSpPr>
          <p:spPr bwMode="auto">
            <a:xfrm>
              <a:off x="17677877" y="-88971"/>
              <a:ext cx="2785824" cy="3142198"/>
            </a:xfrm>
            <a:custGeom>
              <a:avLst/>
              <a:gdLst>
                <a:gd name="T0" fmla="*/ 2126 w 2826"/>
                <a:gd name="T1" fmla="*/ 0 h 3188"/>
                <a:gd name="T2" fmla="*/ 0 w 2826"/>
                <a:gd name="T3" fmla="*/ 1954 h 3188"/>
                <a:gd name="T4" fmla="*/ 2825 w 2826"/>
                <a:gd name="T5" fmla="*/ 3187 h 3188"/>
                <a:gd name="T6" fmla="*/ 2782 w 2826"/>
                <a:gd name="T7" fmla="*/ 0 h 3188"/>
                <a:gd name="T8" fmla="*/ 2126 w 2826"/>
                <a:gd name="T9" fmla="*/ 0 h 3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26" h="3188">
                  <a:moveTo>
                    <a:pt x="2126" y="0"/>
                  </a:moveTo>
                  <a:lnTo>
                    <a:pt x="0" y="1954"/>
                  </a:lnTo>
                  <a:lnTo>
                    <a:pt x="2825" y="3187"/>
                  </a:lnTo>
                  <a:lnTo>
                    <a:pt x="2782" y="0"/>
                  </a:lnTo>
                  <a:lnTo>
                    <a:pt x="2126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55" name="Freeform 54"/>
            <p:cNvSpPr>
              <a:spLocks noChangeArrowheads="1"/>
            </p:cNvSpPr>
            <p:nvPr/>
          </p:nvSpPr>
          <p:spPr bwMode="auto">
            <a:xfrm>
              <a:off x="17608342" y="-88971"/>
              <a:ext cx="2168684" cy="1925303"/>
            </a:xfrm>
            <a:custGeom>
              <a:avLst/>
              <a:gdLst>
                <a:gd name="T0" fmla="*/ 0 w 2199"/>
                <a:gd name="T1" fmla="*/ 0 h 1955"/>
                <a:gd name="T2" fmla="*/ 72 w 2199"/>
                <a:gd name="T3" fmla="*/ 1954 h 1955"/>
                <a:gd name="T4" fmla="*/ 2198 w 2199"/>
                <a:gd name="T5" fmla="*/ 0 h 1955"/>
                <a:gd name="T6" fmla="*/ 0 w 2199"/>
                <a:gd name="T7" fmla="*/ 0 h 19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99" h="1955">
                  <a:moveTo>
                    <a:pt x="0" y="0"/>
                  </a:moveTo>
                  <a:lnTo>
                    <a:pt x="72" y="1954"/>
                  </a:lnTo>
                  <a:lnTo>
                    <a:pt x="2198" y="0"/>
                  </a:lnTo>
                  <a:lnTo>
                    <a:pt x="0" y="0"/>
                  </a:lnTo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56" name="Freeform 55"/>
            <p:cNvSpPr>
              <a:spLocks noChangeArrowheads="1"/>
            </p:cNvSpPr>
            <p:nvPr/>
          </p:nvSpPr>
          <p:spPr bwMode="auto">
            <a:xfrm>
              <a:off x="14888518" y="-88734"/>
              <a:ext cx="2811899" cy="1925303"/>
            </a:xfrm>
            <a:custGeom>
              <a:avLst/>
              <a:gdLst>
                <a:gd name="T0" fmla="*/ 0 w 2852"/>
                <a:gd name="T1" fmla="*/ 0 h 1955"/>
                <a:gd name="T2" fmla="*/ 2851 w 2852"/>
                <a:gd name="T3" fmla="*/ 1954 h 1955"/>
                <a:gd name="T4" fmla="*/ 2779 w 2852"/>
                <a:gd name="T5" fmla="*/ 0 h 1955"/>
                <a:gd name="T6" fmla="*/ 0 w 2852"/>
                <a:gd name="T7" fmla="*/ 0 h 19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52" h="1955">
                  <a:moveTo>
                    <a:pt x="0" y="0"/>
                  </a:moveTo>
                  <a:lnTo>
                    <a:pt x="2851" y="1954"/>
                  </a:lnTo>
                  <a:lnTo>
                    <a:pt x="2779" y="0"/>
                  </a:ln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57" name="Freeform 56"/>
            <p:cNvSpPr>
              <a:spLocks noChangeArrowheads="1"/>
            </p:cNvSpPr>
            <p:nvPr/>
          </p:nvSpPr>
          <p:spPr bwMode="auto">
            <a:xfrm>
              <a:off x="13589856" y="-88970"/>
              <a:ext cx="4137447" cy="3520308"/>
            </a:xfrm>
            <a:custGeom>
              <a:avLst/>
              <a:gdLst>
                <a:gd name="T0" fmla="*/ 0 w 4196"/>
                <a:gd name="T1" fmla="*/ 0 h 3572"/>
                <a:gd name="T2" fmla="*/ 1886 w 4196"/>
                <a:gd name="T3" fmla="*/ 3571 h 3572"/>
                <a:gd name="T4" fmla="*/ 4195 w 4196"/>
                <a:gd name="T5" fmla="*/ 1954 h 3572"/>
                <a:gd name="T6" fmla="*/ 1344 w 4196"/>
                <a:gd name="T7" fmla="*/ 0 h 3572"/>
                <a:gd name="T8" fmla="*/ 0 w 4196"/>
                <a:gd name="T9" fmla="*/ 0 h 35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96" h="3572">
                  <a:moveTo>
                    <a:pt x="0" y="0"/>
                  </a:moveTo>
                  <a:lnTo>
                    <a:pt x="1886" y="3571"/>
                  </a:lnTo>
                  <a:lnTo>
                    <a:pt x="4195" y="1954"/>
                  </a:lnTo>
                  <a:lnTo>
                    <a:pt x="1344" y="0"/>
                  </a:lnTo>
                  <a:lnTo>
                    <a:pt x="0" y="0"/>
                  </a:lnTo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58" name="Freeform 57"/>
            <p:cNvSpPr>
              <a:spLocks noChangeArrowheads="1"/>
            </p:cNvSpPr>
            <p:nvPr/>
          </p:nvSpPr>
          <p:spPr bwMode="auto">
            <a:xfrm>
              <a:off x="11104147" y="-111272"/>
              <a:ext cx="4346058" cy="3520308"/>
            </a:xfrm>
            <a:custGeom>
              <a:avLst/>
              <a:gdLst>
                <a:gd name="T0" fmla="*/ 965 w 4408"/>
                <a:gd name="T1" fmla="*/ 0 h 3572"/>
                <a:gd name="T2" fmla="*/ 0 w 4408"/>
                <a:gd name="T3" fmla="*/ 1760 h 3572"/>
                <a:gd name="T4" fmla="*/ 4407 w 4408"/>
                <a:gd name="T5" fmla="*/ 3571 h 3572"/>
                <a:gd name="T6" fmla="*/ 2521 w 4408"/>
                <a:gd name="T7" fmla="*/ 0 h 3572"/>
                <a:gd name="T8" fmla="*/ 965 w 4408"/>
                <a:gd name="T9" fmla="*/ 0 h 35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8" h="3572">
                  <a:moveTo>
                    <a:pt x="965" y="0"/>
                  </a:moveTo>
                  <a:lnTo>
                    <a:pt x="0" y="1760"/>
                  </a:lnTo>
                  <a:lnTo>
                    <a:pt x="4407" y="3571"/>
                  </a:lnTo>
                  <a:lnTo>
                    <a:pt x="2521" y="0"/>
                  </a:lnTo>
                  <a:lnTo>
                    <a:pt x="965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59" name="Freeform 58"/>
            <p:cNvSpPr>
              <a:spLocks noChangeArrowheads="1"/>
            </p:cNvSpPr>
            <p:nvPr/>
          </p:nvSpPr>
          <p:spPr bwMode="auto">
            <a:xfrm>
              <a:off x="9793019" y="-88970"/>
              <a:ext cx="369415" cy="195571"/>
            </a:xfrm>
            <a:custGeom>
              <a:avLst/>
              <a:gdLst>
                <a:gd name="T0" fmla="*/ 112 w 374"/>
                <a:gd name="T1" fmla="*/ 0 h 198"/>
                <a:gd name="T2" fmla="*/ 0 w 374"/>
                <a:gd name="T3" fmla="*/ 197 h 198"/>
                <a:gd name="T4" fmla="*/ 373 w 374"/>
                <a:gd name="T5" fmla="*/ 0 h 198"/>
                <a:gd name="T6" fmla="*/ 112 w 374"/>
                <a:gd name="T7" fmla="*/ 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4" h="198">
                  <a:moveTo>
                    <a:pt x="112" y="0"/>
                  </a:moveTo>
                  <a:lnTo>
                    <a:pt x="0" y="197"/>
                  </a:lnTo>
                  <a:lnTo>
                    <a:pt x="373" y="0"/>
                  </a:lnTo>
                  <a:lnTo>
                    <a:pt x="112" y="0"/>
                  </a:lnTo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60" name="Freeform 13"/>
            <p:cNvSpPr>
              <a:spLocks noChangeArrowheads="1"/>
            </p:cNvSpPr>
            <p:nvPr/>
          </p:nvSpPr>
          <p:spPr bwMode="auto">
            <a:xfrm>
              <a:off x="9698211" y="-88970"/>
              <a:ext cx="225996" cy="195571"/>
            </a:xfrm>
            <a:custGeom>
              <a:avLst/>
              <a:gdLst>
                <a:gd name="T0" fmla="*/ 0 w 231"/>
                <a:gd name="T1" fmla="*/ 0 h 198"/>
                <a:gd name="T2" fmla="*/ 118 w 231"/>
                <a:gd name="T3" fmla="*/ 197 h 198"/>
                <a:gd name="T4" fmla="*/ 230 w 231"/>
                <a:gd name="T5" fmla="*/ 0 h 198"/>
                <a:gd name="T6" fmla="*/ 0 w 231"/>
                <a:gd name="T7" fmla="*/ 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1" h="198">
                  <a:moveTo>
                    <a:pt x="0" y="0"/>
                  </a:moveTo>
                  <a:lnTo>
                    <a:pt x="118" y="197"/>
                  </a:lnTo>
                  <a:lnTo>
                    <a:pt x="230" y="0"/>
                  </a:lnTo>
                  <a:lnTo>
                    <a:pt x="0" y="0"/>
                  </a:lnTo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61" name="Freeform 14"/>
            <p:cNvSpPr>
              <a:spLocks noChangeArrowheads="1"/>
            </p:cNvSpPr>
            <p:nvPr/>
          </p:nvSpPr>
          <p:spPr bwMode="auto">
            <a:xfrm>
              <a:off x="8502000" y="61758"/>
              <a:ext cx="2646751" cy="2259950"/>
            </a:xfrm>
            <a:custGeom>
              <a:avLst/>
              <a:gdLst>
                <a:gd name="T0" fmla="*/ 2685 w 2686"/>
                <a:gd name="T1" fmla="*/ 1563 h 2292"/>
                <a:gd name="T2" fmla="*/ 1308 w 2686"/>
                <a:gd name="T3" fmla="*/ 0 h 2292"/>
                <a:gd name="T4" fmla="*/ 0 w 2686"/>
                <a:gd name="T5" fmla="*/ 2291 h 2292"/>
                <a:gd name="T6" fmla="*/ 2685 w 2686"/>
                <a:gd name="T7" fmla="*/ 1563 h 2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86" h="2292">
                  <a:moveTo>
                    <a:pt x="2685" y="1563"/>
                  </a:moveTo>
                  <a:lnTo>
                    <a:pt x="1308" y="0"/>
                  </a:lnTo>
                  <a:lnTo>
                    <a:pt x="0" y="2291"/>
                  </a:lnTo>
                  <a:lnTo>
                    <a:pt x="2685" y="1563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62" name="Freeform 15"/>
            <p:cNvSpPr>
              <a:spLocks noChangeArrowheads="1"/>
            </p:cNvSpPr>
            <p:nvPr/>
          </p:nvSpPr>
          <p:spPr bwMode="auto">
            <a:xfrm>
              <a:off x="6821130" y="61996"/>
              <a:ext cx="2985743" cy="2259950"/>
            </a:xfrm>
            <a:custGeom>
              <a:avLst/>
              <a:gdLst>
                <a:gd name="T0" fmla="*/ 3029 w 3030"/>
                <a:gd name="T1" fmla="*/ 0 h 2292"/>
                <a:gd name="T2" fmla="*/ 0 w 3030"/>
                <a:gd name="T3" fmla="*/ 624 h 2292"/>
                <a:gd name="T4" fmla="*/ 1721 w 3030"/>
                <a:gd name="T5" fmla="*/ 2291 h 2292"/>
                <a:gd name="T6" fmla="*/ 3029 w 3030"/>
                <a:gd name="T7" fmla="*/ 0 h 2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30" h="2292">
                  <a:moveTo>
                    <a:pt x="3029" y="0"/>
                  </a:moveTo>
                  <a:lnTo>
                    <a:pt x="0" y="624"/>
                  </a:lnTo>
                  <a:lnTo>
                    <a:pt x="1721" y="2291"/>
                  </a:lnTo>
                  <a:lnTo>
                    <a:pt x="3029" y="0"/>
                  </a:lnTo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63" name="Freeform 16"/>
            <p:cNvSpPr>
              <a:spLocks noChangeArrowheads="1"/>
            </p:cNvSpPr>
            <p:nvPr/>
          </p:nvSpPr>
          <p:spPr bwMode="auto">
            <a:xfrm>
              <a:off x="6829814" y="-88970"/>
              <a:ext cx="2985743" cy="808366"/>
            </a:xfrm>
            <a:custGeom>
              <a:avLst/>
              <a:gdLst>
                <a:gd name="T0" fmla="*/ 61 w 3030"/>
                <a:gd name="T1" fmla="*/ 0 h 822"/>
                <a:gd name="T2" fmla="*/ 0 w 3030"/>
                <a:gd name="T3" fmla="*/ 821 h 822"/>
                <a:gd name="T4" fmla="*/ 3029 w 3030"/>
                <a:gd name="T5" fmla="*/ 197 h 822"/>
                <a:gd name="T6" fmla="*/ 2911 w 3030"/>
                <a:gd name="T7" fmla="*/ 0 h 822"/>
                <a:gd name="T8" fmla="*/ 61 w 3030"/>
                <a:gd name="T9" fmla="*/ 0 h 8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30" h="822">
                  <a:moveTo>
                    <a:pt x="61" y="0"/>
                  </a:moveTo>
                  <a:lnTo>
                    <a:pt x="0" y="821"/>
                  </a:lnTo>
                  <a:lnTo>
                    <a:pt x="3029" y="197"/>
                  </a:lnTo>
                  <a:lnTo>
                    <a:pt x="2911" y="0"/>
                  </a:lnTo>
                  <a:lnTo>
                    <a:pt x="61" y="0"/>
                  </a:lnTo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64" name="Freeform 17"/>
            <p:cNvSpPr>
              <a:spLocks noChangeArrowheads="1"/>
            </p:cNvSpPr>
            <p:nvPr/>
          </p:nvSpPr>
          <p:spPr bwMode="auto">
            <a:xfrm>
              <a:off x="5975275" y="-88970"/>
              <a:ext cx="943094" cy="808366"/>
            </a:xfrm>
            <a:custGeom>
              <a:avLst/>
              <a:gdLst>
                <a:gd name="T0" fmla="*/ 0 w 955"/>
                <a:gd name="T1" fmla="*/ 0 h 822"/>
                <a:gd name="T2" fmla="*/ 893 w 955"/>
                <a:gd name="T3" fmla="*/ 821 h 822"/>
                <a:gd name="T4" fmla="*/ 954 w 955"/>
                <a:gd name="T5" fmla="*/ 0 h 822"/>
                <a:gd name="T6" fmla="*/ 0 w 955"/>
                <a:gd name="T7" fmla="*/ 0 h 8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55" h="822">
                  <a:moveTo>
                    <a:pt x="0" y="0"/>
                  </a:moveTo>
                  <a:lnTo>
                    <a:pt x="893" y="821"/>
                  </a:lnTo>
                  <a:lnTo>
                    <a:pt x="954" y="0"/>
                  </a:lnTo>
                  <a:lnTo>
                    <a:pt x="0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65" name="Freeform 18"/>
            <p:cNvSpPr>
              <a:spLocks noChangeArrowheads="1"/>
            </p:cNvSpPr>
            <p:nvPr/>
          </p:nvSpPr>
          <p:spPr bwMode="auto">
            <a:xfrm>
              <a:off x="5608571" y="674793"/>
              <a:ext cx="2916204" cy="1642810"/>
            </a:xfrm>
            <a:custGeom>
              <a:avLst/>
              <a:gdLst>
                <a:gd name="T0" fmla="*/ 2958 w 2959"/>
                <a:gd name="T1" fmla="*/ 1667 h 1668"/>
                <a:gd name="T2" fmla="*/ 1237 w 2959"/>
                <a:gd name="T3" fmla="*/ 0 h 1668"/>
                <a:gd name="T4" fmla="*/ 0 w 2959"/>
                <a:gd name="T5" fmla="*/ 1323 h 1668"/>
                <a:gd name="T6" fmla="*/ 2958 w 2959"/>
                <a:gd name="T7" fmla="*/ 1667 h 16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59" h="1668">
                  <a:moveTo>
                    <a:pt x="2958" y="1667"/>
                  </a:moveTo>
                  <a:lnTo>
                    <a:pt x="1237" y="0"/>
                  </a:lnTo>
                  <a:lnTo>
                    <a:pt x="0" y="1323"/>
                  </a:lnTo>
                  <a:lnTo>
                    <a:pt x="2958" y="1667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66" name="Freeform 19"/>
            <p:cNvSpPr>
              <a:spLocks noChangeArrowheads="1"/>
            </p:cNvSpPr>
            <p:nvPr/>
          </p:nvSpPr>
          <p:spPr bwMode="auto">
            <a:xfrm>
              <a:off x="5092201" y="-155877"/>
              <a:ext cx="1760153" cy="2112184"/>
            </a:xfrm>
            <a:custGeom>
              <a:avLst/>
              <a:gdLst>
                <a:gd name="T0" fmla="*/ 0 w 1787"/>
                <a:gd name="T1" fmla="*/ 0 h 2145"/>
                <a:gd name="T2" fmla="*/ 549 w 1787"/>
                <a:gd name="T3" fmla="*/ 2144 h 2145"/>
                <a:gd name="T4" fmla="*/ 1786 w 1787"/>
                <a:gd name="T5" fmla="*/ 821 h 2145"/>
                <a:gd name="T6" fmla="*/ 893 w 1787"/>
                <a:gd name="T7" fmla="*/ 0 h 2145"/>
                <a:gd name="T8" fmla="*/ 0 w 1787"/>
                <a:gd name="T9" fmla="*/ 0 h 2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87" h="2145">
                  <a:moveTo>
                    <a:pt x="0" y="0"/>
                  </a:moveTo>
                  <a:lnTo>
                    <a:pt x="549" y="2144"/>
                  </a:lnTo>
                  <a:lnTo>
                    <a:pt x="1786" y="821"/>
                  </a:lnTo>
                  <a:lnTo>
                    <a:pt x="893" y="0"/>
                  </a:lnTo>
                  <a:lnTo>
                    <a:pt x="0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67" name="Freeform 20"/>
            <p:cNvSpPr>
              <a:spLocks noChangeArrowheads="1"/>
            </p:cNvSpPr>
            <p:nvPr/>
          </p:nvSpPr>
          <p:spPr bwMode="auto">
            <a:xfrm>
              <a:off x="443059" y="190760"/>
              <a:ext cx="5232654" cy="2977052"/>
            </a:xfrm>
            <a:custGeom>
              <a:avLst/>
              <a:gdLst>
                <a:gd name="T0" fmla="*/ 5310 w 5311"/>
                <a:gd name="T1" fmla="*/ 1771 h 3020"/>
                <a:gd name="T2" fmla="*/ 853 w 5311"/>
                <a:gd name="T3" fmla="*/ 0 h 3020"/>
                <a:gd name="T4" fmla="*/ 0 w 5311"/>
                <a:gd name="T5" fmla="*/ 3019 h 3020"/>
                <a:gd name="T6" fmla="*/ 5310 w 5311"/>
                <a:gd name="T7" fmla="*/ 1771 h 30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11" h="3020">
                  <a:moveTo>
                    <a:pt x="5310" y="1771"/>
                  </a:moveTo>
                  <a:lnTo>
                    <a:pt x="853" y="0"/>
                  </a:lnTo>
                  <a:lnTo>
                    <a:pt x="0" y="3019"/>
                  </a:lnTo>
                  <a:lnTo>
                    <a:pt x="5310" y="1771"/>
                  </a:lnTo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68" name="Freeform 21"/>
            <p:cNvSpPr>
              <a:spLocks noChangeArrowheads="1"/>
            </p:cNvSpPr>
            <p:nvPr/>
          </p:nvSpPr>
          <p:spPr bwMode="auto">
            <a:xfrm>
              <a:off x="1264131" y="-156113"/>
              <a:ext cx="4393864" cy="2112184"/>
            </a:xfrm>
            <a:custGeom>
              <a:avLst/>
              <a:gdLst>
                <a:gd name="T0" fmla="*/ 936 w 4458"/>
                <a:gd name="T1" fmla="*/ 0 h 2145"/>
                <a:gd name="T2" fmla="*/ 0 w 4458"/>
                <a:gd name="T3" fmla="*/ 373 h 2145"/>
                <a:gd name="T4" fmla="*/ 4457 w 4458"/>
                <a:gd name="T5" fmla="*/ 2144 h 2145"/>
                <a:gd name="T6" fmla="*/ 3908 w 4458"/>
                <a:gd name="T7" fmla="*/ 0 h 2145"/>
                <a:gd name="T8" fmla="*/ 936 w 4458"/>
                <a:gd name="T9" fmla="*/ 0 h 2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58" h="2145">
                  <a:moveTo>
                    <a:pt x="936" y="0"/>
                  </a:moveTo>
                  <a:lnTo>
                    <a:pt x="0" y="373"/>
                  </a:lnTo>
                  <a:lnTo>
                    <a:pt x="4457" y="2144"/>
                  </a:lnTo>
                  <a:lnTo>
                    <a:pt x="3908" y="0"/>
                  </a:lnTo>
                  <a:lnTo>
                    <a:pt x="936" y="0"/>
                  </a:ln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69" name="Freeform 22"/>
            <p:cNvSpPr>
              <a:spLocks noChangeArrowheads="1"/>
            </p:cNvSpPr>
            <p:nvPr/>
          </p:nvSpPr>
          <p:spPr bwMode="auto">
            <a:xfrm>
              <a:off x="1264131" y="-133574"/>
              <a:ext cx="921364" cy="369415"/>
            </a:xfrm>
            <a:custGeom>
              <a:avLst/>
              <a:gdLst>
                <a:gd name="T0" fmla="*/ 72 w 937"/>
                <a:gd name="T1" fmla="*/ 0 h 374"/>
                <a:gd name="T2" fmla="*/ 0 w 937"/>
                <a:gd name="T3" fmla="*/ 373 h 374"/>
                <a:gd name="T4" fmla="*/ 936 w 937"/>
                <a:gd name="T5" fmla="*/ 0 h 374"/>
                <a:gd name="T6" fmla="*/ 72 w 937"/>
                <a:gd name="T7" fmla="*/ 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37" h="374">
                  <a:moveTo>
                    <a:pt x="72" y="0"/>
                  </a:moveTo>
                  <a:lnTo>
                    <a:pt x="0" y="373"/>
                  </a:lnTo>
                  <a:lnTo>
                    <a:pt x="936" y="0"/>
                  </a:lnTo>
                  <a:lnTo>
                    <a:pt x="72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70" name="Freeform 23"/>
            <p:cNvSpPr>
              <a:spLocks noChangeArrowheads="1"/>
            </p:cNvSpPr>
            <p:nvPr/>
          </p:nvSpPr>
          <p:spPr bwMode="auto">
            <a:xfrm>
              <a:off x="734484" y="-133574"/>
              <a:ext cx="621488" cy="369415"/>
            </a:xfrm>
            <a:custGeom>
              <a:avLst/>
              <a:gdLst>
                <a:gd name="T0" fmla="*/ 0 w 629"/>
                <a:gd name="T1" fmla="*/ 0 h 374"/>
                <a:gd name="T2" fmla="*/ 556 w 629"/>
                <a:gd name="T3" fmla="*/ 373 h 374"/>
                <a:gd name="T4" fmla="*/ 628 w 629"/>
                <a:gd name="T5" fmla="*/ 0 h 374"/>
                <a:gd name="T6" fmla="*/ 0 w 629"/>
                <a:gd name="T7" fmla="*/ 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29" h="374">
                  <a:moveTo>
                    <a:pt x="0" y="0"/>
                  </a:moveTo>
                  <a:lnTo>
                    <a:pt x="556" y="373"/>
                  </a:lnTo>
                  <a:lnTo>
                    <a:pt x="628" y="0"/>
                  </a:lnTo>
                  <a:lnTo>
                    <a:pt x="0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71" name="Freeform 24"/>
            <p:cNvSpPr>
              <a:spLocks noChangeArrowheads="1"/>
            </p:cNvSpPr>
            <p:nvPr/>
          </p:nvSpPr>
          <p:spPr bwMode="auto">
            <a:xfrm>
              <a:off x="0" y="885559"/>
              <a:ext cx="447642" cy="2259950"/>
            </a:xfrm>
            <a:custGeom>
              <a:avLst/>
              <a:gdLst>
                <a:gd name="T0" fmla="*/ 0 w 453"/>
                <a:gd name="T1" fmla="*/ 2104 h 2292"/>
                <a:gd name="T2" fmla="*/ 452 w 453"/>
                <a:gd name="T3" fmla="*/ 2291 h 2292"/>
                <a:gd name="T4" fmla="*/ 0 w 453"/>
                <a:gd name="T5" fmla="*/ 0 h 2292"/>
                <a:gd name="T6" fmla="*/ 0 w 453"/>
                <a:gd name="T7" fmla="*/ 2104 h 2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3" h="2292">
                  <a:moveTo>
                    <a:pt x="0" y="2104"/>
                  </a:moveTo>
                  <a:lnTo>
                    <a:pt x="452" y="2291"/>
                  </a:lnTo>
                  <a:lnTo>
                    <a:pt x="0" y="0"/>
                  </a:lnTo>
                  <a:lnTo>
                    <a:pt x="0" y="2104"/>
                  </a:lnTo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72" name="Freeform 25"/>
            <p:cNvSpPr>
              <a:spLocks noChangeArrowheads="1"/>
            </p:cNvSpPr>
            <p:nvPr/>
          </p:nvSpPr>
          <p:spPr bwMode="auto">
            <a:xfrm>
              <a:off x="0" y="-156114"/>
              <a:ext cx="1286433" cy="3342117"/>
            </a:xfrm>
            <a:custGeom>
              <a:avLst/>
              <a:gdLst>
                <a:gd name="T0" fmla="*/ 0 w 1306"/>
                <a:gd name="T1" fmla="*/ 0 h 3393"/>
                <a:gd name="T2" fmla="*/ 0 w 1306"/>
                <a:gd name="T3" fmla="*/ 1101 h 3393"/>
                <a:gd name="T4" fmla="*/ 452 w 1306"/>
                <a:gd name="T5" fmla="*/ 3392 h 3393"/>
                <a:gd name="T6" fmla="*/ 1305 w 1306"/>
                <a:gd name="T7" fmla="*/ 373 h 3393"/>
                <a:gd name="T8" fmla="*/ 749 w 1306"/>
                <a:gd name="T9" fmla="*/ 0 h 3393"/>
                <a:gd name="T10" fmla="*/ 0 w 1306"/>
                <a:gd name="T11" fmla="*/ 0 h 3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6" h="3393">
                  <a:moveTo>
                    <a:pt x="0" y="0"/>
                  </a:moveTo>
                  <a:lnTo>
                    <a:pt x="0" y="1101"/>
                  </a:lnTo>
                  <a:lnTo>
                    <a:pt x="452" y="3392"/>
                  </a:lnTo>
                  <a:lnTo>
                    <a:pt x="1305" y="373"/>
                  </a:lnTo>
                  <a:lnTo>
                    <a:pt x="749" y="0"/>
                  </a:lnTo>
                  <a:lnTo>
                    <a:pt x="0" y="0"/>
                  </a:ln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73" name="Freeform 26"/>
            <p:cNvSpPr>
              <a:spLocks noChangeArrowheads="1"/>
            </p:cNvSpPr>
            <p:nvPr/>
          </p:nvSpPr>
          <p:spPr bwMode="auto">
            <a:xfrm>
              <a:off x="8462804" y="1591817"/>
              <a:ext cx="6988462" cy="1786231"/>
            </a:xfrm>
            <a:custGeom>
              <a:avLst/>
              <a:gdLst>
                <a:gd name="T0" fmla="*/ 7092 w 7093"/>
                <a:gd name="T1" fmla="*/ 1811 h 1812"/>
                <a:gd name="T2" fmla="*/ 0 w 7093"/>
                <a:gd name="T3" fmla="*/ 728 h 1812"/>
                <a:gd name="T4" fmla="*/ 2685 w 7093"/>
                <a:gd name="T5" fmla="*/ 0 h 1812"/>
                <a:gd name="T6" fmla="*/ 7092 w 7093"/>
                <a:gd name="T7" fmla="*/ 1811 h 1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093" h="1812">
                  <a:moveTo>
                    <a:pt x="7092" y="1811"/>
                  </a:moveTo>
                  <a:lnTo>
                    <a:pt x="0" y="728"/>
                  </a:lnTo>
                  <a:lnTo>
                    <a:pt x="2685" y="0"/>
                  </a:lnTo>
                  <a:lnTo>
                    <a:pt x="7092" y="1811"/>
                  </a:lnTo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74" name="Freeform 12"/>
            <p:cNvSpPr>
              <a:spLocks noChangeArrowheads="1"/>
            </p:cNvSpPr>
            <p:nvPr/>
          </p:nvSpPr>
          <p:spPr bwMode="auto">
            <a:xfrm>
              <a:off x="9776123" y="-125128"/>
              <a:ext cx="2307757" cy="1734076"/>
            </a:xfrm>
            <a:custGeom>
              <a:avLst/>
              <a:gdLst>
                <a:gd name="T0" fmla="*/ 373 w 2343"/>
                <a:gd name="T1" fmla="*/ 0 h 1761"/>
                <a:gd name="T2" fmla="*/ 0 w 2343"/>
                <a:gd name="T3" fmla="*/ 197 h 1761"/>
                <a:gd name="T4" fmla="*/ 1377 w 2343"/>
                <a:gd name="T5" fmla="*/ 1760 h 1761"/>
                <a:gd name="T6" fmla="*/ 2342 w 2343"/>
                <a:gd name="T7" fmla="*/ 0 h 1761"/>
                <a:gd name="T8" fmla="*/ 373 w 2343"/>
                <a:gd name="T9" fmla="*/ 0 h 17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3" h="1761">
                  <a:moveTo>
                    <a:pt x="373" y="0"/>
                  </a:moveTo>
                  <a:lnTo>
                    <a:pt x="0" y="197"/>
                  </a:lnTo>
                  <a:lnTo>
                    <a:pt x="1377" y="1760"/>
                  </a:lnTo>
                  <a:lnTo>
                    <a:pt x="2342" y="0"/>
                  </a:lnTo>
                  <a:lnTo>
                    <a:pt x="373" y="0"/>
                  </a:lnTo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99736512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/>
  </p:cSld>
  <p:clrMapOvr>
    <a:masterClrMapping/>
  </p:clrMapOvr>
  <p:transition advClick="0"/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 userDrawn="1"/>
        </p:nvGrpSpPr>
        <p:grpSpPr>
          <a:xfrm rot="10800000">
            <a:off x="-23446" y="10974729"/>
            <a:ext cx="24535152" cy="4304369"/>
            <a:chOff x="0" y="-156114"/>
            <a:chExt cx="24535152" cy="4304369"/>
          </a:xfrm>
        </p:grpSpPr>
        <p:sp>
          <p:nvSpPr>
            <p:cNvPr id="3" name="Freeform 2"/>
            <p:cNvSpPr>
              <a:spLocks noChangeArrowheads="1"/>
            </p:cNvSpPr>
            <p:nvPr/>
          </p:nvSpPr>
          <p:spPr bwMode="auto">
            <a:xfrm>
              <a:off x="23378291" y="2431564"/>
              <a:ext cx="1134322" cy="1716691"/>
            </a:xfrm>
            <a:custGeom>
              <a:avLst/>
              <a:gdLst>
                <a:gd name="T0" fmla="*/ 0 w 1152"/>
                <a:gd name="T1" fmla="*/ 1739 h 1740"/>
                <a:gd name="T2" fmla="*/ 1151 w 1152"/>
                <a:gd name="T3" fmla="*/ 918 h 1740"/>
                <a:gd name="T4" fmla="*/ 1151 w 1152"/>
                <a:gd name="T5" fmla="*/ 0 h 1740"/>
                <a:gd name="T6" fmla="*/ 0 w 1152"/>
                <a:gd name="T7" fmla="*/ 1739 h 17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52" h="1740">
                  <a:moveTo>
                    <a:pt x="0" y="1739"/>
                  </a:moveTo>
                  <a:lnTo>
                    <a:pt x="1151" y="918"/>
                  </a:lnTo>
                  <a:lnTo>
                    <a:pt x="1151" y="0"/>
                  </a:lnTo>
                  <a:lnTo>
                    <a:pt x="0" y="1739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4" name="Freeform 3"/>
            <p:cNvSpPr>
              <a:spLocks noChangeArrowheads="1"/>
            </p:cNvSpPr>
            <p:nvPr/>
          </p:nvSpPr>
          <p:spPr bwMode="auto">
            <a:xfrm>
              <a:off x="23079221" y="-88970"/>
              <a:ext cx="1455931" cy="4233061"/>
            </a:xfrm>
            <a:custGeom>
              <a:avLst/>
              <a:gdLst>
                <a:gd name="T0" fmla="*/ 0 w 1479"/>
                <a:gd name="T1" fmla="*/ 0 h 4296"/>
                <a:gd name="T2" fmla="*/ 327 w 1479"/>
                <a:gd name="T3" fmla="*/ 4295 h 4296"/>
                <a:gd name="T4" fmla="*/ 1478 w 1479"/>
                <a:gd name="T5" fmla="*/ 2556 h 4296"/>
                <a:gd name="T6" fmla="*/ 1478 w 1479"/>
                <a:gd name="T7" fmla="*/ 0 h 4296"/>
                <a:gd name="T8" fmla="*/ 0 w 1479"/>
                <a:gd name="T9" fmla="*/ 0 h 4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79" h="4296">
                  <a:moveTo>
                    <a:pt x="0" y="0"/>
                  </a:moveTo>
                  <a:lnTo>
                    <a:pt x="327" y="4295"/>
                  </a:lnTo>
                  <a:lnTo>
                    <a:pt x="1478" y="2556"/>
                  </a:lnTo>
                  <a:lnTo>
                    <a:pt x="1478" y="0"/>
                  </a:lnTo>
                  <a:lnTo>
                    <a:pt x="0" y="0"/>
                  </a:lnTo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5" name="Freeform 4"/>
            <p:cNvSpPr>
              <a:spLocks noChangeArrowheads="1"/>
            </p:cNvSpPr>
            <p:nvPr/>
          </p:nvSpPr>
          <p:spPr bwMode="auto">
            <a:xfrm>
              <a:off x="20776620" y="-88970"/>
              <a:ext cx="2646748" cy="4233061"/>
            </a:xfrm>
            <a:custGeom>
              <a:avLst/>
              <a:gdLst>
                <a:gd name="T0" fmla="*/ 0 w 2687"/>
                <a:gd name="T1" fmla="*/ 0 h 4296"/>
                <a:gd name="T2" fmla="*/ 2686 w 2687"/>
                <a:gd name="T3" fmla="*/ 4295 h 4296"/>
                <a:gd name="T4" fmla="*/ 2359 w 2687"/>
                <a:gd name="T5" fmla="*/ 0 h 4296"/>
                <a:gd name="T6" fmla="*/ 0 w 2687"/>
                <a:gd name="T7" fmla="*/ 0 h 4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87" h="4296">
                  <a:moveTo>
                    <a:pt x="0" y="0"/>
                  </a:moveTo>
                  <a:lnTo>
                    <a:pt x="2686" y="4295"/>
                  </a:lnTo>
                  <a:lnTo>
                    <a:pt x="2359" y="0"/>
                  </a:ln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6" name="Freeform 5"/>
            <p:cNvSpPr>
              <a:spLocks noChangeArrowheads="1"/>
            </p:cNvSpPr>
            <p:nvPr/>
          </p:nvSpPr>
          <p:spPr bwMode="auto">
            <a:xfrm>
              <a:off x="20420243" y="-88970"/>
              <a:ext cx="3003125" cy="4233061"/>
            </a:xfrm>
            <a:custGeom>
              <a:avLst/>
              <a:gdLst>
                <a:gd name="T0" fmla="*/ 0 w 3049"/>
                <a:gd name="T1" fmla="*/ 0 h 4296"/>
                <a:gd name="T2" fmla="*/ 43 w 3049"/>
                <a:gd name="T3" fmla="*/ 3187 h 4296"/>
                <a:gd name="T4" fmla="*/ 3048 w 3049"/>
                <a:gd name="T5" fmla="*/ 4295 h 4296"/>
                <a:gd name="T6" fmla="*/ 362 w 3049"/>
                <a:gd name="T7" fmla="*/ 0 h 4296"/>
                <a:gd name="T8" fmla="*/ 0 w 3049"/>
                <a:gd name="T9" fmla="*/ 0 h 4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49" h="4296">
                  <a:moveTo>
                    <a:pt x="0" y="0"/>
                  </a:moveTo>
                  <a:lnTo>
                    <a:pt x="43" y="3187"/>
                  </a:lnTo>
                  <a:lnTo>
                    <a:pt x="3048" y="4295"/>
                  </a:lnTo>
                  <a:lnTo>
                    <a:pt x="362" y="0"/>
                  </a:lnTo>
                  <a:lnTo>
                    <a:pt x="0" y="0"/>
                  </a:lnTo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7" name="Freeform 6"/>
            <p:cNvSpPr>
              <a:spLocks noChangeArrowheads="1"/>
            </p:cNvSpPr>
            <p:nvPr/>
          </p:nvSpPr>
          <p:spPr bwMode="auto">
            <a:xfrm>
              <a:off x="17677877" y="-88971"/>
              <a:ext cx="2785824" cy="3142198"/>
            </a:xfrm>
            <a:custGeom>
              <a:avLst/>
              <a:gdLst>
                <a:gd name="T0" fmla="*/ 2126 w 2826"/>
                <a:gd name="T1" fmla="*/ 0 h 3188"/>
                <a:gd name="T2" fmla="*/ 0 w 2826"/>
                <a:gd name="T3" fmla="*/ 1954 h 3188"/>
                <a:gd name="T4" fmla="*/ 2825 w 2826"/>
                <a:gd name="T5" fmla="*/ 3187 h 3188"/>
                <a:gd name="T6" fmla="*/ 2782 w 2826"/>
                <a:gd name="T7" fmla="*/ 0 h 3188"/>
                <a:gd name="T8" fmla="*/ 2126 w 2826"/>
                <a:gd name="T9" fmla="*/ 0 h 3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26" h="3188">
                  <a:moveTo>
                    <a:pt x="2126" y="0"/>
                  </a:moveTo>
                  <a:lnTo>
                    <a:pt x="0" y="1954"/>
                  </a:lnTo>
                  <a:lnTo>
                    <a:pt x="2825" y="3187"/>
                  </a:lnTo>
                  <a:lnTo>
                    <a:pt x="2782" y="0"/>
                  </a:lnTo>
                  <a:lnTo>
                    <a:pt x="2126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8" name="Freeform 7"/>
            <p:cNvSpPr>
              <a:spLocks noChangeArrowheads="1"/>
            </p:cNvSpPr>
            <p:nvPr/>
          </p:nvSpPr>
          <p:spPr bwMode="auto">
            <a:xfrm>
              <a:off x="17608342" y="-88971"/>
              <a:ext cx="2168684" cy="1925303"/>
            </a:xfrm>
            <a:custGeom>
              <a:avLst/>
              <a:gdLst>
                <a:gd name="T0" fmla="*/ 0 w 2199"/>
                <a:gd name="T1" fmla="*/ 0 h 1955"/>
                <a:gd name="T2" fmla="*/ 72 w 2199"/>
                <a:gd name="T3" fmla="*/ 1954 h 1955"/>
                <a:gd name="T4" fmla="*/ 2198 w 2199"/>
                <a:gd name="T5" fmla="*/ 0 h 1955"/>
                <a:gd name="T6" fmla="*/ 0 w 2199"/>
                <a:gd name="T7" fmla="*/ 0 h 19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99" h="1955">
                  <a:moveTo>
                    <a:pt x="0" y="0"/>
                  </a:moveTo>
                  <a:lnTo>
                    <a:pt x="72" y="1954"/>
                  </a:lnTo>
                  <a:lnTo>
                    <a:pt x="2198" y="0"/>
                  </a:lnTo>
                  <a:lnTo>
                    <a:pt x="0" y="0"/>
                  </a:lnTo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9" name="Freeform 8"/>
            <p:cNvSpPr>
              <a:spLocks noChangeArrowheads="1"/>
            </p:cNvSpPr>
            <p:nvPr/>
          </p:nvSpPr>
          <p:spPr bwMode="auto">
            <a:xfrm>
              <a:off x="14888518" y="-88734"/>
              <a:ext cx="2811899" cy="1925303"/>
            </a:xfrm>
            <a:custGeom>
              <a:avLst/>
              <a:gdLst>
                <a:gd name="T0" fmla="*/ 0 w 2852"/>
                <a:gd name="T1" fmla="*/ 0 h 1955"/>
                <a:gd name="T2" fmla="*/ 2851 w 2852"/>
                <a:gd name="T3" fmla="*/ 1954 h 1955"/>
                <a:gd name="T4" fmla="*/ 2779 w 2852"/>
                <a:gd name="T5" fmla="*/ 0 h 1955"/>
                <a:gd name="T6" fmla="*/ 0 w 2852"/>
                <a:gd name="T7" fmla="*/ 0 h 19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52" h="1955">
                  <a:moveTo>
                    <a:pt x="0" y="0"/>
                  </a:moveTo>
                  <a:lnTo>
                    <a:pt x="2851" y="1954"/>
                  </a:lnTo>
                  <a:lnTo>
                    <a:pt x="2779" y="0"/>
                  </a:ln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10" name="Freeform 9"/>
            <p:cNvSpPr>
              <a:spLocks noChangeArrowheads="1"/>
            </p:cNvSpPr>
            <p:nvPr/>
          </p:nvSpPr>
          <p:spPr bwMode="auto">
            <a:xfrm>
              <a:off x="13589856" y="-88970"/>
              <a:ext cx="4137447" cy="3520308"/>
            </a:xfrm>
            <a:custGeom>
              <a:avLst/>
              <a:gdLst>
                <a:gd name="T0" fmla="*/ 0 w 4196"/>
                <a:gd name="T1" fmla="*/ 0 h 3572"/>
                <a:gd name="T2" fmla="*/ 1886 w 4196"/>
                <a:gd name="T3" fmla="*/ 3571 h 3572"/>
                <a:gd name="T4" fmla="*/ 4195 w 4196"/>
                <a:gd name="T5" fmla="*/ 1954 h 3572"/>
                <a:gd name="T6" fmla="*/ 1344 w 4196"/>
                <a:gd name="T7" fmla="*/ 0 h 3572"/>
                <a:gd name="T8" fmla="*/ 0 w 4196"/>
                <a:gd name="T9" fmla="*/ 0 h 35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96" h="3572">
                  <a:moveTo>
                    <a:pt x="0" y="0"/>
                  </a:moveTo>
                  <a:lnTo>
                    <a:pt x="1886" y="3571"/>
                  </a:lnTo>
                  <a:lnTo>
                    <a:pt x="4195" y="1954"/>
                  </a:lnTo>
                  <a:lnTo>
                    <a:pt x="1344" y="0"/>
                  </a:lnTo>
                  <a:lnTo>
                    <a:pt x="0" y="0"/>
                  </a:lnTo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11" name="Freeform 10"/>
            <p:cNvSpPr>
              <a:spLocks noChangeArrowheads="1"/>
            </p:cNvSpPr>
            <p:nvPr/>
          </p:nvSpPr>
          <p:spPr bwMode="auto">
            <a:xfrm>
              <a:off x="11104147" y="-111272"/>
              <a:ext cx="4346058" cy="3520308"/>
            </a:xfrm>
            <a:custGeom>
              <a:avLst/>
              <a:gdLst>
                <a:gd name="T0" fmla="*/ 965 w 4408"/>
                <a:gd name="T1" fmla="*/ 0 h 3572"/>
                <a:gd name="T2" fmla="*/ 0 w 4408"/>
                <a:gd name="T3" fmla="*/ 1760 h 3572"/>
                <a:gd name="T4" fmla="*/ 4407 w 4408"/>
                <a:gd name="T5" fmla="*/ 3571 h 3572"/>
                <a:gd name="T6" fmla="*/ 2521 w 4408"/>
                <a:gd name="T7" fmla="*/ 0 h 3572"/>
                <a:gd name="T8" fmla="*/ 965 w 4408"/>
                <a:gd name="T9" fmla="*/ 0 h 35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8" h="3572">
                  <a:moveTo>
                    <a:pt x="965" y="0"/>
                  </a:moveTo>
                  <a:lnTo>
                    <a:pt x="0" y="1760"/>
                  </a:lnTo>
                  <a:lnTo>
                    <a:pt x="4407" y="3571"/>
                  </a:lnTo>
                  <a:lnTo>
                    <a:pt x="2521" y="0"/>
                  </a:lnTo>
                  <a:lnTo>
                    <a:pt x="965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12" name="Freeform 11"/>
            <p:cNvSpPr>
              <a:spLocks noChangeArrowheads="1"/>
            </p:cNvSpPr>
            <p:nvPr/>
          </p:nvSpPr>
          <p:spPr bwMode="auto">
            <a:xfrm>
              <a:off x="9793019" y="-88970"/>
              <a:ext cx="369415" cy="195571"/>
            </a:xfrm>
            <a:custGeom>
              <a:avLst/>
              <a:gdLst>
                <a:gd name="T0" fmla="*/ 112 w 374"/>
                <a:gd name="T1" fmla="*/ 0 h 198"/>
                <a:gd name="T2" fmla="*/ 0 w 374"/>
                <a:gd name="T3" fmla="*/ 197 h 198"/>
                <a:gd name="T4" fmla="*/ 373 w 374"/>
                <a:gd name="T5" fmla="*/ 0 h 198"/>
                <a:gd name="T6" fmla="*/ 112 w 374"/>
                <a:gd name="T7" fmla="*/ 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4" h="198">
                  <a:moveTo>
                    <a:pt x="112" y="0"/>
                  </a:moveTo>
                  <a:lnTo>
                    <a:pt x="0" y="197"/>
                  </a:lnTo>
                  <a:lnTo>
                    <a:pt x="373" y="0"/>
                  </a:lnTo>
                  <a:lnTo>
                    <a:pt x="112" y="0"/>
                  </a:lnTo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13" name="Freeform 13"/>
            <p:cNvSpPr>
              <a:spLocks noChangeArrowheads="1"/>
            </p:cNvSpPr>
            <p:nvPr/>
          </p:nvSpPr>
          <p:spPr bwMode="auto">
            <a:xfrm>
              <a:off x="9698211" y="-88970"/>
              <a:ext cx="225996" cy="195571"/>
            </a:xfrm>
            <a:custGeom>
              <a:avLst/>
              <a:gdLst>
                <a:gd name="T0" fmla="*/ 0 w 231"/>
                <a:gd name="T1" fmla="*/ 0 h 198"/>
                <a:gd name="T2" fmla="*/ 118 w 231"/>
                <a:gd name="T3" fmla="*/ 197 h 198"/>
                <a:gd name="T4" fmla="*/ 230 w 231"/>
                <a:gd name="T5" fmla="*/ 0 h 198"/>
                <a:gd name="T6" fmla="*/ 0 w 231"/>
                <a:gd name="T7" fmla="*/ 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1" h="198">
                  <a:moveTo>
                    <a:pt x="0" y="0"/>
                  </a:moveTo>
                  <a:lnTo>
                    <a:pt x="118" y="197"/>
                  </a:lnTo>
                  <a:lnTo>
                    <a:pt x="230" y="0"/>
                  </a:lnTo>
                  <a:lnTo>
                    <a:pt x="0" y="0"/>
                  </a:lnTo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14" name="Freeform 14"/>
            <p:cNvSpPr>
              <a:spLocks noChangeArrowheads="1"/>
            </p:cNvSpPr>
            <p:nvPr/>
          </p:nvSpPr>
          <p:spPr bwMode="auto">
            <a:xfrm>
              <a:off x="8502000" y="61758"/>
              <a:ext cx="2646751" cy="2259950"/>
            </a:xfrm>
            <a:custGeom>
              <a:avLst/>
              <a:gdLst>
                <a:gd name="T0" fmla="*/ 2685 w 2686"/>
                <a:gd name="T1" fmla="*/ 1563 h 2292"/>
                <a:gd name="T2" fmla="*/ 1308 w 2686"/>
                <a:gd name="T3" fmla="*/ 0 h 2292"/>
                <a:gd name="T4" fmla="*/ 0 w 2686"/>
                <a:gd name="T5" fmla="*/ 2291 h 2292"/>
                <a:gd name="T6" fmla="*/ 2685 w 2686"/>
                <a:gd name="T7" fmla="*/ 1563 h 2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86" h="2292">
                  <a:moveTo>
                    <a:pt x="2685" y="1563"/>
                  </a:moveTo>
                  <a:lnTo>
                    <a:pt x="1308" y="0"/>
                  </a:lnTo>
                  <a:lnTo>
                    <a:pt x="0" y="2291"/>
                  </a:lnTo>
                  <a:lnTo>
                    <a:pt x="2685" y="1563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15" name="Freeform 15"/>
            <p:cNvSpPr>
              <a:spLocks noChangeArrowheads="1"/>
            </p:cNvSpPr>
            <p:nvPr/>
          </p:nvSpPr>
          <p:spPr bwMode="auto">
            <a:xfrm>
              <a:off x="6821130" y="61996"/>
              <a:ext cx="2985743" cy="2259950"/>
            </a:xfrm>
            <a:custGeom>
              <a:avLst/>
              <a:gdLst>
                <a:gd name="T0" fmla="*/ 3029 w 3030"/>
                <a:gd name="T1" fmla="*/ 0 h 2292"/>
                <a:gd name="T2" fmla="*/ 0 w 3030"/>
                <a:gd name="T3" fmla="*/ 624 h 2292"/>
                <a:gd name="T4" fmla="*/ 1721 w 3030"/>
                <a:gd name="T5" fmla="*/ 2291 h 2292"/>
                <a:gd name="T6" fmla="*/ 3029 w 3030"/>
                <a:gd name="T7" fmla="*/ 0 h 2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30" h="2292">
                  <a:moveTo>
                    <a:pt x="3029" y="0"/>
                  </a:moveTo>
                  <a:lnTo>
                    <a:pt x="0" y="624"/>
                  </a:lnTo>
                  <a:lnTo>
                    <a:pt x="1721" y="2291"/>
                  </a:lnTo>
                  <a:lnTo>
                    <a:pt x="3029" y="0"/>
                  </a:lnTo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16" name="Freeform 16"/>
            <p:cNvSpPr>
              <a:spLocks noChangeArrowheads="1"/>
            </p:cNvSpPr>
            <p:nvPr/>
          </p:nvSpPr>
          <p:spPr bwMode="auto">
            <a:xfrm>
              <a:off x="6829814" y="-88970"/>
              <a:ext cx="2985743" cy="808366"/>
            </a:xfrm>
            <a:custGeom>
              <a:avLst/>
              <a:gdLst>
                <a:gd name="T0" fmla="*/ 61 w 3030"/>
                <a:gd name="T1" fmla="*/ 0 h 822"/>
                <a:gd name="T2" fmla="*/ 0 w 3030"/>
                <a:gd name="T3" fmla="*/ 821 h 822"/>
                <a:gd name="T4" fmla="*/ 3029 w 3030"/>
                <a:gd name="T5" fmla="*/ 197 h 822"/>
                <a:gd name="T6" fmla="*/ 2911 w 3030"/>
                <a:gd name="T7" fmla="*/ 0 h 822"/>
                <a:gd name="T8" fmla="*/ 61 w 3030"/>
                <a:gd name="T9" fmla="*/ 0 h 8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30" h="822">
                  <a:moveTo>
                    <a:pt x="61" y="0"/>
                  </a:moveTo>
                  <a:lnTo>
                    <a:pt x="0" y="821"/>
                  </a:lnTo>
                  <a:lnTo>
                    <a:pt x="3029" y="197"/>
                  </a:lnTo>
                  <a:lnTo>
                    <a:pt x="2911" y="0"/>
                  </a:lnTo>
                  <a:lnTo>
                    <a:pt x="61" y="0"/>
                  </a:lnTo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17" name="Freeform 17"/>
            <p:cNvSpPr>
              <a:spLocks noChangeArrowheads="1"/>
            </p:cNvSpPr>
            <p:nvPr/>
          </p:nvSpPr>
          <p:spPr bwMode="auto">
            <a:xfrm>
              <a:off x="5975275" y="-88970"/>
              <a:ext cx="943094" cy="808366"/>
            </a:xfrm>
            <a:custGeom>
              <a:avLst/>
              <a:gdLst>
                <a:gd name="T0" fmla="*/ 0 w 955"/>
                <a:gd name="T1" fmla="*/ 0 h 822"/>
                <a:gd name="T2" fmla="*/ 893 w 955"/>
                <a:gd name="T3" fmla="*/ 821 h 822"/>
                <a:gd name="T4" fmla="*/ 954 w 955"/>
                <a:gd name="T5" fmla="*/ 0 h 822"/>
                <a:gd name="T6" fmla="*/ 0 w 955"/>
                <a:gd name="T7" fmla="*/ 0 h 8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55" h="822">
                  <a:moveTo>
                    <a:pt x="0" y="0"/>
                  </a:moveTo>
                  <a:lnTo>
                    <a:pt x="893" y="821"/>
                  </a:lnTo>
                  <a:lnTo>
                    <a:pt x="954" y="0"/>
                  </a:lnTo>
                  <a:lnTo>
                    <a:pt x="0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18" name="Freeform 18"/>
            <p:cNvSpPr>
              <a:spLocks noChangeArrowheads="1"/>
            </p:cNvSpPr>
            <p:nvPr/>
          </p:nvSpPr>
          <p:spPr bwMode="auto">
            <a:xfrm>
              <a:off x="5608571" y="674793"/>
              <a:ext cx="2916204" cy="1642810"/>
            </a:xfrm>
            <a:custGeom>
              <a:avLst/>
              <a:gdLst>
                <a:gd name="T0" fmla="*/ 2958 w 2959"/>
                <a:gd name="T1" fmla="*/ 1667 h 1668"/>
                <a:gd name="T2" fmla="*/ 1237 w 2959"/>
                <a:gd name="T3" fmla="*/ 0 h 1668"/>
                <a:gd name="T4" fmla="*/ 0 w 2959"/>
                <a:gd name="T5" fmla="*/ 1323 h 1668"/>
                <a:gd name="T6" fmla="*/ 2958 w 2959"/>
                <a:gd name="T7" fmla="*/ 1667 h 16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59" h="1668">
                  <a:moveTo>
                    <a:pt x="2958" y="1667"/>
                  </a:moveTo>
                  <a:lnTo>
                    <a:pt x="1237" y="0"/>
                  </a:lnTo>
                  <a:lnTo>
                    <a:pt x="0" y="1323"/>
                  </a:lnTo>
                  <a:lnTo>
                    <a:pt x="2958" y="1667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19" name="Freeform 19"/>
            <p:cNvSpPr>
              <a:spLocks noChangeArrowheads="1"/>
            </p:cNvSpPr>
            <p:nvPr/>
          </p:nvSpPr>
          <p:spPr bwMode="auto">
            <a:xfrm>
              <a:off x="5092201" y="-155877"/>
              <a:ext cx="1760153" cy="2112184"/>
            </a:xfrm>
            <a:custGeom>
              <a:avLst/>
              <a:gdLst>
                <a:gd name="T0" fmla="*/ 0 w 1787"/>
                <a:gd name="T1" fmla="*/ 0 h 2145"/>
                <a:gd name="T2" fmla="*/ 549 w 1787"/>
                <a:gd name="T3" fmla="*/ 2144 h 2145"/>
                <a:gd name="T4" fmla="*/ 1786 w 1787"/>
                <a:gd name="T5" fmla="*/ 821 h 2145"/>
                <a:gd name="T6" fmla="*/ 893 w 1787"/>
                <a:gd name="T7" fmla="*/ 0 h 2145"/>
                <a:gd name="T8" fmla="*/ 0 w 1787"/>
                <a:gd name="T9" fmla="*/ 0 h 2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87" h="2145">
                  <a:moveTo>
                    <a:pt x="0" y="0"/>
                  </a:moveTo>
                  <a:lnTo>
                    <a:pt x="549" y="2144"/>
                  </a:lnTo>
                  <a:lnTo>
                    <a:pt x="1786" y="821"/>
                  </a:lnTo>
                  <a:lnTo>
                    <a:pt x="893" y="0"/>
                  </a:lnTo>
                  <a:lnTo>
                    <a:pt x="0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20" name="Freeform 20"/>
            <p:cNvSpPr>
              <a:spLocks noChangeArrowheads="1"/>
            </p:cNvSpPr>
            <p:nvPr/>
          </p:nvSpPr>
          <p:spPr bwMode="auto">
            <a:xfrm>
              <a:off x="443059" y="190760"/>
              <a:ext cx="5232654" cy="2977052"/>
            </a:xfrm>
            <a:custGeom>
              <a:avLst/>
              <a:gdLst>
                <a:gd name="T0" fmla="*/ 5310 w 5311"/>
                <a:gd name="T1" fmla="*/ 1771 h 3020"/>
                <a:gd name="T2" fmla="*/ 853 w 5311"/>
                <a:gd name="T3" fmla="*/ 0 h 3020"/>
                <a:gd name="T4" fmla="*/ 0 w 5311"/>
                <a:gd name="T5" fmla="*/ 3019 h 3020"/>
                <a:gd name="T6" fmla="*/ 5310 w 5311"/>
                <a:gd name="T7" fmla="*/ 1771 h 30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11" h="3020">
                  <a:moveTo>
                    <a:pt x="5310" y="1771"/>
                  </a:moveTo>
                  <a:lnTo>
                    <a:pt x="853" y="0"/>
                  </a:lnTo>
                  <a:lnTo>
                    <a:pt x="0" y="3019"/>
                  </a:lnTo>
                  <a:lnTo>
                    <a:pt x="5310" y="1771"/>
                  </a:lnTo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21" name="Freeform 21"/>
            <p:cNvSpPr>
              <a:spLocks noChangeArrowheads="1"/>
            </p:cNvSpPr>
            <p:nvPr/>
          </p:nvSpPr>
          <p:spPr bwMode="auto">
            <a:xfrm>
              <a:off x="1264131" y="-156113"/>
              <a:ext cx="4393864" cy="2112184"/>
            </a:xfrm>
            <a:custGeom>
              <a:avLst/>
              <a:gdLst>
                <a:gd name="T0" fmla="*/ 936 w 4458"/>
                <a:gd name="T1" fmla="*/ 0 h 2145"/>
                <a:gd name="T2" fmla="*/ 0 w 4458"/>
                <a:gd name="T3" fmla="*/ 373 h 2145"/>
                <a:gd name="T4" fmla="*/ 4457 w 4458"/>
                <a:gd name="T5" fmla="*/ 2144 h 2145"/>
                <a:gd name="T6" fmla="*/ 3908 w 4458"/>
                <a:gd name="T7" fmla="*/ 0 h 2145"/>
                <a:gd name="T8" fmla="*/ 936 w 4458"/>
                <a:gd name="T9" fmla="*/ 0 h 2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58" h="2145">
                  <a:moveTo>
                    <a:pt x="936" y="0"/>
                  </a:moveTo>
                  <a:lnTo>
                    <a:pt x="0" y="373"/>
                  </a:lnTo>
                  <a:lnTo>
                    <a:pt x="4457" y="2144"/>
                  </a:lnTo>
                  <a:lnTo>
                    <a:pt x="3908" y="0"/>
                  </a:lnTo>
                  <a:lnTo>
                    <a:pt x="936" y="0"/>
                  </a:ln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22" name="Freeform 22"/>
            <p:cNvSpPr>
              <a:spLocks noChangeArrowheads="1"/>
            </p:cNvSpPr>
            <p:nvPr/>
          </p:nvSpPr>
          <p:spPr bwMode="auto">
            <a:xfrm>
              <a:off x="1264131" y="-133574"/>
              <a:ext cx="921364" cy="369415"/>
            </a:xfrm>
            <a:custGeom>
              <a:avLst/>
              <a:gdLst>
                <a:gd name="T0" fmla="*/ 72 w 937"/>
                <a:gd name="T1" fmla="*/ 0 h 374"/>
                <a:gd name="T2" fmla="*/ 0 w 937"/>
                <a:gd name="T3" fmla="*/ 373 h 374"/>
                <a:gd name="T4" fmla="*/ 936 w 937"/>
                <a:gd name="T5" fmla="*/ 0 h 374"/>
                <a:gd name="T6" fmla="*/ 72 w 937"/>
                <a:gd name="T7" fmla="*/ 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37" h="374">
                  <a:moveTo>
                    <a:pt x="72" y="0"/>
                  </a:moveTo>
                  <a:lnTo>
                    <a:pt x="0" y="373"/>
                  </a:lnTo>
                  <a:lnTo>
                    <a:pt x="936" y="0"/>
                  </a:lnTo>
                  <a:lnTo>
                    <a:pt x="72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23" name="Freeform 23"/>
            <p:cNvSpPr>
              <a:spLocks noChangeArrowheads="1"/>
            </p:cNvSpPr>
            <p:nvPr/>
          </p:nvSpPr>
          <p:spPr bwMode="auto">
            <a:xfrm>
              <a:off x="734484" y="-133574"/>
              <a:ext cx="621488" cy="369415"/>
            </a:xfrm>
            <a:custGeom>
              <a:avLst/>
              <a:gdLst>
                <a:gd name="T0" fmla="*/ 0 w 629"/>
                <a:gd name="T1" fmla="*/ 0 h 374"/>
                <a:gd name="T2" fmla="*/ 556 w 629"/>
                <a:gd name="T3" fmla="*/ 373 h 374"/>
                <a:gd name="T4" fmla="*/ 628 w 629"/>
                <a:gd name="T5" fmla="*/ 0 h 374"/>
                <a:gd name="T6" fmla="*/ 0 w 629"/>
                <a:gd name="T7" fmla="*/ 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29" h="374">
                  <a:moveTo>
                    <a:pt x="0" y="0"/>
                  </a:moveTo>
                  <a:lnTo>
                    <a:pt x="556" y="373"/>
                  </a:lnTo>
                  <a:lnTo>
                    <a:pt x="628" y="0"/>
                  </a:lnTo>
                  <a:lnTo>
                    <a:pt x="0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24" name="Freeform 24"/>
            <p:cNvSpPr>
              <a:spLocks noChangeArrowheads="1"/>
            </p:cNvSpPr>
            <p:nvPr/>
          </p:nvSpPr>
          <p:spPr bwMode="auto">
            <a:xfrm>
              <a:off x="0" y="885559"/>
              <a:ext cx="447642" cy="2259950"/>
            </a:xfrm>
            <a:custGeom>
              <a:avLst/>
              <a:gdLst>
                <a:gd name="T0" fmla="*/ 0 w 453"/>
                <a:gd name="T1" fmla="*/ 2104 h 2292"/>
                <a:gd name="T2" fmla="*/ 452 w 453"/>
                <a:gd name="T3" fmla="*/ 2291 h 2292"/>
                <a:gd name="T4" fmla="*/ 0 w 453"/>
                <a:gd name="T5" fmla="*/ 0 h 2292"/>
                <a:gd name="T6" fmla="*/ 0 w 453"/>
                <a:gd name="T7" fmla="*/ 2104 h 2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3" h="2292">
                  <a:moveTo>
                    <a:pt x="0" y="2104"/>
                  </a:moveTo>
                  <a:lnTo>
                    <a:pt x="452" y="2291"/>
                  </a:lnTo>
                  <a:lnTo>
                    <a:pt x="0" y="0"/>
                  </a:lnTo>
                  <a:lnTo>
                    <a:pt x="0" y="2104"/>
                  </a:lnTo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25" name="Freeform 25"/>
            <p:cNvSpPr>
              <a:spLocks noChangeArrowheads="1"/>
            </p:cNvSpPr>
            <p:nvPr/>
          </p:nvSpPr>
          <p:spPr bwMode="auto">
            <a:xfrm>
              <a:off x="0" y="-156114"/>
              <a:ext cx="1286433" cy="3342117"/>
            </a:xfrm>
            <a:custGeom>
              <a:avLst/>
              <a:gdLst>
                <a:gd name="T0" fmla="*/ 0 w 1306"/>
                <a:gd name="T1" fmla="*/ 0 h 3393"/>
                <a:gd name="T2" fmla="*/ 0 w 1306"/>
                <a:gd name="T3" fmla="*/ 1101 h 3393"/>
                <a:gd name="T4" fmla="*/ 452 w 1306"/>
                <a:gd name="T5" fmla="*/ 3392 h 3393"/>
                <a:gd name="T6" fmla="*/ 1305 w 1306"/>
                <a:gd name="T7" fmla="*/ 373 h 3393"/>
                <a:gd name="T8" fmla="*/ 749 w 1306"/>
                <a:gd name="T9" fmla="*/ 0 h 3393"/>
                <a:gd name="T10" fmla="*/ 0 w 1306"/>
                <a:gd name="T11" fmla="*/ 0 h 3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6" h="3393">
                  <a:moveTo>
                    <a:pt x="0" y="0"/>
                  </a:moveTo>
                  <a:lnTo>
                    <a:pt x="0" y="1101"/>
                  </a:lnTo>
                  <a:lnTo>
                    <a:pt x="452" y="3392"/>
                  </a:lnTo>
                  <a:lnTo>
                    <a:pt x="1305" y="373"/>
                  </a:lnTo>
                  <a:lnTo>
                    <a:pt x="749" y="0"/>
                  </a:lnTo>
                  <a:lnTo>
                    <a:pt x="0" y="0"/>
                  </a:ln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26" name="Freeform 26"/>
            <p:cNvSpPr>
              <a:spLocks noChangeArrowheads="1"/>
            </p:cNvSpPr>
            <p:nvPr/>
          </p:nvSpPr>
          <p:spPr bwMode="auto">
            <a:xfrm>
              <a:off x="8462804" y="1591817"/>
              <a:ext cx="6988462" cy="1786231"/>
            </a:xfrm>
            <a:custGeom>
              <a:avLst/>
              <a:gdLst>
                <a:gd name="T0" fmla="*/ 7092 w 7093"/>
                <a:gd name="T1" fmla="*/ 1811 h 1812"/>
                <a:gd name="T2" fmla="*/ 0 w 7093"/>
                <a:gd name="T3" fmla="*/ 728 h 1812"/>
                <a:gd name="T4" fmla="*/ 2685 w 7093"/>
                <a:gd name="T5" fmla="*/ 0 h 1812"/>
                <a:gd name="T6" fmla="*/ 7092 w 7093"/>
                <a:gd name="T7" fmla="*/ 1811 h 1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093" h="1812">
                  <a:moveTo>
                    <a:pt x="7092" y="1811"/>
                  </a:moveTo>
                  <a:lnTo>
                    <a:pt x="0" y="728"/>
                  </a:lnTo>
                  <a:lnTo>
                    <a:pt x="2685" y="0"/>
                  </a:lnTo>
                  <a:lnTo>
                    <a:pt x="7092" y="1811"/>
                  </a:lnTo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27" name="Freeform 12"/>
            <p:cNvSpPr>
              <a:spLocks noChangeArrowheads="1"/>
            </p:cNvSpPr>
            <p:nvPr/>
          </p:nvSpPr>
          <p:spPr bwMode="auto">
            <a:xfrm>
              <a:off x="9776123" y="-125128"/>
              <a:ext cx="2307757" cy="1734076"/>
            </a:xfrm>
            <a:custGeom>
              <a:avLst/>
              <a:gdLst>
                <a:gd name="T0" fmla="*/ 373 w 2343"/>
                <a:gd name="T1" fmla="*/ 0 h 1761"/>
                <a:gd name="T2" fmla="*/ 0 w 2343"/>
                <a:gd name="T3" fmla="*/ 197 h 1761"/>
                <a:gd name="T4" fmla="*/ 1377 w 2343"/>
                <a:gd name="T5" fmla="*/ 1760 h 1761"/>
                <a:gd name="T6" fmla="*/ 2342 w 2343"/>
                <a:gd name="T7" fmla="*/ 0 h 1761"/>
                <a:gd name="T8" fmla="*/ 373 w 2343"/>
                <a:gd name="T9" fmla="*/ 0 h 17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3" h="1761">
                  <a:moveTo>
                    <a:pt x="373" y="0"/>
                  </a:moveTo>
                  <a:lnTo>
                    <a:pt x="0" y="197"/>
                  </a:lnTo>
                  <a:lnTo>
                    <a:pt x="1377" y="1760"/>
                  </a:lnTo>
                  <a:lnTo>
                    <a:pt x="2342" y="0"/>
                  </a:lnTo>
                  <a:lnTo>
                    <a:pt x="373" y="0"/>
                  </a:lnTo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</p:grpSp>
    </p:spTree>
    <p:extLst/>
  </p:cSld>
  <p:clrMapOvr>
    <a:masterClrMapping/>
  </p:clrMapOvr>
  <p:transition advClick="0"/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ktop Web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12901752" y="3940389"/>
            <a:ext cx="6780686" cy="3870367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400" b="0" i="0">
                <a:ln>
                  <a:noFill/>
                </a:ln>
                <a:solidFill>
                  <a:schemeClr val="tx2"/>
                </a:solidFill>
                <a:latin typeface="Nunito Light" charset="0"/>
                <a:ea typeface="Nunito Light" charset="0"/>
                <a:cs typeface="Nunito Light" charset="0"/>
              </a:defRPr>
            </a:lvl1pPr>
          </a:lstStyle>
          <a:p>
            <a:endParaRPr lang="en-US" dirty="0"/>
          </a:p>
        </p:txBody>
      </p:sp>
      <p:grpSp>
        <p:nvGrpSpPr>
          <p:cNvPr id="9" name="Group 8"/>
          <p:cNvGrpSpPr/>
          <p:nvPr userDrawn="1"/>
        </p:nvGrpSpPr>
        <p:grpSpPr>
          <a:xfrm rot="10800000">
            <a:off x="-23446" y="10974729"/>
            <a:ext cx="24535152" cy="4304369"/>
            <a:chOff x="0" y="-156114"/>
            <a:chExt cx="24535152" cy="4304369"/>
          </a:xfrm>
        </p:grpSpPr>
        <p:sp>
          <p:nvSpPr>
            <p:cNvPr id="10" name="Freeform 9"/>
            <p:cNvSpPr>
              <a:spLocks noChangeArrowheads="1"/>
            </p:cNvSpPr>
            <p:nvPr/>
          </p:nvSpPr>
          <p:spPr bwMode="auto">
            <a:xfrm>
              <a:off x="23378291" y="2431564"/>
              <a:ext cx="1134322" cy="1716691"/>
            </a:xfrm>
            <a:custGeom>
              <a:avLst/>
              <a:gdLst>
                <a:gd name="T0" fmla="*/ 0 w 1152"/>
                <a:gd name="T1" fmla="*/ 1739 h 1740"/>
                <a:gd name="T2" fmla="*/ 1151 w 1152"/>
                <a:gd name="T3" fmla="*/ 918 h 1740"/>
                <a:gd name="T4" fmla="*/ 1151 w 1152"/>
                <a:gd name="T5" fmla="*/ 0 h 1740"/>
                <a:gd name="T6" fmla="*/ 0 w 1152"/>
                <a:gd name="T7" fmla="*/ 1739 h 17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52" h="1740">
                  <a:moveTo>
                    <a:pt x="0" y="1739"/>
                  </a:moveTo>
                  <a:lnTo>
                    <a:pt x="1151" y="918"/>
                  </a:lnTo>
                  <a:lnTo>
                    <a:pt x="1151" y="0"/>
                  </a:lnTo>
                  <a:lnTo>
                    <a:pt x="0" y="1739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11" name="Freeform 10"/>
            <p:cNvSpPr>
              <a:spLocks noChangeArrowheads="1"/>
            </p:cNvSpPr>
            <p:nvPr/>
          </p:nvSpPr>
          <p:spPr bwMode="auto">
            <a:xfrm>
              <a:off x="23079221" y="-88970"/>
              <a:ext cx="1455931" cy="4233061"/>
            </a:xfrm>
            <a:custGeom>
              <a:avLst/>
              <a:gdLst>
                <a:gd name="T0" fmla="*/ 0 w 1479"/>
                <a:gd name="T1" fmla="*/ 0 h 4296"/>
                <a:gd name="T2" fmla="*/ 327 w 1479"/>
                <a:gd name="T3" fmla="*/ 4295 h 4296"/>
                <a:gd name="T4" fmla="*/ 1478 w 1479"/>
                <a:gd name="T5" fmla="*/ 2556 h 4296"/>
                <a:gd name="T6" fmla="*/ 1478 w 1479"/>
                <a:gd name="T7" fmla="*/ 0 h 4296"/>
                <a:gd name="T8" fmla="*/ 0 w 1479"/>
                <a:gd name="T9" fmla="*/ 0 h 4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79" h="4296">
                  <a:moveTo>
                    <a:pt x="0" y="0"/>
                  </a:moveTo>
                  <a:lnTo>
                    <a:pt x="327" y="4295"/>
                  </a:lnTo>
                  <a:lnTo>
                    <a:pt x="1478" y="2556"/>
                  </a:lnTo>
                  <a:lnTo>
                    <a:pt x="1478" y="0"/>
                  </a:lnTo>
                  <a:lnTo>
                    <a:pt x="0" y="0"/>
                  </a:lnTo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12" name="Freeform 11"/>
            <p:cNvSpPr>
              <a:spLocks noChangeArrowheads="1"/>
            </p:cNvSpPr>
            <p:nvPr/>
          </p:nvSpPr>
          <p:spPr bwMode="auto">
            <a:xfrm>
              <a:off x="20776620" y="-88970"/>
              <a:ext cx="2646748" cy="4233061"/>
            </a:xfrm>
            <a:custGeom>
              <a:avLst/>
              <a:gdLst>
                <a:gd name="T0" fmla="*/ 0 w 2687"/>
                <a:gd name="T1" fmla="*/ 0 h 4296"/>
                <a:gd name="T2" fmla="*/ 2686 w 2687"/>
                <a:gd name="T3" fmla="*/ 4295 h 4296"/>
                <a:gd name="T4" fmla="*/ 2359 w 2687"/>
                <a:gd name="T5" fmla="*/ 0 h 4296"/>
                <a:gd name="T6" fmla="*/ 0 w 2687"/>
                <a:gd name="T7" fmla="*/ 0 h 4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87" h="4296">
                  <a:moveTo>
                    <a:pt x="0" y="0"/>
                  </a:moveTo>
                  <a:lnTo>
                    <a:pt x="2686" y="4295"/>
                  </a:lnTo>
                  <a:lnTo>
                    <a:pt x="2359" y="0"/>
                  </a:ln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13" name="Freeform 12"/>
            <p:cNvSpPr>
              <a:spLocks noChangeArrowheads="1"/>
            </p:cNvSpPr>
            <p:nvPr/>
          </p:nvSpPr>
          <p:spPr bwMode="auto">
            <a:xfrm>
              <a:off x="20420243" y="-88970"/>
              <a:ext cx="3003125" cy="4233061"/>
            </a:xfrm>
            <a:custGeom>
              <a:avLst/>
              <a:gdLst>
                <a:gd name="T0" fmla="*/ 0 w 3049"/>
                <a:gd name="T1" fmla="*/ 0 h 4296"/>
                <a:gd name="T2" fmla="*/ 43 w 3049"/>
                <a:gd name="T3" fmla="*/ 3187 h 4296"/>
                <a:gd name="T4" fmla="*/ 3048 w 3049"/>
                <a:gd name="T5" fmla="*/ 4295 h 4296"/>
                <a:gd name="T6" fmla="*/ 362 w 3049"/>
                <a:gd name="T7" fmla="*/ 0 h 4296"/>
                <a:gd name="T8" fmla="*/ 0 w 3049"/>
                <a:gd name="T9" fmla="*/ 0 h 4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49" h="4296">
                  <a:moveTo>
                    <a:pt x="0" y="0"/>
                  </a:moveTo>
                  <a:lnTo>
                    <a:pt x="43" y="3187"/>
                  </a:lnTo>
                  <a:lnTo>
                    <a:pt x="3048" y="4295"/>
                  </a:lnTo>
                  <a:lnTo>
                    <a:pt x="362" y="0"/>
                  </a:lnTo>
                  <a:lnTo>
                    <a:pt x="0" y="0"/>
                  </a:lnTo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14" name="Freeform 13"/>
            <p:cNvSpPr>
              <a:spLocks noChangeArrowheads="1"/>
            </p:cNvSpPr>
            <p:nvPr/>
          </p:nvSpPr>
          <p:spPr bwMode="auto">
            <a:xfrm>
              <a:off x="17677877" y="-88971"/>
              <a:ext cx="2785824" cy="3142198"/>
            </a:xfrm>
            <a:custGeom>
              <a:avLst/>
              <a:gdLst>
                <a:gd name="T0" fmla="*/ 2126 w 2826"/>
                <a:gd name="T1" fmla="*/ 0 h 3188"/>
                <a:gd name="T2" fmla="*/ 0 w 2826"/>
                <a:gd name="T3" fmla="*/ 1954 h 3188"/>
                <a:gd name="T4" fmla="*/ 2825 w 2826"/>
                <a:gd name="T5" fmla="*/ 3187 h 3188"/>
                <a:gd name="T6" fmla="*/ 2782 w 2826"/>
                <a:gd name="T7" fmla="*/ 0 h 3188"/>
                <a:gd name="T8" fmla="*/ 2126 w 2826"/>
                <a:gd name="T9" fmla="*/ 0 h 3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26" h="3188">
                  <a:moveTo>
                    <a:pt x="2126" y="0"/>
                  </a:moveTo>
                  <a:lnTo>
                    <a:pt x="0" y="1954"/>
                  </a:lnTo>
                  <a:lnTo>
                    <a:pt x="2825" y="3187"/>
                  </a:lnTo>
                  <a:lnTo>
                    <a:pt x="2782" y="0"/>
                  </a:lnTo>
                  <a:lnTo>
                    <a:pt x="2126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15" name="Freeform 14"/>
            <p:cNvSpPr>
              <a:spLocks noChangeArrowheads="1"/>
            </p:cNvSpPr>
            <p:nvPr/>
          </p:nvSpPr>
          <p:spPr bwMode="auto">
            <a:xfrm>
              <a:off x="17608342" y="-88971"/>
              <a:ext cx="2168684" cy="1925303"/>
            </a:xfrm>
            <a:custGeom>
              <a:avLst/>
              <a:gdLst>
                <a:gd name="T0" fmla="*/ 0 w 2199"/>
                <a:gd name="T1" fmla="*/ 0 h 1955"/>
                <a:gd name="T2" fmla="*/ 72 w 2199"/>
                <a:gd name="T3" fmla="*/ 1954 h 1955"/>
                <a:gd name="T4" fmla="*/ 2198 w 2199"/>
                <a:gd name="T5" fmla="*/ 0 h 1955"/>
                <a:gd name="T6" fmla="*/ 0 w 2199"/>
                <a:gd name="T7" fmla="*/ 0 h 19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99" h="1955">
                  <a:moveTo>
                    <a:pt x="0" y="0"/>
                  </a:moveTo>
                  <a:lnTo>
                    <a:pt x="72" y="1954"/>
                  </a:lnTo>
                  <a:lnTo>
                    <a:pt x="2198" y="0"/>
                  </a:lnTo>
                  <a:lnTo>
                    <a:pt x="0" y="0"/>
                  </a:lnTo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16" name="Freeform 15"/>
            <p:cNvSpPr>
              <a:spLocks noChangeArrowheads="1"/>
            </p:cNvSpPr>
            <p:nvPr/>
          </p:nvSpPr>
          <p:spPr bwMode="auto">
            <a:xfrm>
              <a:off x="14888518" y="-88734"/>
              <a:ext cx="2811899" cy="1925303"/>
            </a:xfrm>
            <a:custGeom>
              <a:avLst/>
              <a:gdLst>
                <a:gd name="T0" fmla="*/ 0 w 2852"/>
                <a:gd name="T1" fmla="*/ 0 h 1955"/>
                <a:gd name="T2" fmla="*/ 2851 w 2852"/>
                <a:gd name="T3" fmla="*/ 1954 h 1955"/>
                <a:gd name="T4" fmla="*/ 2779 w 2852"/>
                <a:gd name="T5" fmla="*/ 0 h 1955"/>
                <a:gd name="T6" fmla="*/ 0 w 2852"/>
                <a:gd name="T7" fmla="*/ 0 h 19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52" h="1955">
                  <a:moveTo>
                    <a:pt x="0" y="0"/>
                  </a:moveTo>
                  <a:lnTo>
                    <a:pt x="2851" y="1954"/>
                  </a:lnTo>
                  <a:lnTo>
                    <a:pt x="2779" y="0"/>
                  </a:ln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17" name="Freeform 16"/>
            <p:cNvSpPr>
              <a:spLocks noChangeArrowheads="1"/>
            </p:cNvSpPr>
            <p:nvPr/>
          </p:nvSpPr>
          <p:spPr bwMode="auto">
            <a:xfrm>
              <a:off x="13589856" y="-88970"/>
              <a:ext cx="4137447" cy="3520308"/>
            </a:xfrm>
            <a:custGeom>
              <a:avLst/>
              <a:gdLst>
                <a:gd name="T0" fmla="*/ 0 w 4196"/>
                <a:gd name="T1" fmla="*/ 0 h 3572"/>
                <a:gd name="T2" fmla="*/ 1886 w 4196"/>
                <a:gd name="T3" fmla="*/ 3571 h 3572"/>
                <a:gd name="T4" fmla="*/ 4195 w 4196"/>
                <a:gd name="T5" fmla="*/ 1954 h 3572"/>
                <a:gd name="T6" fmla="*/ 1344 w 4196"/>
                <a:gd name="T7" fmla="*/ 0 h 3572"/>
                <a:gd name="T8" fmla="*/ 0 w 4196"/>
                <a:gd name="T9" fmla="*/ 0 h 35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96" h="3572">
                  <a:moveTo>
                    <a:pt x="0" y="0"/>
                  </a:moveTo>
                  <a:lnTo>
                    <a:pt x="1886" y="3571"/>
                  </a:lnTo>
                  <a:lnTo>
                    <a:pt x="4195" y="1954"/>
                  </a:lnTo>
                  <a:lnTo>
                    <a:pt x="1344" y="0"/>
                  </a:lnTo>
                  <a:lnTo>
                    <a:pt x="0" y="0"/>
                  </a:lnTo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19" name="Freeform 18"/>
            <p:cNvSpPr>
              <a:spLocks noChangeArrowheads="1"/>
            </p:cNvSpPr>
            <p:nvPr/>
          </p:nvSpPr>
          <p:spPr bwMode="auto">
            <a:xfrm>
              <a:off x="11104147" y="-111272"/>
              <a:ext cx="4346058" cy="3520308"/>
            </a:xfrm>
            <a:custGeom>
              <a:avLst/>
              <a:gdLst>
                <a:gd name="T0" fmla="*/ 965 w 4408"/>
                <a:gd name="T1" fmla="*/ 0 h 3572"/>
                <a:gd name="T2" fmla="*/ 0 w 4408"/>
                <a:gd name="T3" fmla="*/ 1760 h 3572"/>
                <a:gd name="T4" fmla="*/ 4407 w 4408"/>
                <a:gd name="T5" fmla="*/ 3571 h 3572"/>
                <a:gd name="T6" fmla="*/ 2521 w 4408"/>
                <a:gd name="T7" fmla="*/ 0 h 3572"/>
                <a:gd name="T8" fmla="*/ 965 w 4408"/>
                <a:gd name="T9" fmla="*/ 0 h 35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8" h="3572">
                  <a:moveTo>
                    <a:pt x="965" y="0"/>
                  </a:moveTo>
                  <a:lnTo>
                    <a:pt x="0" y="1760"/>
                  </a:lnTo>
                  <a:lnTo>
                    <a:pt x="4407" y="3571"/>
                  </a:lnTo>
                  <a:lnTo>
                    <a:pt x="2521" y="0"/>
                  </a:lnTo>
                  <a:lnTo>
                    <a:pt x="965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20" name="Freeform 19"/>
            <p:cNvSpPr>
              <a:spLocks noChangeArrowheads="1"/>
            </p:cNvSpPr>
            <p:nvPr/>
          </p:nvSpPr>
          <p:spPr bwMode="auto">
            <a:xfrm>
              <a:off x="9793019" y="-88970"/>
              <a:ext cx="369415" cy="195571"/>
            </a:xfrm>
            <a:custGeom>
              <a:avLst/>
              <a:gdLst>
                <a:gd name="T0" fmla="*/ 112 w 374"/>
                <a:gd name="T1" fmla="*/ 0 h 198"/>
                <a:gd name="T2" fmla="*/ 0 w 374"/>
                <a:gd name="T3" fmla="*/ 197 h 198"/>
                <a:gd name="T4" fmla="*/ 373 w 374"/>
                <a:gd name="T5" fmla="*/ 0 h 198"/>
                <a:gd name="T6" fmla="*/ 112 w 374"/>
                <a:gd name="T7" fmla="*/ 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4" h="198">
                  <a:moveTo>
                    <a:pt x="112" y="0"/>
                  </a:moveTo>
                  <a:lnTo>
                    <a:pt x="0" y="197"/>
                  </a:lnTo>
                  <a:lnTo>
                    <a:pt x="373" y="0"/>
                  </a:lnTo>
                  <a:lnTo>
                    <a:pt x="112" y="0"/>
                  </a:lnTo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21" name="Freeform 13"/>
            <p:cNvSpPr>
              <a:spLocks noChangeArrowheads="1"/>
            </p:cNvSpPr>
            <p:nvPr/>
          </p:nvSpPr>
          <p:spPr bwMode="auto">
            <a:xfrm>
              <a:off x="9698211" y="-88970"/>
              <a:ext cx="225996" cy="195571"/>
            </a:xfrm>
            <a:custGeom>
              <a:avLst/>
              <a:gdLst>
                <a:gd name="T0" fmla="*/ 0 w 231"/>
                <a:gd name="T1" fmla="*/ 0 h 198"/>
                <a:gd name="T2" fmla="*/ 118 w 231"/>
                <a:gd name="T3" fmla="*/ 197 h 198"/>
                <a:gd name="T4" fmla="*/ 230 w 231"/>
                <a:gd name="T5" fmla="*/ 0 h 198"/>
                <a:gd name="T6" fmla="*/ 0 w 231"/>
                <a:gd name="T7" fmla="*/ 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1" h="198">
                  <a:moveTo>
                    <a:pt x="0" y="0"/>
                  </a:moveTo>
                  <a:lnTo>
                    <a:pt x="118" y="197"/>
                  </a:lnTo>
                  <a:lnTo>
                    <a:pt x="230" y="0"/>
                  </a:lnTo>
                  <a:lnTo>
                    <a:pt x="0" y="0"/>
                  </a:lnTo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22" name="Freeform 14"/>
            <p:cNvSpPr>
              <a:spLocks noChangeArrowheads="1"/>
            </p:cNvSpPr>
            <p:nvPr/>
          </p:nvSpPr>
          <p:spPr bwMode="auto">
            <a:xfrm>
              <a:off x="8502000" y="61758"/>
              <a:ext cx="2646751" cy="2259950"/>
            </a:xfrm>
            <a:custGeom>
              <a:avLst/>
              <a:gdLst>
                <a:gd name="T0" fmla="*/ 2685 w 2686"/>
                <a:gd name="T1" fmla="*/ 1563 h 2292"/>
                <a:gd name="T2" fmla="*/ 1308 w 2686"/>
                <a:gd name="T3" fmla="*/ 0 h 2292"/>
                <a:gd name="T4" fmla="*/ 0 w 2686"/>
                <a:gd name="T5" fmla="*/ 2291 h 2292"/>
                <a:gd name="T6" fmla="*/ 2685 w 2686"/>
                <a:gd name="T7" fmla="*/ 1563 h 2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86" h="2292">
                  <a:moveTo>
                    <a:pt x="2685" y="1563"/>
                  </a:moveTo>
                  <a:lnTo>
                    <a:pt x="1308" y="0"/>
                  </a:lnTo>
                  <a:lnTo>
                    <a:pt x="0" y="2291"/>
                  </a:lnTo>
                  <a:lnTo>
                    <a:pt x="2685" y="1563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23" name="Freeform 15"/>
            <p:cNvSpPr>
              <a:spLocks noChangeArrowheads="1"/>
            </p:cNvSpPr>
            <p:nvPr/>
          </p:nvSpPr>
          <p:spPr bwMode="auto">
            <a:xfrm>
              <a:off x="6821130" y="61996"/>
              <a:ext cx="2985743" cy="2259950"/>
            </a:xfrm>
            <a:custGeom>
              <a:avLst/>
              <a:gdLst>
                <a:gd name="T0" fmla="*/ 3029 w 3030"/>
                <a:gd name="T1" fmla="*/ 0 h 2292"/>
                <a:gd name="T2" fmla="*/ 0 w 3030"/>
                <a:gd name="T3" fmla="*/ 624 h 2292"/>
                <a:gd name="T4" fmla="*/ 1721 w 3030"/>
                <a:gd name="T5" fmla="*/ 2291 h 2292"/>
                <a:gd name="T6" fmla="*/ 3029 w 3030"/>
                <a:gd name="T7" fmla="*/ 0 h 2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30" h="2292">
                  <a:moveTo>
                    <a:pt x="3029" y="0"/>
                  </a:moveTo>
                  <a:lnTo>
                    <a:pt x="0" y="624"/>
                  </a:lnTo>
                  <a:lnTo>
                    <a:pt x="1721" y="2291"/>
                  </a:lnTo>
                  <a:lnTo>
                    <a:pt x="3029" y="0"/>
                  </a:lnTo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24" name="Freeform 16"/>
            <p:cNvSpPr>
              <a:spLocks noChangeArrowheads="1"/>
            </p:cNvSpPr>
            <p:nvPr/>
          </p:nvSpPr>
          <p:spPr bwMode="auto">
            <a:xfrm>
              <a:off x="6829814" y="-88970"/>
              <a:ext cx="2985743" cy="808366"/>
            </a:xfrm>
            <a:custGeom>
              <a:avLst/>
              <a:gdLst>
                <a:gd name="T0" fmla="*/ 61 w 3030"/>
                <a:gd name="T1" fmla="*/ 0 h 822"/>
                <a:gd name="T2" fmla="*/ 0 w 3030"/>
                <a:gd name="T3" fmla="*/ 821 h 822"/>
                <a:gd name="T4" fmla="*/ 3029 w 3030"/>
                <a:gd name="T5" fmla="*/ 197 h 822"/>
                <a:gd name="T6" fmla="*/ 2911 w 3030"/>
                <a:gd name="T7" fmla="*/ 0 h 822"/>
                <a:gd name="T8" fmla="*/ 61 w 3030"/>
                <a:gd name="T9" fmla="*/ 0 h 8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30" h="822">
                  <a:moveTo>
                    <a:pt x="61" y="0"/>
                  </a:moveTo>
                  <a:lnTo>
                    <a:pt x="0" y="821"/>
                  </a:lnTo>
                  <a:lnTo>
                    <a:pt x="3029" y="197"/>
                  </a:lnTo>
                  <a:lnTo>
                    <a:pt x="2911" y="0"/>
                  </a:lnTo>
                  <a:lnTo>
                    <a:pt x="61" y="0"/>
                  </a:lnTo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25" name="Freeform 17"/>
            <p:cNvSpPr>
              <a:spLocks noChangeArrowheads="1"/>
            </p:cNvSpPr>
            <p:nvPr/>
          </p:nvSpPr>
          <p:spPr bwMode="auto">
            <a:xfrm>
              <a:off x="5975275" y="-88970"/>
              <a:ext cx="943094" cy="808366"/>
            </a:xfrm>
            <a:custGeom>
              <a:avLst/>
              <a:gdLst>
                <a:gd name="T0" fmla="*/ 0 w 955"/>
                <a:gd name="T1" fmla="*/ 0 h 822"/>
                <a:gd name="T2" fmla="*/ 893 w 955"/>
                <a:gd name="T3" fmla="*/ 821 h 822"/>
                <a:gd name="T4" fmla="*/ 954 w 955"/>
                <a:gd name="T5" fmla="*/ 0 h 822"/>
                <a:gd name="T6" fmla="*/ 0 w 955"/>
                <a:gd name="T7" fmla="*/ 0 h 8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55" h="822">
                  <a:moveTo>
                    <a:pt x="0" y="0"/>
                  </a:moveTo>
                  <a:lnTo>
                    <a:pt x="893" y="821"/>
                  </a:lnTo>
                  <a:lnTo>
                    <a:pt x="954" y="0"/>
                  </a:lnTo>
                  <a:lnTo>
                    <a:pt x="0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26" name="Freeform 18"/>
            <p:cNvSpPr>
              <a:spLocks noChangeArrowheads="1"/>
            </p:cNvSpPr>
            <p:nvPr/>
          </p:nvSpPr>
          <p:spPr bwMode="auto">
            <a:xfrm>
              <a:off x="5608571" y="674793"/>
              <a:ext cx="2916204" cy="1642810"/>
            </a:xfrm>
            <a:custGeom>
              <a:avLst/>
              <a:gdLst>
                <a:gd name="T0" fmla="*/ 2958 w 2959"/>
                <a:gd name="T1" fmla="*/ 1667 h 1668"/>
                <a:gd name="T2" fmla="*/ 1237 w 2959"/>
                <a:gd name="T3" fmla="*/ 0 h 1668"/>
                <a:gd name="T4" fmla="*/ 0 w 2959"/>
                <a:gd name="T5" fmla="*/ 1323 h 1668"/>
                <a:gd name="T6" fmla="*/ 2958 w 2959"/>
                <a:gd name="T7" fmla="*/ 1667 h 16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59" h="1668">
                  <a:moveTo>
                    <a:pt x="2958" y="1667"/>
                  </a:moveTo>
                  <a:lnTo>
                    <a:pt x="1237" y="0"/>
                  </a:lnTo>
                  <a:lnTo>
                    <a:pt x="0" y="1323"/>
                  </a:lnTo>
                  <a:lnTo>
                    <a:pt x="2958" y="1667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27" name="Freeform 19"/>
            <p:cNvSpPr>
              <a:spLocks noChangeArrowheads="1"/>
            </p:cNvSpPr>
            <p:nvPr/>
          </p:nvSpPr>
          <p:spPr bwMode="auto">
            <a:xfrm>
              <a:off x="5092201" y="-155877"/>
              <a:ext cx="1760153" cy="2112184"/>
            </a:xfrm>
            <a:custGeom>
              <a:avLst/>
              <a:gdLst>
                <a:gd name="T0" fmla="*/ 0 w 1787"/>
                <a:gd name="T1" fmla="*/ 0 h 2145"/>
                <a:gd name="T2" fmla="*/ 549 w 1787"/>
                <a:gd name="T3" fmla="*/ 2144 h 2145"/>
                <a:gd name="T4" fmla="*/ 1786 w 1787"/>
                <a:gd name="T5" fmla="*/ 821 h 2145"/>
                <a:gd name="T6" fmla="*/ 893 w 1787"/>
                <a:gd name="T7" fmla="*/ 0 h 2145"/>
                <a:gd name="T8" fmla="*/ 0 w 1787"/>
                <a:gd name="T9" fmla="*/ 0 h 2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87" h="2145">
                  <a:moveTo>
                    <a:pt x="0" y="0"/>
                  </a:moveTo>
                  <a:lnTo>
                    <a:pt x="549" y="2144"/>
                  </a:lnTo>
                  <a:lnTo>
                    <a:pt x="1786" y="821"/>
                  </a:lnTo>
                  <a:lnTo>
                    <a:pt x="893" y="0"/>
                  </a:lnTo>
                  <a:lnTo>
                    <a:pt x="0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28" name="Freeform 20"/>
            <p:cNvSpPr>
              <a:spLocks noChangeArrowheads="1"/>
            </p:cNvSpPr>
            <p:nvPr/>
          </p:nvSpPr>
          <p:spPr bwMode="auto">
            <a:xfrm>
              <a:off x="443059" y="190760"/>
              <a:ext cx="5232654" cy="2977052"/>
            </a:xfrm>
            <a:custGeom>
              <a:avLst/>
              <a:gdLst>
                <a:gd name="T0" fmla="*/ 5310 w 5311"/>
                <a:gd name="T1" fmla="*/ 1771 h 3020"/>
                <a:gd name="T2" fmla="*/ 853 w 5311"/>
                <a:gd name="T3" fmla="*/ 0 h 3020"/>
                <a:gd name="T4" fmla="*/ 0 w 5311"/>
                <a:gd name="T5" fmla="*/ 3019 h 3020"/>
                <a:gd name="T6" fmla="*/ 5310 w 5311"/>
                <a:gd name="T7" fmla="*/ 1771 h 30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11" h="3020">
                  <a:moveTo>
                    <a:pt x="5310" y="1771"/>
                  </a:moveTo>
                  <a:lnTo>
                    <a:pt x="853" y="0"/>
                  </a:lnTo>
                  <a:lnTo>
                    <a:pt x="0" y="3019"/>
                  </a:lnTo>
                  <a:lnTo>
                    <a:pt x="5310" y="1771"/>
                  </a:lnTo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29" name="Freeform 21"/>
            <p:cNvSpPr>
              <a:spLocks noChangeArrowheads="1"/>
            </p:cNvSpPr>
            <p:nvPr/>
          </p:nvSpPr>
          <p:spPr bwMode="auto">
            <a:xfrm>
              <a:off x="1264131" y="-156113"/>
              <a:ext cx="4393864" cy="2112184"/>
            </a:xfrm>
            <a:custGeom>
              <a:avLst/>
              <a:gdLst>
                <a:gd name="T0" fmla="*/ 936 w 4458"/>
                <a:gd name="T1" fmla="*/ 0 h 2145"/>
                <a:gd name="T2" fmla="*/ 0 w 4458"/>
                <a:gd name="T3" fmla="*/ 373 h 2145"/>
                <a:gd name="T4" fmla="*/ 4457 w 4458"/>
                <a:gd name="T5" fmla="*/ 2144 h 2145"/>
                <a:gd name="T6" fmla="*/ 3908 w 4458"/>
                <a:gd name="T7" fmla="*/ 0 h 2145"/>
                <a:gd name="T8" fmla="*/ 936 w 4458"/>
                <a:gd name="T9" fmla="*/ 0 h 2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58" h="2145">
                  <a:moveTo>
                    <a:pt x="936" y="0"/>
                  </a:moveTo>
                  <a:lnTo>
                    <a:pt x="0" y="373"/>
                  </a:lnTo>
                  <a:lnTo>
                    <a:pt x="4457" y="2144"/>
                  </a:lnTo>
                  <a:lnTo>
                    <a:pt x="3908" y="0"/>
                  </a:lnTo>
                  <a:lnTo>
                    <a:pt x="936" y="0"/>
                  </a:ln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30" name="Freeform 22"/>
            <p:cNvSpPr>
              <a:spLocks noChangeArrowheads="1"/>
            </p:cNvSpPr>
            <p:nvPr/>
          </p:nvSpPr>
          <p:spPr bwMode="auto">
            <a:xfrm>
              <a:off x="1264131" y="-133574"/>
              <a:ext cx="921364" cy="369415"/>
            </a:xfrm>
            <a:custGeom>
              <a:avLst/>
              <a:gdLst>
                <a:gd name="T0" fmla="*/ 72 w 937"/>
                <a:gd name="T1" fmla="*/ 0 h 374"/>
                <a:gd name="T2" fmla="*/ 0 w 937"/>
                <a:gd name="T3" fmla="*/ 373 h 374"/>
                <a:gd name="T4" fmla="*/ 936 w 937"/>
                <a:gd name="T5" fmla="*/ 0 h 374"/>
                <a:gd name="T6" fmla="*/ 72 w 937"/>
                <a:gd name="T7" fmla="*/ 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37" h="374">
                  <a:moveTo>
                    <a:pt x="72" y="0"/>
                  </a:moveTo>
                  <a:lnTo>
                    <a:pt x="0" y="373"/>
                  </a:lnTo>
                  <a:lnTo>
                    <a:pt x="936" y="0"/>
                  </a:lnTo>
                  <a:lnTo>
                    <a:pt x="72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31" name="Freeform 23"/>
            <p:cNvSpPr>
              <a:spLocks noChangeArrowheads="1"/>
            </p:cNvSpPr>
            <p:nvPr/>
          </p:nvSpPr>
          <p:spPr bwMode="auto">
            <a:xfrm>
              <a:off x="734484" y="-133574"/>
              <a:ext cx="621488" cy="369415"/>
            </a:xfrm>
            <a:custGeom>
              <a:avLst/>
              <a:gdLst>
                <a:gd name="T0" fmla="*/ 0 w 629"/>
                <a:gd name="T1" fmla="*/ 0 h 374"/>
                <a:gd name="T2" fmla="*/ 556 w 629"/>
                <a:gd name="T3" fmla="*/ 373 h 374"/>
                <a:gd name="T4" fmla="*/ 628 w 629"/>
                <a:gd name="T5" fmla="*/ 0 h 374"/>
                <a:gd name="T6" fmla="*/ 0 w 629"/>
                <a:gd name="T7" fmla="*/ 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29" h="374">
                  <a:moveTo>
                    <a:pt x="0" y="0"/>
                  </a:moveTo>
                  <a:lnTo>
                    <a:pt x="556" y="373"/>
                  </a:lnTo>
                  <a:lnTo>
                    <a:pt x="628" y="0"/>
                  </a:lnTo>
                  <a:lnTo>
                    <a:pt x="0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32" name="Freeform 24"/>
            <p:cNvSpPr>
              <a:spLocks noChangeArrowheads="1"/>
            </p:cNvSpPr>
            <p:nvPr/>
          </p:nvSpPr>
          <p:spPr bwMode="auto">
            <a:xfrm>
              <a:off x="0" y="885559"/>
              <a:ext cx="447642" cy="2259950"/>
            </a:xfrm>
            <a:custGeom>
              <a:avLst/>
              <a:gdLst>
                <a:gd name="T0" fmla="*/ 0 w 453"/>
                <a:gd name="T1" fmla="*/ 2104 h 2292"/>
                <a:gd name="T2" fmla="*/ 452 w 453"/>
                <a:gd name="T3" fmla="*/ 2291 h 2292"/>
                <a:gd name="T4" fmla="*/ 0 w 453"/>
                <a:gd name="T5" fmla="*/ 0 h 2292"/>
                <a:gd name="T6" fmla="*/ 0 w 453"/>
                <a:gd name="T7" fmla="*/ 2104 h 2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3" h="2292">
                  <a:moveTo>
                    <a:pt x="0" y="2104"/>
                  </a:moveTo>
                  <a:lnTo>
                    <a:pt x="452" y="2291"/>
                  </a:lnTo>
                  <a:lnTo>
                    <a:pt x="0" y="0"/>
                  </a:lnTo>
                  <a:lnTo>
                    <a:pt x="0" y="2104"/>
                  </a:lnTo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33" name="Freeform 25"/>
            <p:cNvSpPr>
              <a:spLocks noChangeArrowheads="1"/>
            </p:cNvSpPr>
            <p:nvPr/>
          </p:nvSpPr>
          <p:spPr bwMode="auto">
            <a:xfrm>
              <a:off x="0" y="-156114"/>
              <a:ext cx="1286433" cy="3342117"/>
            </a:xfrm>
            <a:custGeom>
              <a:avLst/>
              <a:gdLst>
                <a:gd name="T0" fmla="*/ 0 w 1306"/>
                <a:gd name="T1" fmla="*/ 0 h 3393"/>
                <a:gd name="T2" fmla="*/ 0 w 1306"/>
                <a:gd name="T3" fmla="*/ 1101 h 3393"/>
                <a:gd name="T4" fmla="*/ 452 w 1306"/>
                <a:gd name="T5" fmla="*/ 3392 h 3393"/>
                <a:gd name="T6" fmla="*/ 1305 w 1306"/>
                <a:gd name="T7" fmla="*/ 373 h 3393"/>
                <a:gd name="T8" fmla="*/ 749 w 1306"/>
                <a:gd name="T9" fmla="*/ 0 h 3393"/>
                <a:gd name="T10" fmla="*/ 0 w 1306"/>
                <a:gd name="T11" fmla="*/ 0 h 3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6" h="3393">
                  <a:moveTo>
                    <a:pt x="0" y="0"/>
                  </a:moveTo>
                  <a:lnTo>
                    <a:pt x="0" y="1101"/>
                  </a:lnTo>
                  <a:lnTo>
                    <a:pt x="452" y="3392"/>
                  </a:lnTo>
                  <a:lnTo>
                    <a:pt x="1305" y="373"/>
                  </a:lnTo>
                  <a:lnTo>
                    <a:pt x="749" y="0"/>
                  </a:lnTo>
                  <a:lnTo>
                    <a:pt x="0" y="0"/>
                  </a:ln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34" name="Freeform 26"/>
            <p:cNvSpPr>
              <a:spLocks noChangeArrowheads="1"/>
            </p:cNvSpPr>
            <p:nvPr/>
          </p:nvSpPr>
          <p:spPr bwMode="auto">
            <a:xfrm>
              <a:off x="8462804" y="1591817"/>
              <a:ext cx="6988462" cy="1786231"/>
            </a:xfrm>
            <a:custGeom>
              <a:avLst/>
              <a:gdLst>
                <a:gd name="T0" fmla="*/ 7092 w 7093"/>
                <a:gd name="T1" fmla="*/ 1811 h 1812"/>
                <a:gd name="T2" fmla="*/ 0 w 7093"/>
                <a:gd name="T3" fmla="*/ 728 h 1812"/>
                <a:gd name="T4" fmla="*/ 2685 w 7093"/>
                <a:gd name="T5" fmla="*/ 0 h 1812"/>
                <a:gd name="T6" fmla="*/ 7092 w 7093"/>
                <a:gd name="T7" fmla="*/ 1811 h 1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093" h="1812">
                  <a:moveTo>
                    <a:pt x="7092" y="1811"/>
                  </a:moveTo>
                  <a:lnTo>
                    <a:pt x="0" y="728"/>
                  </a:lnTo>
                  <a:lnTo>
                    <a:pt x="2685" y="0"/>
                  </a:lnTo>
                  <a:lnTo>
                    <a:pt x="7092" y="1811"/>
                  </a:lnTo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35" name="Freeform 12"/>
            <p:cNvSpPr>
              <a:spLocks noChangeArrowheads="1"/>
            </p:cNvSpPr>
            <p:nvPr/>
          </p:nvSpPr>
          <p:spPr bwMode="auto">
            <a:xfrm>
              <a:off x="9776123" y="-125128"/>
              <a:ext cx="2307757" cy="1734076"/>
            </a:xfrm>
            <a:custGeom>
              <a:avLst/>
              <a:gdLst>
                <a:gd name="T0" fmla="*/ 373 w 2343"/>
                <a:gd name="T1" fmla="*/ 0 h 1761"/>
                <a:gd name="T2" fmla="*/ 0 w 2343"/>
                <a:gd name="T3" fmla="*/ 197 h 1761"/>
                <a:gd name="T4" fmla="*/ 1377 w 2343"/>
                <a:gd name="T5" fmla="*/ 1760 h 1761"/>
                <a:gd name="T6" fmla="*/ 2342 w 2343"/>
                <a:gd name="T7" fmla="*/ 0 h 1761"/>
                <a:gd name="T8" fmla="*/ 373 w 2343"/>
                <a:gd name="T9" fmla="*/ 0 h 17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3" h="1761">
                  <a:moveTo>
                    <a:pt x="373" y="0"/>
                  </a:moveTo>
                  <a:lnTo>
                    <a:pt x="0" y="197"/>
                  </a:lnTo>
                  <a:lnTo>
                    <a:pt x="1377" y="1760"/>
                  </a:lnTo>
                  <a:lnTo>
                    <a:pt x="2342" y="0"/>
                  </a:lnTo>
                  <a:lnTo>
                    <a:pt x="373" y="0"/>
                  </a:lnTo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5190758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p fea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4770022" y="2436714"/>
            <a:ext cx="4290417" cy="7627435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400" b="0" i="0">
                <a:ln>
                  <a:noFill/>
                </a:ln>
                <a:solidFill>
                  <a:schemeClr val="tx2"/>
                </a:solidFill>
                <a:latin typeface="Nunito Light" charset="0"/>
                <a:ea typeface="Nunito Light" charset="0"/>
                <a:cs typeface="Nunito Light" charset="0"/>
              </a:defRPr>
            </a:lvl1pPr>
          </a:lstStyle>
          <a:p>
            <a:endParaRPr lang="en-US" dirty="0"/>
          </a:p>
        </p:txBody>
      </p:sp>
      <p:grpSp>
        <p:nvGrpSpPr>
          <p:cNvPr id="3" name="Group 2"/>
          <p:cNvGrpSpPr/>
          <p:nvPr userDrawn="1"/>
        </p:nvGrpSpPr>
        <p:grpSpPr>
          <a:xfrm rot="10800000">
            <a:off x="-23446" y="10974729"/>
            <a:ext cx="24535152" cy="4304369"/>
            <a:chOff x="0" y="-156114"/>
            <a:chExt cx="24535152" cy="4304369"/>
          </a:xfrm>
        </p:grpSpPr>
        <p:sp>
          <p:nvSpPr>
            <p:cNvPr id="5" name="Freeform 4"/>
            <p:cNvSpPr>
              <a:spLocks noChangeArrowheads="1"/>
            </p:cNvSpPr>
            <p:nvPr/>
          </p:nvSpPr>
          <p:spPr bwMode="auto">
            <a:xfrm>
              <a:off x="23378291" y="2431564"/>
              <a:ext cx="1134322" cy="1716691"/>
            </a:xfrm>
            <a:custGeom>
              <a:avLst/>
              <a:gdLst>
                <a:gd name="T0" fmla="*/ 0 w 1152"/>
                <a:gd name="T1" fmla="*/ 1739 h 1740"/>
                <a:gd name="T2" fmla="*/ 1151 w 1152"/>
                <a:gd name="T3" fmla="*/ 918 h 1740"/>
                <a:gd name="T4" fmla="*/ 1151 w 1152"/>
                <a:gd name="T5" fmla="*/ 0 h 1740"/>
                <a:gd name="T6" fmla="*/ 0 w 1152"/>
                <a:gd name="T7" fmla="*/ 1739 h 17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52" h="1740">
                  <a:moveTo>
                    <a:pt x="0" y="1739"/>
                  </a:moveTo>
                  <a:lnTo>
                    <a:pt x="1151" y="918"/>
                  </a:lnTo>
                  <a:lnTo>
                    <a:pt x="1151" y="0"/>
                  </a:lnTo>
                  <a:lnTo>
                    <a:pt x="0" y="1739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6" name="Freeform 5"/>
            <p:cNvSpPr>
              <a:spLocks noChangeArrowheads="1"/>
            </p:cNvSpPr>
            <p:nvPr/>
          </p:nvSpPr>
          <p:spPr bwMode="auto">
            <a:xfrm>
              <a:off x="23079221" y="-88970"/>
              <a:ext cx="1455931" cy="4233061"/>
            </a:xfrm>
            <a:custGeom>
              <a:avLst/>
              <a:gdLst>
                <a:gd name="T0" fmla="*/ 0 w 1479"/>
                <a:gd name="T1" fmla="*/ 0 h 4296"/>
                <a:gd name="T2" fmla="*/ 327 w 1479"/>
                <a:gd name="T3" fmla="*/ 4295 h 4296"/>
                <a:gd name="T4" fmla="*/ 1478 w 1479"/>
                <a:gd name="T5" fmla="*/ 2556 h 4296"/>
                <a:gd name="T6" fmla="*/ 1478 w 1479"/>
                <a:gd name="T7" fmla="*/ 0 h 4296"/>
                <a:gd name="T8" fmla="*/ 0 w 1479"/>
                <a:gd name="T9" fmla="*/ 0 h 4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79" h="4296">
                  <a:moveTo>
                    <a:pt x="0" y="0"/>
                  </a:moveTo>
                  <a:lnTo>
                    <a:pt x="327" y="4295"/>
                  </a:lnTo>
                  <a:lnTo>
                    <a:pt x="1478" y="2556"/>
                  </a:lnTo>
                  <a:lnTo>
                    <a:pt x="1478" y="0"/>
                  </a:lnTo>
                  <a:lnTo>
                    <a:pt x="0" y="0"/>
                  </a:lnTo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7" name="Freeform 6"/>
            <p:cNvSpPr>
              <a:spLocks noChangeArrowheads="1"/>
            </p:cNvSpPr>
            <p:nvPr/>
          </p:nvSpPr>
          <p:spPr bwMode="auto">
            <a:xfrm>
              <a:off x="20776620" y="-88970"/>
              <a:ext cx="2646748" cy="4233061"/>
            </a:xfrm>
            <a:custGeom>
              <a:avLst/>
              <a:gdLst>
                <a:gd name="T0" fmla="*/ 0 w 2687"/>
                <a:gd name="T1" fmla="*/ 0 h 4296"/>
                <a:gd name="T2" fmla="*/ 2686 w 2687"/>
                <a:gd name="T3" fmla="*/ 4295 h 4296"/>
                <a:gd name="T4" fmla="*/ 2359 w 2687"/>
                <a:gd name="T5" fmla="*/ 0 h 4296"/>
                <a:gd name="T6" fmla="*/ 0 w 2687"/>
                <a:gd name="T7" fmla="*/ 0 h 4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87" h="4296">
                  <a:moveTo>
                    <a:pt x="0" y="0"/>
                  </a:moveTo>
                  <a:lnTo>
                    <a:pt x="2686" y="4295"/>
                  </a:lnTo>
                  <a:lnTo>
                    <a:pt x="2359" y="0"/>
                  </a:ln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8" name="Freeform 7"/>
            <p:cNvSpPr>
              <a:spLocks noChangeArrowheads="1"/>
            </p:cNvSpPr>
            <p:nvPr/>
          </p:nvSpPr>
          <p:spPr bwMode="auto">
            <a:xfrm>
              <a:off x="20420243" y="-88970"/>
              <a:ext cx="3003125" cy="4233061"/>
            </a:xfrm>
            <a:custGeom>
              <a:avLst/>
              <a:gdLst>
                <a:gd name="T0" fmla="*/ 0 w 3049"/>
                <a:gd name="T1" fmla="*/ 0 h 4296"/>
                <a:gd name="T2" fmla="*/ 43 w 3049"/>
                <a:gd name="T3" fmla="*/ 3187 h 4296"/>
                <a:gd name="T4" fmla="*/ 3048 w 3049"/>
                <a:gd name="T5" fmla="*/ 4295 h 4296"/>
                <a:gd name="T6" fmla="*/ 362 w 3049"/>
                <a:gd name="T7" fmla="*/ 0 h 4296"/>
                <a:gd name="T8" fmla="*/ 0 w 3049"/>
                <a:gd name="T9" fmla="*/ 0 h 4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49" h="4296">
                  <a:moveTo>
                    <a:pt x="0" y="0"/>
                  </a:moveTo>
                  <a:lnTo>
                    <a:pt x="43" y="3187"/>
                  </a:lnTo>
                  <a:lnTo>
                    <a:pt x="3048" y="4295"/>
                  </a:lnTo>
                  <a:lnTo>
                    <a:pt x="362" y="0"/>
                  </a:lnTo>
                  <a:lnTo>
                    <a:pt x="0" y="0"/>
                  </a:lnTo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9" name="Freeform 8"/>
            <p:cNvSpPr>
              <a:spLocks noChangeArrowheads="1"/>
            </p:cNvSpPr>
            <p:nvPr/>
          </p:nvSpPr>
          <p:spPr bwMode="auto">
            <a:xfrm>
              <a:off x="17677877" y="-88971"/>
              <a:ext cx="2785824" cy="3142198"/>
            </a:xfrm>
            <a:custGeom>
              <a:avLst/>
              <a:gdLst>
                <a:gd name="T0" fmla="*/ 2126 w 2826"/>
                <a:gd name="T1" fmla="*/ 0 h 3188"/>
                <a:gd name="T2" fmla="*/ 0 w 2826"/>
                <a:gd name="T3" fmla="*/ 1954 h 3188"/>
                <a:gd name="T4" fmla="*/ 2825 w 2826"/>
                <a:gd name="T5" fmla="*/ 3187 h 3188"/>
                <a:gd name="T6" fmla="*/ 2782 w 2826"/>
                <a:gd name="T7" fmla="*/ 0 h 3188"/>
                <a:gd name="T8" fmla="*/ 2126 w 2826"/>
                <a:gd name="T9" fmla="*/ 0 h 3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26" h="3188">
                  <a:moveTo>
                    <a:pt x="2126" y="0"/>
                  </a:moveTo>
                  <a:lnTo>
                    <a:pt x="0" y="1954"/>
                  </a:lnTo>
                  <a:lnTo>
                    <a:pt x="2825" y="3187"/>
                  </a:lnTo>
                  <a:lnTo>
                    <a:pt x="2782" y="0"/>
                  </a:lnTo>
                  <a:lnTo>
                    <a:pt x="2126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10" name="Freeform 9"/>
            <p:cNvSpPr>
              <a:spLocks noChangeArrowheads="1"/>
            </p:cNvSpPr>
            <p:nvPr/>
          </p:nvSpPr>
          <p:spPr bwMode="auto">
            <a:xfrm>
              <a:off x="17608342" y="-88971"/>
              <a:ext cx="2168684" cy="1925303"/>
            </a:xfrm>
            <a:custGeom>
              <a:avLst/>
              <a:gdLst>
                <a:gd name="T0" fmla="*/ 0 w 2199"/>
                <a:gd name="T1" fmla="*/ 0 h 1955"/>
                <a:gd name="T2" fmla="*/ 72 w 2199"/>
                <a:gd name="T3" fmla="*/ 1954 h 1955"/>
                <a:gd name="T4" fmla="*/ 2198 w 2199"/>
                <a:gd name="T5" fmla="*/ 0 h 1955"/>
                <a:gd name="T6" fmla="*/ 0 w 2199"/>
                <a:gd name="T7" fmla="*/ 0 h 19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99" h="1955">
                  <a:moveTo>
                    <a:pt x="0" y="0"/>
                  </a:moveTo>
                  <a:lnTo>
                    <a:pt x="72" y="1954"/>
                  </a:lnTo>
                  <a:lnTo>
                    <a:pt x="2198" y="0"/>
                  </a:lnTo>
                  <a:lnTo>
                    <a:pt x="0" y="0"/>
                  </a:lnTo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11" name="Freeform 10"/>
            <p:cNvSpPr>
              <a:spLocks noChangeArrowheads="1"/>
            </p:cNvSpPr>
            <p:nvPr/>
          </p:nvSpPr>
          <p:spPr bwMode="auto">
            <a:xfrm>
              <a:off x="14888518" y="-88734"/>
              <a:ext cx="2811899" cy="1925303"/>
            </a:xfrm>
            <a:custGeom>
              <a:avLst/>
              <a:gdLst>
                <a:gd name="T0" fmla="*/ 0 w 2852"/>
                <a:gd name="T1" fmla="*/ 0 h 1955"/>
                <a:gd name="T2" fmla="*/ 2851 w 2852"/>
                <a:gd name="T3" fmla="*/ 1954 h 1955"/>
                <a:gd name="T4" fmla="*/ 2779 w 2852"/>
                <a:gd name="T5" fmla="*/ 0 h 1955"/>
                <a:gd name="T6" fmla="*/ 0 w 2852"/>
                <a:gd name="T7" fmla="*/ 0 h 19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52" h="1955">
                  <a:moveTo>
                    <a:pt x="0" y="0"/>
                  </a:moveTo>
                  <a:lnTo>
                    <a:pt x="2851" y="1954"/>
                  </a:lnTo>
                  <a:lnTo>
                    <a:pt x="2779" y="0"/>
                  </a:ln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12" name="Freeform 11"/>
            <p:cNvSpPr>
              <a:spLocks noChangeArrowheads="1"/>
            </p:cNvSpPr>
            <p:nvPr/>
          </p:nvSpPr>
          <p:spPr bwMode="auto">
            <a:xfrm>
              <a:off x="13589856" y="-88970"/>
              <a:ext cx="4137447" cy="3520308"/>
            </a:xfrm>
            <a:custGeom>
              <a:avLst/>
              <a:gdLst>
                <a:gd name="T0" fmla="*/ 0 w 4196"/>
                <a:gd name="T1" fmla="*/ 0 h 3572"/>
                <a:gd name="T2" fmla="*/ 1886 w 4196"/>
                <a:gd name="T3" fmla="*/ 3571 h 3572"/>
                <a:gd name="T4" fmla="*/ 4195 w 4196"/>
                <a:gd name="T5" fmla="*/ 1954 h 3572"/>
                <a:gd name="T6" fmla="*/ 1344 w 4196"/>
                <a:gd name="T7" fmla="*/ 0 h 3572"/>
                <a:gd name="T8" fmla="*/ 0 w 4196"/>
                <a:gd name="T9" fmla="*/ 0 h 35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96" h="3572">
                  <a:moveTo>
                    <a:pt x="0" y="0"/>
                  </a:moveTo>
                  <a:lnTo>
                    <a:pt x="1886" y="3571"/>
                  </a:lnTo>
                  <a:lnTo>
                    <a:pt x="4195" y="1954"/>
                  </a:lnTo>
                  <a:lnTo>
                    <a:pt x="1344" y="0"/>
                  </a:lnTo>
                  <a:lnTo>
                    <a:pt x="0" y="0"/>
                  </a:lnTo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13" name="Freeform 12"/>
            <p:cNvSpPr>
              <a:spLocks noChangeArrowheads="1"/>
            </p:cNvSpPr>
            <p:nvPr/>
          </p:nvSpPr>
          <p:spPr bwMode="auto">
            <a:xfrm>
              <a:off x="11104147" y="-111272"/>
              <a:ext cx="4346058" cy="3520308"/>
            </a:xfrm>
            <a:custGeom>
              <a:avLst/>
              <a:gdLst>
                <a:gd name="T0" fmla="*/ 965 w 4408"/>
                <a:gd name="T1" fmla="*/ 0 h 3572"/>
                <a:gd name="T2" fmla="*/ 0 w 4408"/>
                <a:gd name="T3" fmla="*/ 1760 h 3572"/>
                <a:gd name="T4" fmla="*/ 4407 w 4408"/>
                <a:gd name="T5" fmla="*/ 3571 h 3572"/>
                <a:gd name="T6" fmla="*/ 2521 w 4408"/>
                <a:gd name="T7" fmla="*/ 0 h 3572"/>
                <a:gd name="T8" fmla="*/ 965 w 4408"/>
                <a:gd name="T9" fmla="*/ 0 h 35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8" h="3572">
                  <a:moveTo>
                    <a:pt x="965" y="0"/>
                  </a:moveTo>
                  <a:lnTo>
                    <a:pt x="0" y="1760"/>
                  </a:lnTo>
                  <a:lnTo>
                    <a:pt x="4407" y="3571"/>
                  </a:lnTo>
                  <a:lnTo>
                    <a:pt x="2521" y="0"/>
                  </a:lnTo>
                  <a:lnTo>
                    <a:pt x="965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14" name="Freeform 13"/>
            <p:cNvSpPr>
              <a:spLocks noChangeArrowheads="1"/>
            </p:cNvSpPr>
            <p:nvPr/>
          </p:nvSpPr>
          <p:spPr bwMode="auto">
            <a:xfrm>
              <a:off x="9793019" y="-88970"/>
              <a:ext cx="369415" cy="195571"/>
            </a:xfrm>
            <a:custGeom>
              <a:avLst/>
              <a:gdLst>
                <a:gd name="T0" fmla="*/ 112 w 374"/>
                <a:gd name="T1" fmla="*/ 0 h 198"/>
                <a:gd name="T2" fmla="*/ 0 w 374"/>
                <a:gd name="T3" fmla="*/ 197 h 198"/>
                <a:gd name="T4" fmla="*/ 373 w 374"/>
                <a:gd name="T5" fmla="*/ 0 h 198"/>
                <a:gd name="T6" fmla="*/ 112 w 374"/>
                <a:gd name="T7" fmla="*/ 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4" h="198">
                  <a:moveTo>
                    <a:pt x="112" y="0"/>
                  </a:moveTo>
                  <a:lnTo>
                    <a:pt x="0" y="197"/>
                  </a:lnTo>
                  <a:lnTo>
                    <a:pt x="373" y="0"/>
                  </a:lnTo>
                  <a:lnTo>
                    <a:pt x="112" y="0"/>
                  </a:lnTo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15" name="Freeform 13"/>
            <p:cNvSpPr>
              <a:spLocks noChangeArrowheads="1"/>
            </p:cNvSpPr>
            <p:nvPr/>
          </p:nvSpPr>
          <p:spPr bwMode="auto">
            <a:xfrm>
              <a:off x="9698211" y="-88970"/>
              <a:ext cx="225996" cy="195571"/>
            </a:xfrm>
            <a:custGeom>
              <a:avLst/>
              <a:gdLst>
                <a:gd name="T0" fmla="*/ 0 w 231"/>
                <a:gd name="T1" fmla="*/ 0 h 198"/>
                <a:gd name="T2" fmla="*/ 118 w 231"/>
                <a:gd name="T3" fmla="*/ 197 h 198"/>
                <a:gd name="T4" fmla="*/ 230 w 231"/>
                <a:gd name="T5" fmla="*/ 0 h 198"/>
                <a:gd name="T6" fmla="*/ 0 w 231"/>
                <a:gd name="T7" fmla="*/ 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1" h="198">
                  <a:moveTo>
                    <a:pt x="0" y="0"/>
                  </a:moveTo>
                  <a:lnTo>
                    <a:pt x="118" y="197"/>
                  </a:lnTo>
                  <a:lnTo>
                    <a:pt x="230" y="0"/>
                  </a:lnTo>
                  <a:lnTo>
                    <a:pt x="0" y="0"/>
                  </a:lnTo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16" name="Freeform 14"/>
            <p:cNvSpPr>
              <a:spLocks noChangeArrowheads="1"/>
            </p:cNvSpPr>
            <p:nvPr/>
          </p:nvSpPr>
          <p:spPr bwMode="auto">
            <a:xfrm>
              <a:off x="8502000" y="61758"/>
              <a:ext cx="2646751" cy="2259950"/>
            </a:xfrm>
            <a:custGeom>
              <a:avLst/>
              <a:gdLst>
                <a:gd name="T0" fmla="*/ 2685 w 2686"/>
                <a:gd name="T1" fmla="*/ 1563 h 2292"/>
                <a:gd name="T2" fmla="*/ 1308 w 2686"/>
                <a:gd name="T3" fmla="*/ 0 h 2292"/>
                <a:gd name="T4" fmla="*/ 0 w 2686"/>
                <a:gd name="T5" fmla="*/ 2291 h 2292"/>
                <a:gd name="T6" fmla="*/ 2685 w 2686"/>
                <a:gd name="T7" fmla="*/ 1563 h 2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86" h="2292">
                  <a:moveTo>
                    <a:pt x="2685" y="1563"/>
                  </a:moveTo>
                  <a:lnTo>
                    <a:pt x="1308" y="0"/>
                  </a:lnTo>
                  <a:lnTo>
                    <a:pt x="0" y="2291"/>
                  </a:lnTo>
                  <a:lnTo>
                    <a:pt x="2685" y="1563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17" name="Freeform 15"/>
            <p:cNvSpPr>
              <a:spLocks noChangeArrowheads="1"/>
            </p:cNvSpPr>
            <p:nvPr/>
          </p:nvSpPr>
          <p:spPr bwMode="auto">
            <a:xfrm>
              <a:off x="6821130" y="61996"/>
              <a:ext cx="2985743" cy="2259950"/>
            </a:xfrm>
            <a:custGeom>
              <a:avLst/>
              <a:gdLst>
                <a:gd name="T0" fmla="*/ 3029 w 3030"/>
                <a:gd name="T1" fmla="*/ 0 h 2292"/>
                <a:gd name="T2" fmla="*/ 0 w 3030"/>
                <a:gd name="T3" fmla="*/ 624 h 2292"/>
                <a:gd name="T4" fmla="*/ 1721 w 3030"/>
                <a:gd name="T5" fmla="*/ 2291 h 2292"/>
                <a:gd name="T6" fmla="*/ 3029 w 3030"/>
                <a:gd name="T7" fmla="*/ 0 h 2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30" h="2292">
                  <a:moveTo>
                    <a:pt x="3029" y="0"/>
                  </a:moveTo>
                  <a:lnTo>
                    <a:pt x="0" y="624"/>
                  </a:lnTo>
                  <a:lnTo>
                    <a:pt x="1721" y="2291"/>
                  </a:lnTo>
                  <a:lnTo>
                    <a:pt x="3029" y="0"/>
                  </a:lnTo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18" name="Freeform 16"/>
            <p:cNvSpPr>
              <a:spLocks noChangeArrowheads="1"/>
            </p:cNvSpPr>
            <p:nvPr/>
          </p:nvSpPr>
          <p:spPr bwMode="auto">
            <a:xfrm>
              <a:off x="6829814" y="-88970"/>
              <a:ext cx="2985743" cy="808366"/>
            </a:xfrm>
            <a:custGeom>
              <a:avLst/>
              <a:gdLst>
                <a:gd name="T0" fmla="*/ 61 w 3030"/>
                <a:gd name="T1" fmla="*/ 0 h 822"/>
                <a:gd name="T2" fmla="*/ 0 w 3030"/>
                <a:gd name="T3" fmla="*/ 821 h 822"/>
                <a:gd name="T4" fmla="*/ 3029 w 3030"/>
                <a:gd name="T5" fmla="*/ 197 h 822"/>
                <a:gd name="T6" fmla="*/ 2911 w 3030"/>
                <a:gd name="T7" fmla="*/ 0 h 822"/>
                <a:gd name="T8" fmla="*/ 61 w 3030"/>
                <a:gd name="T9" fmla="*/ 0 h 8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30" h="822">
                  <a:moveTo>
                    <a:pt x="61" y="0"/>
                  </a:moveTo>
                  <a:lnTo>
                    <a:pt x="0" y="821"/>
                  </a:lnTo>
                  <a:lnTo>
                    <a:pt x="3029" y="197"/>
                  </a:lnTo>
                  <a:lnTo>
                    <a:pt x="2911" y="0"/>
                  </a:lnTo>
                  <a:lnTo>
                    <a:pt x="61" y="0"/>
                  </a:lnTo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19" name="Freeform 17"/>
            <p:cNvSpPr>
              <a:spLocks noChangeArrowheads="1"/>
            </p:cNvSpPr>
            <p:nvPr/>
          </p:nvSpPr>
          <p:spPr bwMode="auto">
            <a:xfrm>
              <a:off x="5975275" y="-88970"/>
              <a:ext cx="943094" cy="808366"/>
            </a:xfrm>
            <a:custGeom>
              <a:avLst/>
              <a:gdLst>
                <a:gd name="T0" fmla="*/ 0 w 955"/>
                <a:gd name="T1" fmla="*/ 0 h 822"/>
                <a:gd name="T2" fmla="*/ 893 w 955"/>
                <a:gd name="T3" fmla="*/ 821 h 822"/>
                <a:gd name="T4" fmla="*/ 954 w 955"/>
                <a:gd name="T5" fmla="*/ 0 h 822"/>
                <a:gd name="T6" fmla="*/ 0 w 955"/>
                <a:gd name="T7" fmla="*/ 0 h 8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55" h="822">
                  <a:moveTo>
                    <a:pt x="0" y="0"/>
                  </a:moveTo>
                  <a:lnTo>
                    <a:pt x="893" y="821"/>
                  </a:lnTo>
                  <a:lnTo>
                    <a:pt x="954" y="0"/>
                  </a:lnTo>
                  <a:lnTo>
                    <a:pt x="0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20" name="Freeform 18"/>
            <p:cNvSpPr>
              <a:spLocks noChangeArrowheads="1"/>
            </p:cNvSpPr>
            <p:nvPr/>
          </p:nvSpPr>
          <p:spPr bwMode="auto">
            <a:xfrm>
              <a:off x="5608571" y="674793"/>
              <a:ext cx="2916204" cy="1642810"/>
            </a:xfrm>
            <a:custGeom>
              <a:avLst/>
              <a:gdLst>
                <a:gd name="T0" fmla="*/ 2958 w 2959"/>
                <a:gd name="T1" fmla="*/ 1667 h 1668"/>
                <a:gd name="T2" fmla="*/ 1237 w 2959"/>
                <a:gd name="T3" fmla="*/ 0 h 1668"/>
                <a:gd name="T4" fmla="*/ 0 w 2959"/>
                <a:gd name="T5" fmla="*/ 1323 h 1668"/>
                <a:gd name="T6" fmla="*/ 2958 w 2959"/>
                <a:gd name="T7" fmla="*/ 1667 h 16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59" h="1668">
                  <a:moveTo>
                    <a:pt x="2958" y="1667"/>
                  </a:moveTo>
                  <a:lnTo>
                    <a:pt x="1237" y="0"/>
                  </a:lnTo>
                  <a:lnTo>
                    <a:pt x="0" y="1323"/>
                  </a:lnTo>
                  <a:lnTo>
                    <a:pt x="2958" y="1667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21" name="Freeform 19"/>
            <p:cNvSpPr>
              <a:spLocks noChangeArrowheads="1"/>
            </p:cNvSpPr>
            <p:nvPr/>
          </p:nvSpPr>
          <p:spPr bwMode="auto">
            <a:xfrm>
              <a:off x="5092201" y="-155877"/>
              <a:ext cx="1760153" cy="2112184"/>
            </a:xfrm>
            <a:custGeom>
              <a:avLst/>
              <a:gdLst>
                <a:gd name="T0" fmla="*/ 0 w 1787"/>
                <a:gd name="T1" fmla="*/ 0 h 2145"/>
                <a:gd name="T2" fmla="*/ 549 w 1787"/>
                <a:gd name="T3" fmla="*/ 2144 h 2145"/>
                <a:gd name="T4" fmla="*/ 1786 w 1787"/>
                <a:gd name="T5" fmla="*/ 821 h 2145"/>
                <a:gd name="T6" fmla="*/ 893 w 1787"/>
                <a:gd name="T7" fmla="*/ 0 h 2145"/>
                <a:gd name="T8" fmla="*/ 0 w 1787"/>
                <a:gd name="T9" fmla="*/ 0 h 2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87" h="2145">
                  <a:moveTo>
                    <a:pt x="0" y="0"/>
                  </a:moveTo>
                  <a:lnTo>
                    <a:pt x="549" y="2144"/>
                  </a:lnTo>
                  <a:lnTo>
                    <a:pt x="1786" y="821"/>
                  </a:lnTo>
                  <a:lnTo>
                    <a:pt x="893" y="0"/>
                  </a:lnTo>
                  <a:lnTo>
                    <a:pt x="0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22" name="Freeform 20"/>
            <p:cNvSpPr>
              <a:spLocks noChangeArrowheads="1"/>
            </p:cNvSpPr>
            <p:nvPr/>
          </p:nvSpPr>
          <p:spPr bwMode="auto">
            <a:xfrm>
              <a:off x="443059" y="190760"/>
              <a:ext cx="5232654" cy="2977052"/>
            </a:xfrm>
            <a:custGeom>
              <a:avLst/>
              <a:gdLst>
                <a:gd name="T0" fmla="*/ 5310 w 5311"/>
                <a:gd name="T1" fmla="*/ 1771 h 3020"/>
                <a:gd name="T2" fmla="*/ 853 w 5311"/>
                <a:gd name="T3" fmla="*/ 0 h 3020"/>
                <a:gd name="T4" fmla="*/ 0 w 5311"/>
                <a:gd name="T5" fmla="*/ 3019 h 3020"/>
                <a:gd name="T6" fmla="*/ 5310 w 5311"/>
                <a:gd name="T7" fmla="*/ 1771 h 30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11" h="3020">
                  <a:moveTo>
                    <a:pt x="5310" y="1771"/>
                  </a:moveTo>
                  <a:lnTo>
                    <a:pt x="853" y="0"/>
                  </a:lnTo>
                  <a:lnTo>
                    <a:pt x="0" y="3019"/>
                  </a:lnTo>
                  <a:lnTo>
                    <a:pt x="5310" y="1771"/>
                  </a:lnTo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23" name="Freeform 21"/>
            <p:cNvSpPr>
              <a:spLocks noChangeArrowheads="1"/>
            </p:cNvSpPr>
            <p:nvPr/>
          </p:nvSpPr>
          <p:spPr bwMode="auto">
            <a:xfrm>
              <a:off x="1264131" y="-156113"/>
              <a:ext cx="4393864" cy="2112184"/>
            </a:xfrm>
            <a:custGeom>
              <a:avLst/>
              <a:gdLst>
                <a:gd name="T0" fmla="*/ 936 w 4458"/>
                <a:gd name="T1" fmla="*/ 0 h 2145"/>
                <a:gd name="T2" fmla="*/ 0 w 4458"/>
                <a:gd name="T3" fmla="*/ 373 h 2145"/>
                <a:gd name="T4" fmla="*/ 4457 w 4458"/>
                <a:gd name="T5" fmla="*/ 2144 h 2145"/>
                <a:gd name="T6" fmla="*/ 3908 w 4458"/>
                <a:gd name="T7" fmla="*/ 0 h 2145"/>
                <a:gd name="T8" fmla="*/ 936 w 4458"/>
                <a:gd name="T9" fmla="*/ 0 h 2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58" h="2145">
                  <a:moveTo>
                    <a:pt x="936" y="0"/>
                  </a:moveTo>
                  <a:lnTo>
                    <a:pt x="0" y="373"/>
                  </a:lnTo>
                  <a:lnTo>
                    <a:pt x="4457" y="2144"/>
                  </a:lnTo>
                  <a:lnTo>
                    <a:pt x="3908" y="0"/>
                  </a:lnTo>
                  <a:lnTo>
                    <a:pt x="936" y="0"/>
                  </a:ln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24" name="Freeform 22"/>
            <p:cNvSpPr>
              <a:spLocks noChangeArrowheads="1"/>
            </p:cNvSpPr>
            <p:nvPr/>
          </p:nvSpPr>
          <p:spPr bwMode="auto">
            <a:xfrm>
              <a:off x="1264131" y="-133574"/>
              <a:ext cx="921364" cy="369415"/>
            </a:xfrm>
            <a:custGeom>
              <a:avLst/>
              <a:gdLst>
                <a:gd name="T0" fmla="*/ 72 w 937"/>
                <a:gd name="T1" fmla="*/ 0 h 374"/>
                <a:gd name="T2" fmla="*/ 0 w 937"/>
                <a:gd name="T3" fmla="*/ 373 h 374"/>
                <a:gd name="T4" fmla="*/ 936 w 937"/>
                <a:gd name="T5" fmla="*/ 0 h 374"/>
                <a:gd name="T6" fmla="*/ 72 w 937"/>
                <a:gd name="T7" fmla="*/ 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37" h="374">
                  <a:moveTo>
                    <a:pt x="72" y="0"/>
                  </a:moveTo>
                  <a:lnTo>
                    <a:pt x="0" y="373"/>
                  </a:lnTo>
                  <a:lnTo>
                    <a:pt x="936" y="0"/>
                  </a:lnTo>
                  <a:lnTo>
                    <a:pt x="72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25" name="Freeform 23"/>
            <p:cNvSpPr>
              <a:spLocks noChangeArrowheads="1"/>
            </p:cNvSpPr>
            <p:nvPr/>
          </p:nvSpPr>
          <p:spPr bwMode="auto">
            <a:xfrm>
              <a:off x="734484" y="-133574"/>
              <a:ext cx="621488" cy="369415"/>
            </a:xfrm>
            <a:custGeom>
              <a:avLst/>
              <a:gdLst>
                <a:gd name="T0" fmla="*/ 0 w 629"/>
                <a:gd name="T1" fmla="*/ 0 h 374"/>
                <a:gd name="T2" fmla="*/ 556 w 629"/>
                <a:gd name="T3" fmla="*/ 373 h 374"/>
                <a:gd name="T4" fmla="*/ 628 w 629"/>
                <a:gd name="T5" fmla="*/ 0 h 374"/>
                <a:gd name="T6" fmla="*/ 0 w 629"/>
                <a:gd name="T7" fmla="*/ 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29" h="374">
                  <a:moveTo>
                    <a:pt x="0" y="0"/>
                  </a:moveTo>
                  <a:lnTo>
                    <a:pt x="556" y="373"/>
                  </a:lnTo>
                  <a:lnTo>
                    <a:pt x="628" y="0"/>
                  </a:lnTo>
                  <a:lnTo>
                    <a:pt x="0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26" name="Freeform 24"/>
            <p:cNvSpPr>
              <a:spLocks noChangeArrowheads="1"/>
            </p:cNvSpPr>
            <p:nvPr/>
          </p:nvSpPr>
          <p:spPr bwMode="auto">
            <a:xfrm>
              <a:off x="0" y="885559"/>
              <a:ext cx="447642" cy="2259950"/>
            </a:xfrm>
            <a:custGeom>
              <a:avLst/>
              <a:gdLst>
                <a:gd name="T0" fmla="*/ 0 w 453"/>
                <a:gd name="T1" fmla="*/ 2104 h 2292"/>
                <a:gd name="T2" fmla="*/ 452 w 453"/>
                <a:gd name="T3" fmla="*/ 2291 h 2292"/>
                <a:gd name="T4" fmla="*/ 0 w 453"/>
                <a:gd name="T5" fmla="*/ 0 h 2292"/>
                <a:gd name="T6" fmla="*/ 0 w 453"/>
                <a:gd name="T7" fmla="*/ 2104 h 2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3" h="2292">
                  <a:moveTo>
                    <a:pt x="0" y="2104"/>
                  </a:moveTo>
                  <a:lnTo>
                    <a:pt x="452" y="2291"/>
                  </a:lnTo>
                  <a:lnTo>
                    <a:pt x="0" y="0"/>
                  </a:lnTo>
                  <a:lnTo>
                    <a:pt x="0" y="2104"/>
                  </a:lnTo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27" name="Freeform 25"/>
            <p:cNvSpPr>
              <a:spLocks noChangeArrowheads="1"/>
            </p:cNvSpPr>
            <p:nvPr/>
          </p:nvSpPr>
          <p:spPr bwMode="auto">
            <a:xfrm>
              <a:off x="0" y="-156114"/>
              <a:ext cx="1286433" cy="3342117"/>
            </a:xfrm>
            <a:custGeom>
              <a:avLst/>
              <a:gdLst>
                <a:gd name="T0" fmla="*/ 0 w 1306"/>
                <a:gd name="T1" fmla="*/ 0 h 3393"/>
                <a:gd name="T2" fmla="*/ 0 w 1306"/>
                <a:gd name="T3" fmla="*/ 1101 h 3393"/>
                <a:gd name="T4" fmla="*/ 452 w 1306"/>
                <a:gd name="T5" fmla="*/ 3392 h 3393"/>
                <a:gd name="T6" fmla="*/ 1305 w 1306"/>
                <a:gd name="T7" fmla="*/ 373 h 3393"/>
                <a:gd name="T8" fmla="*/ 749 w 1306"/>
                <a:gd name="T9" fmla="*/ 0 h 3393"/>
                <a:gd name="T10" fmla="*/ 0 w 1306"/>
                <a:gd name="T11" fmla="*/ 0 h 3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6" h="3393">
                  <a:moveTo>
                    <a:pt x="0" y="0"/>
                  </a:moveTo>
                  <a:lnTo>
                    <a:pt x="0" y="1101"/>
                  </a:lnTo>
                  <a:lnTo>
                    <a:pt x="452" y="3392"/>
                  </a:lnTo>
                  <a:lnTo>
                    <a:pt x="1305" y="373"/>
                  </a:lnTo>
                  <a:lnTo>
                    <a:pt x="749" y="0"/>
                  </a:lnTo>
                  <a:lnTo>
                    <a:pt x="0" y="0"/>
                  </a:ln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28" name="Freeform 26"/>
            <p:cNvSpPr>
              <a:spLocks noChangeArrowheads="1"/>
            </p:cNvSpPr>
            <p:nvPr/>
          </p:nvSpPr>
          <p:spPr bwMode="auto">
            <a:xfrm>
              <a:off x="8462804" y="1591817"/>
              <a:ext cx="6988462" cy="1786231"/>
            </a:xfrm>
            <a:custGeom>
              <a:avLst/>
              <a:gdLst>
                <a:gd name="T0" fmla="*/ 7092 w 7093"/>
                <a:gd name="T1" fmla="*/ 1811 h 1812"/>
                <a:gd name="T2" fmla="*/ 0 w 7093"/>
                <a:gd name="T3" fmla="*/ 728 h 1812"/>
                <a:gd name="T4" fmla="*/ 2685 w 7093"/>
                <a:gd name="T5" fmla="*/ 0 h 1812"/>
                <a:gd name="T6" fmla="*/ 7092 w 7093"/>
                <a:gd name="T7" fmla="*/ 1811 h 1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093" h="1812">
                  <a:moveTo>
                    <a:pt x="7092" y="1811"/>
                  </a:moveTo>
                  <a:lnTo>
                    <a:pt x="0" y="728"/>
                  </a:lnTo>
                  <a:lnTo>
                    <a:pt x="2685" y="0"/>
                  </a:lnTo>
                  <a:lnTo>
                    <a:pt x="7092" y="1811"/>
                  </a:lnTo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29" name="Freeform 12"/>
            <p:cNvSpPr>
              <a:spLocks noChangeArrowheads="1"/>
            </p:cNvSpPr>
            <p:nvPr/>
          </p:nvSpPr>
          <p:spPr bwMode="auto">
            <a:xfrm>
              <a:off x="9776123" y="-125128"/>
              <a:ext cx="2307757" cy="1734076"/>
            </a:xfrm>
            <a:custGeom>
              <a:avLst/>
              <a:gdLst>
                <a:gd name="T0" fmla="*/ 373 w 2343"/>
                <a:gd name="T1" fmla="*/ 0 h 1761"/>
                <a:gd name="T2" fmla="*/ 0 w 2343"/>
                <a:gd name="T3" fmla="*/ 197 h 1761"/>
                <a:gd name="T4" fmla="*/ 1377 w 2343"/>
                <a:gd name="T5" fmla="*/ 1760 h 1761"/>
                <a:gd name="T6" fmla="*/ 2342 w 2343"/>
                <a:gd name="T7" fmla="*/ 0 h 1761"/>
                <a:gd name="T8" fmla="*/ 373 w 2343"/>
                <a:gd name="T9" fmla="*/ 0 h 17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3" h="1761">
                  <a:moveTo>
                    <a:pt x="373" y="0"/>
                  </a:moveTo>
                  <a:lnTo>
                    <a:pt x="0" y="197"/>
                  </a:lnTo>
                  <a:lnTo>
                    <a:pt x="1377" y="1760"/>
                  </a:lnTo>
                  <a:lnTo>
                    <a:pt x="2342" y="0"/>
                  </a:lnTo>
                  <a:lnTo>
                    <a:pt x="373" y="0"/>
                  </a:lnTo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97461797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pp fea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3410888" y="3912686"/>
            <a:ext cx="7567384" cy="4780342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400" b="0" i="0">
                <a:ln>
                  <a:noFill/>
                </a:ln>
                <a:solidFill>
                  <a:schemeClr val="tx2"/>
                </a:solidFill>
                <a:latin typeface="Nunito Light" charset="0"/>
                <a:ea typeface="Nunito Light" charset="0"/>
                <a:cs typeface="Nunito Light" charset="0"/>
              </a:defRPr>
            </a:lvl1pPr>
          </a:lstStyle>
          <a:p>
            <a:endParaRPr lang="en-US" dirty="0"/>
          </a:p>
        </p:txBody>
      </p:sp>
      <p:grpSp>
        <p:nvGrpSpPr>
          <p:cNvPr id="3" name="Group 2"/>
          <p:cNvGrpSpPr/>
          <p:nvPr userDrawn="1"/>
        </p:nvGrpSpPr>
        <p:grpSpPr>
          <a:xfrm rot="10800000">
            <a:off x="-23446" y="10974729"/>
            <a:ext cx="24535152" cy="4304369"/>
            <a:chOff x="0" y="-156114"/>
            <a:chExt cx="24535152" cy="4304369"/>
          </a:xfrm>
        </p:grpSpPr>
        <p:sp>
          <p:nvSpPr>
            <p:cNvPr id="4" name="Freeform 3"/>
            <p:cNvSpPr>
              <a:spLocks noChangeArrowheads="1"/>
            </p:cNvSpPr>
            <p:nvPr/>
          </p:nvSpPr>
          <p:spPr bwMode="auto">
            <a:xfrm>
              <a:off x="23378291" y="2431564"/>
              <a:ext cx="1134322" cy="1716691"/>
            </a:xfrm>
            <a:custGeom>
              <a:avLst/>
              <a:gdLst>
                <a:gd name="T0" fmla="*/ 0 w 1152"/>
                <a:gd name="T1" fmla="*/ 1739 h 1740"/>
                <a:gd name="T2" fmla="*/ 1151 w 1152"/>
                <a:gd name="T3" fmla="*/ 918 h 1740"/>
                <a:gd name="T4" fmla="*/ 1151 w 1152"/>
                <a:gd name="T5" fmla="*/ 0 h 1740"/>
                <a:gd name="T6" fmla="*/ 0 w 1152"/>
                <a:gd name="T7" fmla="*/ 1739 h 17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52" h="1740">
                  <a:moveTo>
                    <a:pt x="0" y="1739"/>
                  </a:moveTo>
                  <a:lnTo>
                    <a:pt x="1151" y="918"/>
                  </a:lnTo>
                  <a:lnTo>
                    <a:pt x="1151" y="0"/>
                  </a:lnTo>
                  <a:lnTo>
                    <a:pt x="0" y="1739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6" name="Freeform 5"/>
            <p:cNvSpPr>
              <a:spLocks noChangeArrowheads="1"/>
            </p:cNvSpPr>
            <p:nvPr/>
          </p:nvSpPr>
          <p:spPr bwMode="auto">
            <a:xfrm>
              <a:off x="23079221" y="-88970"/>
              <a:ext cx="1455931" cy="4233061"/>
            </a:xfrm>
            <a:custGeom>
              <a:avLst/>
              <a:gdLst>
                <a:gd name="T0" fmla="*/ 0 w 1479"/>
                <a:gd name="T1" fmla="*/ 0 h 4296"/>
                <a:gd name="T2" fmla="*/ 327 w 1479"/>
                <a:gd name="T3" fmla="*/ 4295 h 4296"/>
                <a:gd name="T4" fmla="*/ 1478 w 1479"/>
                <a:gd name="T5" fmla="*/ 2556 h 4296"/>
                <a:gd name="T6" fmla="*/ 1478 w 1479"/>
                <a:gd name="T7" fmla="*/ 0 h 4296"/>
                <a:gd name="T8" fmla="*/ 0 w 1479"/>
                <a:gd name="T9" fmla="*/ 0 h 4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79" h="4296">
                  <a:moveTo>
                    <a:pt x="0" y="0"/>
                  </a:moveTo>
                  <a:lnTo>
                    <a:pt x="327" y="4295"/>
                  </a:lnTo>
                  <a:lnTo>
                    <a:pt x="1478" y="2556"/>
                  </a:lnTo>
                  <a:lnTo>
                    <a:pt x="1478" y="0"/>
                  </a:lnTo>
                  <a:lnTo>
                    <a:pt x="0" y="0"/>
                  </a:lnTo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7" name="Freeform 6"/>
            <p:cNvSpPr>
              <a:spLocks noChangeArrowheads="1"/>
            </p:cNvSpPr>
            <p:nvPr/>
          </p:nvSpPr>
          <p:spPr bwMode="auto">
            <a:xfrm>
              <a:off x="20776620" y="-88970"/>
              <a:ext cx="2646748" cy="4233061"/>
            </a:xfrm>
            <a:custGeom>
              <a:avLst/>
              <a:gdLst>
                <a:gd name="T0" fmla="*/ 0 w 2687"/>
                <a:gd name="T1" fmla="*/ 0 h 4296"/>
                <a:gd name="T2" fmla="*/ 2686 w 2687"/>
                <a:gd name="T3" fmla="*/ 4295 h 4296"/>
                <a:gd name="T4" fmla="*/ 2359 w 2687"/>
                <a:gd name="T5" fmla="*/ 0 h 4296"/>
                <a:gd name="T6" fmla="*/ 0 w 2687"/>
                <a:gd name="T7" fmla="*/ 0 h 4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87" h="4296">
                  <a:moveTo>
                    <a:pt x="0" y="0"/>
                  </a:moveTo>
                  <a:lnTo>
                    <a:pt x="2686" y="4295"/>
                  </a:lnTo>
                  <a:lnTo>
                    <a:pt x="2359" y="0"/>
                  </a:ln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8" name="Freeform 7"/>
            <p:cNvSpPr>
              <a:spLocks noChangeArrowheads="1"/>
            </p:cNvSpPr>
            <p:nvPr/>
          </p:nvSpPr>
          <p:spPr bwMode="auto">
            <a:xfrm>
              <a:off x="20420243" y="-88970"/>
              <a:ext cx="3003125" cy="4233061"/>
            </a:xfrm>
            <a:custGeom>
              <a:avLst/>
              <a:gdLst>
                <a:gd name="T0" fmla="*/ 0 w 3049"/>
                <a:gd name="T1" fmla="*/ 0 h 4296"/>
                <a:gd name="T2" fmla="*/ 43 w 3049"/>
                <a:gd name="T3" fmla="*/ 3187 h 4296"/>
                <a:gd name="T4" fmla="*/ 3048 w 3049"/>
                <a:gd name="T5" fmla="*/ 4295 h 4296"/>
                <a:gd name="T6" fmla="*/ 362 w 3049"/>
                <a:gd name="T7" fmla="*/ 0 h 4296"/>
                <a:gd name="T8" fmla="*/ 0 w 3049"/>
                <a:gd name="T9" fmla="*/ 0 h 4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49" h="4296">
                  <a:moveTo>
                    <a:pt x="0" y="0"/>
                  </a:moveTo>
                  <a:lnTo>
                    <a:pt x="43" y="3187"/>
                  </a:lnTo>
                  <a:lnTo>
                    <a:pt x="3048" y="4295"/>
                  </a:lnTo>
                  <a:lnTo>
                    <a:pt x="362" y="0"/>
                  </a:lnTo>
                  <a:lnTo>
                    <a:pt x="0" y="0"/>
                  </a:lnTo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9" name="Freeform 8"/>
            <p:cNvSpPr>
              <a:spLocks noChangeArrowheads="1"/>
            </p:cNvSpPr>
            <p:nvPr/>
          </p:nvSpPr>
          <p:spPr bwMode="auto">
            <a:xfrm>
              <a:off x="17677877" y="-88971"/>
              <a:ext cx="2785824" cy="3142198"/>
            </a:xfrm>
            <a:custGeom>
              <a:avLst/>
              <a:gdLst>
                <a:gd name="T0" fmla="*/ 2126 w 2826"/>
                <a:gd name="T1" fmla="*/ 0 h 3188"/>
                <a:gd name="T2" fmla="*/ 0 w 2826"/>
                <a:gd name="T3" fmla="*/ 1954 h 3188"/>
                <a:gd name="T4" fmla="*/ 2825 w 2826"/>
                <a:gd name="T5" fmla="*/ 3187 h 3188"/>
                <a:gd name="T6" fmla="*/ 2782 w 2826"/>
                <a:gd name="T7" fmla="*/ 0 h 3188"/>
                <a:gd name="T8" fmla="*/ 2126 w 2826"/>
                <a:gd name="T9" fmla="*/ 0 h 3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26" h="3188">
                  <a:moveTo>
                    <a:pt x="2126" y="0"/>
                  </a:moveTo>
                  <a:lnTo>
                    <a:pt x="0" y="1954"/>
                  </a:lnTo>
                  <a:lnTo>
                    <a:pt x="2825" y="3187"/>
                  </a:lnTo>
                  <a:lnTo>
                    <a:pt x="2782" y="0"/>
                  </a:lnTo>
                  <a:lnTo>
                    <a:pt x="2126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10" name="Freeform 9"/>
            <p:cNvSpPr>
              <a:spLocks noChangeArrowheads="1"/>
            </p:cNvSpPr>
            <p:nvPr/>
          </p:nvSpPr>
          <p:spPr bwMode="auto">
            <a:xfrm>
              <a:off x="17608342" y="-88971"/>
              <a:ext cx="2168684" cy="1925303"/>
            </a:xfrm>
            <a:custGeom>
              <a:avLst/>
              <a:gdLst>
                <a:gd name="T0" fmla="*/ 0 w 2199"/>
                <a:gd name="T1" fmla="*/ 0 h 1955"/>
                <a:gd name="T2" fmla="*/ 72 w 2199"/>
                <a:gd name="T3" fmla="*/ 1954 h 1955"/>
                <a:gd name="T4" fmla="*/ 2198 w 2199"/>
                <a:gd name="T5" fmla="*/ 0 h 1955"/>
                <a:gd name="T6" fmla="*/ 0 w 2199"/>
                <a:gd name="T7" fmla="*/ 0 h 19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99" h="1955">
                  <a:moveTo>
                    <a:pt x="0" y="0"/>
                  </a:moveTo>
                  <a:lnTo>
                    <a:pt x="72" y="1954"/>
                  </a:lnTo>
                  <a:lnTo>
                    <a:pt x="2198" y="0"/>
                  </a:lnTo>
                  <a:lnTo>
                    <a:pt x="0" y="0"/>
                  </a:lnTo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11" name="Freeform 10"/>
            <p:cNvSpPr>
              <a:spLocks noChangeArrowheads="1"/>
            </p:cNvSpPr>
            <p:nvPr/>
          </p:nvSpPr>
          <p:spPr bwMode="auto">
            <a:xfrm>
              <a:off x="14888518" y="-88734"/>
              <a:ext cx="2811899" cy="1925303"/>
            </a:xfrm>
            <a:custGeom>
              <a:avLst/>
              <a:gdLst>
                <a:gd name="T0" fmla="*/ 0 w 2852"/>
                <a:gd name="T1" fmla="*/ 0 h 1955"/>
                <a:gd name="T2" fmla="*/ 2851 w 2852"/>
                <a:gd name="T3" fmla="*/ 1954 h 1955"/>
                <a:gd name="T4" fmla="*/ 2779 w 2852"/>
                <a:gd name="T5" fmla="*/ 0 h 1955"/>
                <a:gd name="T6" fmla="*/ 0 w 2852"/>
                <a:gd name="T7" fmla="*/ 0 h 19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52" h="1955">
                  <a:moveTo>
                    <a:pt x="0" y="0"/>
                  </a:moveTo>
                  <a:lnTo>
                    <a:pt x="2851" y="1954"/>
                  </a:lnTo>
                  <a:lnTo>
                    <a:pt x="2779" y="0"/>
                  </a:ln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12" name="Freeform 11"/>
            <p:cNvSpPr>
              <a:spLocks noChangeArrowheads="1"/>
            </p:cNvSpPr>
            <p:nvPr/>
          </p:nvSpPr>
          <p:spPr bwMode="auto">
            <a:xfrm>
              <a:off x="13589856" y="-88970"/>
              <a:ext cx="4137447" cy="3520308"/>
            </a:xfrm>
            <a:custGeom>
              <a:avLst/>
              <a:gdLst>
                <a:gd name="T0" fmla="*/ 0 w 4196"/>
                <a:gd name="T1" fmla="*/ 0 h 3572"/>
                <a:gd name="T2" fmla="*/ 1886 w 4196"/>
                <a:gd name="T3" fmla="*/ 3571 h 3572"/>
                <a:gd name="T4" fmla="*/ 4195 w 4196"/>
                <a:gd name="T5" fmla="*/ 1954 h 3572"/>
                <a:gd name="T6" fmla="*/ 1344 w 4196"/>
                <a:gd name="T7" fmla="*/ 0 h 3572"/>
                <a:gd name="T8" fmla="*/ 0 w 4196"/>
                <a:gd name="T9" fmla="*/ 0 h 35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96" h="3572">
                  <a:moveTo>
                    <a:pt x="0" y="0"/>
                  </a:moveTo>
                  <a:lnTo>
                    <a:pt x="1886" y="3571"/>
                  </a:lnTo>
                  <a:lnTo>
                    <a:pt x="4195" y="1954"/>
                  </a:lnTo>
                  <a:lnTo>
                    <a:pt x="1344" y="0"/>
                  </a:lnTo>
                  <a:lnTo>
                    <a:pt x="0" y="0"/>
                  </a:lnTo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13" name="Freeform 12"/>
            <p:cNvSpPr>
              <a:spLocks noChangeArrowheads="1"/>
            </p:cNvSpPr>
            <p:nvPr/>
          </p:nvSpPr>
          <p:spPr bwMode="auto">
            <a:xfrm>
              <a:off x="11104147" y="-111272"/>
              <a:ext cx="4346058" cy="3520308"/>
            </a:xfrm>
            <a:custGeom>
              <a:avLst/>
              <a:gdLst>
                <a:gd name="T0" fmla="*/ 965 w 4408"/>
                <a:gd name="T1" fmla="*/ 0 h 3572"/>
                <a:gd name="T2" fmla="*/ 0 w 4408"/>
                <a:gd name="T3" fmla="*/ 1760 h 3572"/>
                <a:gd name="T4" fmla="*/ 4407 w 4408"/>
                <a:gd name="T5" fmla="*/ 3571 h 3572"/>
                <a:gd name="T6" fmla="*/ 2521 w 4408"/>
                <a:gd name="T7" fmla="*/ 0 h 3572"/>
                <a:gd name="T8" fmla="*/ 965 w 4408"/>
                <a:gd name="T9" fmla="*/ 0 h 35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8" h="3572">
                  <a:moveTo>
                    <a:pt x="965" y="0"/>
                  </a:moveTo>
                  <a:lnTo>
                    <a:pt x="0" y="1760"/>
                  </a:lnTo>
                  <a:lnTo>
                    <a:pt x="4407" y="3571"/>
                  </a:lnTo>
                  <a:lnTo>
                    <a:pt x="2521" y="0"/>
                  </a:lnTo>
                  <a:lnTo>
                    <a:pt x="965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14" name="Freeform 13"/>
            <p:cNvSpPr>
              <a:spLocks noChangeArrowheads="1"/>
            </p:cNvSpPr>
            <p:nvPr/>
          </p:nvSpPr>
          <p:spPr bwMode="auto">
            <a:xfrm>
              <a:off x="9793019" y="-88970"/>
              <a:ext cx="369415" cy="195571"/>
            </a:xfrm>
            <a:custGeom>
              <a:avLst/>
              <a:gdLst>
                <a:gd name="T0" fmla="*/ 112 w 374"/>
                <a:gd name="T1" fmla="*/ 0 h 198"/>
                <a:gd name="T2" fmla="*/ 0 w 374"/>
                <a:gd name="T3" fmla="*/ 197 h 198"/>
                <a:gd name="T4" fmla="*/ 373 w 374"/>
                <a:gd name="T5" fmla="*/ 0 h 198"/>
                <a:gd name="T6" fmla="*/ 112 w 374"/>
                <a:gd name="T7" fmla="*/ 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4" h="198">
                  <a:moveTo>
                    <a:pt x="112" y="0"/>
                  </a:moveTo>
                  <a:lnTo>
                    <a:pt x="0" y="197"/>
                  </a:lnTo>
                  <a:lnTo>
                    <a:pt x="373" y="0"/>
                  </a:lnTo>
                  <a:lnTo>
                    <a:pt x="112" y="0"/>
                  </a:lnTo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15" name="Freeform 13"/>
            <p:cNvSpPr>
              <a:spLocks noChangeArrowheads="1"/>
            </p:cNvSpPr>
            <p:nvPr/>
          </p:nvSpPr>
          <p:spPr bwMode="auto">
            <a:xfrm>
              <a:off x="9698211" y="-88970"/>
              <a:ext cx="225996" cy="195571"/>
            </a:xfrm>
            <a:custGeom>
              <a:avLst/>
              <a:gdLst>
                <a:gd name="T0" fmla="*/ 0 w 231"/>
                <a:gd name="T1" fmla="*/ 0 h 198"/>
                <a:gd name="T2" fmla="*/ 118 w 231"/>
                <a:gd name="T3" fmla="*/ 197 h 198"/>
                <a:gd name="T4" fmla="*/ 230 w 231"/>
                <a:gd name="T5" fmla="*/ 0 h 198"/>
                <a:gd name="T6" fmla="*/ 0 w 231"/>
                <a:gd name="T7" fmla="*/ 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1" h="198">
                  <a:moveTo>
                    <a:pt x="0" y="0"/>
                  </a:moveTo>
                  <a:lnTo>
                    <a:pt x="118" y="197"/>
                  </a:lnTo>
                  <a:lnTo>
                    <a:pt x="230" y="0"/>
                  </a:lnTo>
                  <a:lnTo>
                    <a:pt x="0" y="0"/>
                  </a:lnTo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16" name="Freeform 14"/>
            <p:cNvSpPr>
              <a:spLocks noChangeArrowheads="1"/>
            </p:cNvSpPr>
            <p:nvPr/>
          </p:nvSpPr>
          <p:spPr bwMode="auto">
            <a:xfrm>
              <a:off x="8502000" y="61758"/>
              <a:ext cx="2646751" cy="2259950"/>
            </a:xfrm>
            <a:custGeom>
              <a:avLst/>
              <a:gdLst>
                <a:gd name="T0" fmla="*/ 2685 w 2686"/>
                <a:gd name="T1" fmla="*/ 1563 h 2292"/>
                <a:gd name="T2" fmla="*/ 1308 w 2686"/>
                <a:gd name="T3" fmla="*/ 0 h 2292"/>
                <a:gd name="T4" fmla="*/ 0 w 2686"/>
                <a:gd name="T5" fmla="*/ 2291 h 2292"/>
                <a:gd name="T6" fmla="*/ 2685 w 2686"/>
                <a:gd name="T7" fmla="*/ 1563 h 2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86" h="2292">
                  <a:moveTo>
                    <a:pt x="2685" y="1563"/>
                  </a:moveTo>
                  <a:lnTo>
                    <a:pt x="1308" y="0"/>
                  </a:lnTo>
                  <a:lnTo>
                    <a:pt x="0" y="2291"/>
                  </a:lnTo>
                  <a:lnTo>
                    <a:pt x="2685" y="1563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17" name="Freeform 15"/>
            <p:cNvSpPr>
              <a:spLocks noChangeArrowheads="1"/>
            </p:cNvSpPr>
            <p:nvPr/>
          </p:nvSpPr>
          <p:spPr bwMode="auto">
            <a:xfrm>
              <a:off x="6821130" y="61996"/>
              <a:ext cx="2985743" cy="2259950"/>
            </a:xfrm>
            <a:custGeom>
              <a:avLst/>
              <a:gdLst>
                <a:gd name="T0" fmla="*/ 3029 w 3030"/>
                <a:gd name="T1" fmla="*/ 0 h 2292"/>
                <a:gd name="T2" fmla="*/ 0 w 3030"/>
                <a:gd name="T3" fmla="*/ 624 h 2292"/>
                <a:gd name="T4" fmla="*/ 1721 w 3030"/>
                <a:gd name="T5" fmla="*/ 2291 h 2292"/>
                <a:gd name="T6" fmla="*/ 3029 w 3030"/>
                <a:gd name="T7" fmla="*/ 0 h 2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30" h="2292">
                  <a:moveTo>
                    <a:pt x="3029" y="0"/>
                  </a:moveTo>
                  <a:lnTo>
                    <a:pt x="0" y="624"/>
                  </a:lnTo>
                  <a:lnTo>
                    <a:pt x="1721" y="2291"/>
                  </a:lnTo>
                  <a:lnTo>
                    <a:pt x="3029" y="0"/>
                  </a:lnTo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18" name="Freeform 16"/>
            <p:cNvSpPr>
              <a:spLocks noChangeArrowheads="1"/>
            </p:cNvSpPr>
            <p:nvPr/>
          </p:nvSpPr>
          <p:spPr bwMode="auto">
            <a:xfrm>
              <a:off x="6829814" y="-88970"/>
              <a:ext cx="2985743" cy="808366"/>
            </a:xfrm>
            <a:custGeom>
              <a:avLst/>
              <a:gdLst>
                <a:gd name="T0" fmla="*/ 61 w 3030"/>
                <a:gd name="T1" fmla="*/ 0 h 822"/>
                <a:gd name="T2" fmla="*/ 0 w 3030"/>
                <a:gd name="T3" fmla="*/ 821 h 822"/>
                <a:gd name="T4" fmla="*/ 3029 w 3030"/>
                <a:gd name="T5" fmla="*/ 197 h 822"/>
                <a:gd name="T6" fmla="*/ 2911 w 3030"/>
                <a:gd name="T7" fmla="*/ 0 h 822"/>
                <a:gd name="T8" fmla="*/ 61 w 3030"/>
                <a:gd name="T9" fmla="*/ 0 h 8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30" h="822">
                  <a:moveTo>
                    <a:pt x="61" y="0"/>
                  </a:moveTo>
                  <a:lnTo>
                    <a:pt x="0" y="821"/>
                  </a:lnTo>
                  <a:lnTo>
                    <a:pt x="3029" y="197"/>
                  </a:lnTo>
                  <a:lnTo>
                    <a:pt x="2911" y="0"/>
                  </a:lnTo>
                  <a:lnTo>
                    <a:pt x="61" y="0"/>
                  </a:lnTo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19" name="Freeform 17"/>
            <p:cNvSpPr>
              <a:spLocks noChangeArrowheads="1"/>
            </p:cNvSpPr>
            <p:nvPr/>
          </p:nvSpPr>
          <p:spPr bwMode="auto">
            <a:xfrm>
              <a:off x="5975275" y="-88970"/>
              <a:ext cx="943094" cy="808366"/>
            </a:xfrm>
            <a:custGeom>
              <a:avLst/>
              <a:gdLst>
                <a:gd name="T0" fmla="*/ 0 w 955"/>
                <a:gd name="T1" fmla="*/ 0 h 822"/>
                <a:gd name="T2" fmla="*/ 893 w 955"/>
                <a:gd name="T3" fmla="*/ 821 h 822"/>
                <a:gd name="T4" fmla="*/ 954 w 955"/>
                <a:gd name="T5" fmla="*/ 0 h 822"/>
                <a:gd name="T6" fmla="*/ 0 w 955"/>
                <a:gd name="T7" fmla="*/ 0 h 8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55" h="822">
                  <a:moveTo>
                    <a:pt x="0" y="0"/>
                  </a:moveTo>
                  <a:lnTo>
                    <a:pt x="893" y="821"/>
                  </a:lnTo>
                  <a:lnTo>
                    <a:pt x="954" y="0"/>
                  </a:lnTo>
                  <a:lnTo>
                    <a:pt x="0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20" name="Freeform 18"/>
            <p:cNvSpPr>
              <a:spLocks noChangeArrowheads="1"/>
            </p:cNvSpPr>
            <p:nvPr/>
          </p:nvSpPr>
          <p:spPr bwMode="auto">
            <a:xfrm>
              <a:off x="5608571" y="674793"/>
              <a:ext cx="2916204" cy="1642810"/>
            </a:xfrm>
            <a:custGeom>
              <a:avLst/>
              <a:gdLst>
                <a:gd name="T0" fmla="*/ 2958 w 2959"/>
                <a:gd name="T1" fmla="*/ 1667 h 1668"/>
                <a:gd name="T2" fmla="*/ 1237 w 2959"/>
                <a:gd name="T3" fmla="*/ 0 h 1668"/>
                <a:gd name="T4" fmla="*/ 0 w 2959"/>
                <a:gd name="T5" fmla="*/ 1323 h 1668"/>
                <a:gd name="T6" fmla="*/ 2958 w 2959"/>
                <a:gd name="T7" fmla="*/ 1667 h 16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59" h="1668">
                  <a:moveTo>
                    <a:pt x="2958" y="1667"/>
                  </a:moveTo>
                  <a:lnTo>
                    <a:pt x="1237" y="0"/>
                  </a:lnTo>
                  <a:lnTo>
                    <a:pt x="0" y="1323"/>
                  </a:lnTo>
                  <a:lnTo>
                    <a:pt x="2958" y="1667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21" name="Freeform 19"/>
            <p:cNvSpPr>
              <a:spLocks noChangeArrowheads="1"/>
            </p:cNvSpPr>
            <p:nvPr/>
          </p:nvSpPr>
          <p:spPr bwMode="auto">
            <a:xfrm>
              <a:off x="5092201" y="-155877"/>
              <a:ext cx="1760153" cy="2112184"/>
            </a:xfrm>
            <a:custGeom>
              <a:avLst/>
              <a:gdLst>
                <a:gd name="T0" fmla="*/ 0 w 1787"/>
                <a:gd name="T1" fmla="*/ 0 h 2145"/>
                <a:gd name="T2" fmla="*/ 549 w 1787"/>
                <a:gd name="T3" fmla="*/ 2144 h 2145"/>
                <a:gd name="T4" fmla="*/ 1786 w 1787"/>
                <a:gd name="T5" fmla="*/ 821 h 2145"/>
                <a:gd name="T6" fmla="*/ 893 w 1787"/>
                <a:gd name="T7" fmla="*/ 0 h 2145"/>
                <a:gd name="T8" fmla="*/ 0 w 1787"/>
                <a:gd name="T9" fmla="*/ 0 h 2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87" h="2145">
                  <a:moveTo>
                    <a:pt x="0" y="0"/>
                  </a:moveTo>
                  <a:lnTo>
                    <a:pt x="549" y="2144"/>
                  </a:lnTo>
                  <a:lnTo>
                    <a:pt x="1786" y="821"/>
                  </a:lnTo>
                  <a:lnTo>
                    <a:pt x="893" y="0"/>
                  </a:lnTo>
                  <a:lnTo>
                    <a:pt x="0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22" name="Freeform 20"/>
            <p:cNvSpPr>
              <a:spLocks noChangeArrowheads="1"/>
            </p:cNvSpPr>
            <p:nvPr/>
          </p:nvSpPr>
          <p:spPr bwMode="auto">
            <a:xfrm>
              <a:off x="443059" y="190760"/>
              <a:ext cx="5232654" cy="2977052"/>
            </a:xfrm>
            <a:custGeom>
              <a:avLst/>
              <a:gdLst>
                <a:gd name="T0" fmla="*/ 5310 w 5311"/>
                <a:gd name="T1" fmla="*/ 1771 h 3020"/>
                <a:gd name="T2" fmla="*/ 853 w 5311"/>
                <a:gd name="T3" fmla="*/ 0 h 3020"/>
                <a:gd name="T4" fmla="*/ 0 w 5311"/>
                <a:gd name="T5" fmla="*/ 3019 h 3020"/>
                <a:gd name="T6" fmla="*/ 5310 w 5311"/>
                <a:gd name="T7" fmla="*/ 1771 h 30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11" h="3020">
                  <a:moveTo>
                    <a:pt x="5310" y="1771"/>
                  </a:moveTo>
                  <a:lnTo>
                    <a:pt x="853" y="0"/>
                  </a:lnTo>
                  <a:lnTo>
                    <a:pt x="0" y="3019"/>
                  </a:lnTo>
                  <a:lnTo>
                    <a:pt x="5310" y="1771"/>
                  </a:lnTo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23" name="Freeform 21"/>
            <p:cNvSpPr>
              <a:spLocks noChangeArrowheads="1"/>
            </p:cNvSpPr>
            <p:nvPr/>
          </p:nvSpPr>
          <p:spPr bwMode="auto">
            <a:xfrm>
              <a:off x="1264131" y="-156113"/>
              <a:ext cx="4393864" cy="2112184"/>
            </a:xfrm>
            <a:custGeom>
              <a:avLst/>
              <a:gdLst>
                <a:gd name="T0" fmla="*/ 936 w 4458"/>
                <a:gd name="T1" fmla="*/ 0 h 2145"/>
                <a:gd name="T2" fmla="*/ 0 w 4458"/>
                <a:gd name="T3" fmla="*/ 373 h 2145"/>
                <a:gd name="T4" fmla="*/ 4457 w 4458"/>
                <a:gd name="T5" fmla="*/ 2144 h 2145"/>
                <a:gd name="T6" fmla="*/ 3908 w 4458"/>
                <a:gd name="T7" fmla="*/ 0 h 2145"/>
                <a:gd name="T8" fmla="*/ 936 w 4458"/>
                <a:gd name="T9" fmla="*/ 0 h 2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58" h="2145">
                  <a:moveTo>
                    <a:pt x="936" y="0"/>
                  </a:moveTo>
                  <a:lnTo>
                    <a:pt x="0" y="373"/>
                  </a:lnTo>
                  <a:lnTo>
                    <a:pt x="4457" y="2144"/>
                  </a:lnTo>
                  <a:lnTo>
                    <a:pt x="3908" y="0"/>
                  </a:lnTo>
                  <a:lnTo>
                    <a:pt x="936" y="0"/>
                  </a:ln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24" name="Freeform 22"/>
            <p:cNvSpPr>
              <a:spLocks noChangeArrowheads="1"/>
            </p:cNvSpPr>
            <p:nvPr/>
          </p:nvSpPr>
          <p:spPr bwMode="auto">
            <a:xfrm>
              <a:off x="1264131" y="-133574"/>
              <a:ext cx="921364" cy="369415"/>
            </a:xfrm>
            <a:custGeom>
              <a:avLst/>
              <a:gdLst>
                <a:gd name="T0" fmla="*/ 72 w 937"/>
                <a:gd name="T1" fmla="*/ 0 h 374"/>
                <a:gd name="T2" fmla="*/ 0 w 937"/>
                <a:gd name="T3" fmla="*/ 373 h 374"/>
                <a:gd name="T4" fmla="*/ 936 w 937"/>
                <a:gd name="T5" fmla="*/ 0 h 374"/>
                <a:gd name="T6" fmla="*/ 72 w 937"/>
                <a:gd name="T7" fmla="*/ 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37" h="374">
                  <a:moveTo>
                    <a:pt x="72" y="0"/>
                  </a:moveTo>
                  <a:lnTo>
                    <a:pt x="0" y="373"/>
                  </a:lnTo>
                  <a:lnTo>
                    <a:pt x="936" y="0"/>
                  </a:lnTo>
                  <a:lnTo>
                    <a:pt x="72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25" name="Freeform 23"/>
            <p:cNvSpPr>
              <a:spLocks noChangeArrowheads="1"/>
            </p:cNvSpPr>
            <p:nvPr/>
          </p:nvSpPr>
          <p:spPr bwMode="auto">
            <a:xfrm>
              <a:off x="734484" y="-133574"/>
              <a:ext cx="621488" cy="369415"/>
            </a:xfrm>
            <a:custGeom>
              <a:avLst/>
              <a:gdLst>
                <a:gd name="T0" fmla="*/ 0 w 629"/>
                <a:gd name="T1" fmla="*/ 0 h 374"/>
                <a:gd name="T2" fmla="*/ 556 w 629"/>
                <a:gd name="T3" fmla="*/ 373 h 374"/>
                <a:gd name="T4" fmla="*/ 628 w 629"/>
                <a:gd name="T5" fmla="*/ 0 h 374"/>
                <a:gd name="T6" fmla="*/ 0 w 629"/>
                <a:gd name="T7" fmla="*/ 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29" h="374">
                  <a:moveTo>
                    <a:pt x="0" y="0"/>
                  </a:moveTo>
                  <a:lnTo>
                    <a:pt x="556" y="373"/>
                  </a:lnTo>
                  <a:lnTo>
                    <a:pt x="628" y="0"/>
                  </a:lnTo>
                  <a:lnTo>
                    <a:pt x="0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26" name="Freeform 24"/>
            <p:cNvSpPr>
              <a:spLocks noChangeArrowheads="1"/>
            </p:cNvSpPr>
            <p:nvPr/>
          </p:nvSpPr>
          <p:spPr bwMode="auto">
            <a:xfrm>
              <a:off x="0" y="885559"/>
              <a:ext cx="447642" cy="2259950"/>
            </a:xfrm>
            <a:custGeom>
              <a:avLst/>
              <a:gdLst>
                <a:gd name="T0" fmla="*/ 0 w 453"/>
                <a:gd name="T1" fmla="*/ 2104 h 2292"/>
                <a:gd name="T2" fmla="*/ 452 w 453"/>
                <a:gd name="T3" fmla="*/ 2291 h 2292"/>
                <a:gd name="T4" fmla="*/ 0 w 453"/>
                <a:gd name="T5" fmla="*/ 0 h 2292"/>
                <a:gd name="T6" fmla="*/ 0 w 453"/>
                <a:gd name="T7" fmla="*/ 2104 h 2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3" h="2292">
                  <a:moveTo>
                    <a:pt x="0" y="2104"/>
                  </a:moveTo>
                  <a:lnTo>
                    <a:pt x="452" y="2291"/>
                  </a:lnTo>
                  <a:lnTo>
                    <a:pt x="0" y="0"/>
                  </a:lnTo>
                  <a:lnTo>
                    <a:pt x="0" y="2104"/>
                  </a:lnTo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27" name="Freeform 25"/>
            <p:cNvSpPr>
              <a:spLocks noChangeArrowheads="1"/>
            </p:cNvSpPr>
            <p:nvPr/>
          </p:nvSpPr>
          <p:spPr bwMode="auto">
            <a:xfrm>
              <a:off x="0" y="-156114"/>
              <a:ext cx="1286433" cy="3342117"/>
            </a:xfrm>
            <a:custGeom>
              <a:avLst/>
              <a:gdLst>
                <a:gd name="T0" fmla="*/ 0 w 1306"/>
                <a:gd name="T1" fmla="*/ 0 h 3393"/>
                <a:gd name="T2" fmla="*/ 0 w 1306"/>
                <a:gd name="T3" fmla="*/ 1101 h 3393"/>
                <a:gd name="T4" fmla="*/ 452 w 1306"/>
                <a:gd name="T5" fmla="*/ 3392 h 3393"/>
                <a:gd name="T6" fmla="*/ 1305 w 1306"/>
                <a:gd name="T7" fmla="*/ 373 h 3393"/>
                <a:gd name="T8" fmla="*/ 749 w 1306"/>
                <a:gd name="T9" fmla="*/ 0 h 3393"/>
                <a:gd name="T10" fmla="*/ 0 w 1306"/>
                <a:gd name="T11" fmla="*/ 0 h 3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6" h="3393">
                  <a:moveTo>
                    <a:pt x="0" y="0"/>
                  </a:moveTo>
                  <a:lnTo>
                    <a:pt x="0" y="1101"/>
                  </a:lnTo>
                  <a:lnTo>
                    <a:pt x="452" y="3392"/>
                  </a:lnTo>
                  <a:lnTo>
                    <a:pt x="1305" y="373"/>
                  </a:lnTo>
                  <a:lnTo>
                    <a:pt x="749" y="0"/>
                  </a:lnTo>
                  <a:lnTo>
                    <a:pt x="0" y="0"/>
                  </a:ln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28" name="Freeform 26"/>
            <p:cNvSpPr>
              <a:spLocks noChangeArrowheads="1"/>
            </p:cNvSpPr>
            <p:nvPr/>
          </p:nvSpPr>
          <p:spPr bwMode="auto">
            <a:xfrm>
              <a:off x="8462804" y="1591817"/>
              <a:ext cx="6988462" cy="1786231"/>
            </a:xfrm>
            <a:custGeom>
              <a:avLst/>
              <a:gdLst>
                <a:gd name="T0" fmla="*/ 7092 w 7093"/>
                <a:gd name="T1" fmla="*/ 1811 h 1812"/>
                <a:gd name="T2" fmla="*/ 0 w 7093"/>
                <a:gd name="T3" fmla="*/ 728 h 1812"/>
                <a:gd name="T4" fmla="*/ 2685 w 7093"/>
                <a:gd name="T5" fmla="*/ 0 h 1812"/>
                <a:gd name="T6" fmla="*/ 7092 w 7093"/>
                <a:gd name="T7" fmla="*/ 1811 h 1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093" h="1812">
                  <a:moveTo>
                    <a:pt x="7092" y="1811"/>
                  </a:moveTo>
                  <a:lnTo>
                    <a:pt x="0" y="728"/>
                  </a:lnTo>
                  <a:lnTo>
                    <a:pt x="2685" y="0"/>
                  </a:lnTo>
                  <a:lnTo>
                    <a:pt x="7092" y="1811"/>
                  </a:lnTo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29" name="Freeform 12"/>
            <p:cNvSpPr>
              <a:spLocks noChangeArrowheads="1"/>
            </p:cNvSpPr>
            <p:nvPr/>
          </p:nvSpPr>
          <p:spPr bwMode="auto">
            <a:xfrm>
              <a:off x="9776123" y="-125128"/>
              <a:ext cx="2307757" cy="1734076"/>
            </a:xfrm>
            <a:custGeom>
              <a:avLst/>
              <a:gdLst>
                <a:gd name="T0" fmla="*/ 373 w 2343"/>
                <a:gd name="T1" fmla="*/ 0 h 1761"/>
                <a:gd name="T2" fmla="*/ 0 w 2343"/>
                <a:gd name="T3" fmla="*/ 197 h 1761"/>
                <a:gd name="T4" fmla="*/ 1377 w 2343"/>
                <a:gd name="T5" fmla="*/ 1760 h 1761"/>
                <a:gd name="T6" fmla="*/ 2342 w 2343"/>
                <a:gd name="T7" fmla="*/ 0 h 1761"/>
                <a:gd name="T8" fmla="*/ 373 w 2343"/>
                <a:gd name="T9" fmla="*/ 0 h 17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3" h="1761">
                  <a:moveTo>
                    <a:pt x="373" y="0"/>
                  </a:moveTo>
                  <a:lnTo>
                    <a:pt x="0" y="197"/>
                  </a:lnTo>
                  <a:lnTo>
                    <a:pt x="1377" y="1760"/>
                  </a:lnTo>
                  <a:lnTo>
                    <a:pt x="2342" y="0"/>
                  </a:lnTo>
                  <a:lnTo>
                    <a:pt x="373" y="0"/>
                  </a:lnTo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65679538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24377650" cy="13716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400" b="0" i="0">
                <a:ln>
                  <a:noFill/>
                </a:ln>
                <a:solidFill>
                  <a:schemeClr val="tx2"/>
                </a:solidFill>
                <a:latin typeface="Nunito Light" charset="0"/>
                <a:ea typeface="Nunito Light" charset="0"/>
                <a:cs typeface="Nunito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089133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reative Break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13905212" y="1952726"/>
            <a:ext cx="8420998" cy="8420998"/>
          </a:xfrm>
          <a:custGeom>
            <a:avLst/>
            <a:gdLst>
              <a:gd name="connsiteX0" fmla="*/ 1794805 w 3589610"/>
              <a:gd name="connsiteY0" fmla="*/ 0 h 3589610"/>
              <a:gd name="connsiteX1" fmla="*/ 3589610 w 3589610"/>
              <a:gd name="connsiteY1" fmla="*/ 1794805 h 3589610"/>
              <a:gd name="connsiteX2" fmla="*/ 1794805 w 3589610"/>
              <a:gd name="connsiteY2" fmla="*/ 3589610 h 3589610"/>
              <a:gd name="connsiteX3" fmla="*/ 0 w 3589610"/>
              <a:gd name="connsiteY3" fmla="*/ 1794805 h 3589610"/>
              <a:gd name="connsiteX4" fmla="*/ 1794805 w 3589610"/>
              <a:gd name="connsiteY4" fmla="*/ 0 h 3589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89610" h="3589610">
                <a:moveTo>
                  <a:pt x="1794805" y="0"/>
                </a:moveTo>
                <a:cubicBezTo>
                  <a:pt x="2786048" y="0"/>
                  <a:pt x="3589610" y="803562"/>
                  <a:pt x="3589610" y="1794805"/>
                </a:cubicBezTo>
                <a:cubicBezTo>
                  <a:pt x="3589610" y="2786048"/>
                  <a:pt x="2786048" y="3589610"/>
                  <a:pt x="1794805" y="3589610"/>
                </a:cubicBezTo>
                <a:cubicBezTo>
                  <a:pt x="803562" y="3589610"/>
                  <a:pt x="0" y="2786048"/>
                  <a:pt x="0" y="1794805"/>
                </a:cubicBezTo>
                <a:cubicBezTo>
                  <a:pt x="0" y="803562"/>
                  <a:pt x="803562" y="0"/>
                  <a:pt x="1794805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2400" b="0" i="0">
                <a:ln>
                  <a:noFill/>
                </a:ln>
                <a:solidFill>
                  <a:schemeClr val="tx2"/>
                </a:solidFill>
                <a:latin typeface="Nunito Light" charset="0"/>
                <a:ea typeface="Nunito Light" charset="0"/>
                <a:cs typeface="Nunito Light" charset="0"/>
              </a:defRPr>
            </a:lvl1pPr>
          </a:lstStyle>
          <a:p>
            <a:endParaRPr lang="en-US" dirty="0"/>
          </a:p>
        </p:txBody>
      </p:sp>
      <p:grpSp>
        <p:nvGrpSpPr>
          <p:cNvPr id="5" name="Group 4"/>
          <p:cNvGrpSpPr/>
          <p:nvPr userDrawn="1"/>
        </p:nvGrpSpPr>
        <p:grpSpPr>
          <a:xfrm rot="10800000">
            <a:off x="-23446" y="10974729"/>
            <a:ext cx="24535152" cy="4304369"/>
            <a:chOff x="0" y="-156114"/>
            <a:chExt cx="24535152" cy="4304369"/>
          </a:xfrm>
        </p:grpSpPr>
        <p:sp>
          <p:nvSpPr>
            <p:cNvPr id="6" name="Freeform 5"/>
            <p:cNvSpPr>
              <a:spLocks noChangeArrowheads="1"/>
            </p:cNvSpPr>
            <p:nvPr/>
          </p:nvSpPr>
          <p:spPr bwMode="auto">
            <a:xfrm>
              <a:off x="23378291" y="2431564"/>
              <a:ext cx="1134322" cy="1716691"/>
            </a:xfrm>
            <a:custGeom>
              <a:avLst/>
              <a:gdLst>
                <a:gd name="T0" fmla="*/ 0 w 1152"/>
                <a:gd name="T1" fmla="*/ 1739 h 1740"/>
                <a:gd name="T2" fmla="*/ 1151 w 1152"/>
                <a:gd name="T3" fmla="*/ 918 h 1740"/>
                <a:gd name="T4" fmla="*/ 1151 w 1152"/>
                <a:gd name="T5" fmla="*/ 0 h 1740"/>
                <a:gd name="T6" fmla="*/ 0 w 1152"/>
                <a:gd name="T7" fmla="*/ 1739 h 17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52" h="1740">
                  <a:moveTo>
                    <a:pt x="0" y="1739"/>
                  </a:moveTo>
                  <a:lnTo>
                    <a:pt x="1151" y="918"/>
                  </a:lnTo>
                  <a:lnTo>
                    <a:pt x="1151" y="0"/>
                  </a:lnTo>
                  <a:lnTo>
                    <a:pt x="0" y="1739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7" name="Freeform 6"/>
            <p:cNvSpPr>
              <a:spLocks noChangeArrowheads="1"/>
            </p:cNvSpPr>
            <p:nvPr/>
          </p:nvSpPr>
          <p:spPr bwMode="auto">
            <a:xfrm>
              <a:off x="23079221" y="-88970"/>
              <a:ext cx="1455931" cy="4233061"/>
            </a:xfrm>
            <a:custGeom>
              <a:avLst/>
              <a:gdLst>
                <a:gd name="T0" fmla="*/ 0 w 1479"/>
                <a:gd name="T1" fmla="*/ 0 h 4296"/>
                <a:gd name="T2" fmla="*/ 327 w 1479"/>
                <a:gd name="T3" fmla="*/ 4295 h 4296"/>
                <a:gd name="T4" fmla="*/ 1478 w 1479"/>
                <a:gd name="T5" fmla="*/ 2556 h 4296"/>
                <a:gd name="T6" fmla="*/ 1478 w 1479"/>
                <a:gd name="T7" fmla="*/ 0 h 4296"/>
                <a:gd name="T8" fmla="*/ 0 w 1479"/>
                <a:gd name="T9" fmla="*/ 0 h 4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79" h="4296">
                  <a:moveTo>
                    <a:pt x="0" y="0"/>
                  </a:moveTo>
                  <a:lnTo>
                    <a:pt x="327" y="4295"/>
                  </a:lnTo>
                  <a:lnTo>
                    <a:pt x="1478" y="2556"/>
                  </a:lnTo>
                  <a:lnTo>
                    <a:pt x="1478" y="0"/>
                  </a:lnTo>
                  <a:lnTo>
                    <a:pt x="0" y="0"/>
                  </a:lnTo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8" name="Freeform 7"/>
            <p:cNvSpPr>
              <a:spLocks noChangeArrowheads="1"/>
            </p:cNvSpPr>
            <p:nvPr/>
          </p:nvSpPr>
          <p:spPr bwMode="auto">
            <a:xfrm>
              <a:off x="20776620" y="-88970"/>
              <a:ext cx="2646748" cy="4233061"/>
            </a:xfrm>
            <a:custGeom>
              <a:avLst/>
              <a:gdLst>
                <a:gd name="T0" fmla="*/ 0 w 2687"/>
                <a:gd name="T1" fmla="*/ 0 h 4296"/>
                <a:gd name="T2" fmla="*/ 2686 w 2687"/>
                <a:gd name="T3" fmla="*/ 4295 h 4296"/>
                <a:gd name="T4" fmla="*/ 2359 w 2687"/>
                <a:gd name="T5" fmla="*/ 0 h 4296"/>
                <a:gd name="T6" fmla="*/ 0 w 2687"/>
                <a:gd name="T7" fmla="*/ 0 h 4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87" h="4296">
                  <a:moveTo>
                    <a:pt x="0" y="0"/>
                  </a:moveTo>
                  <a:lnTo>
                    <a:pt x="2686" y="4295"/>
                  </a:lnTo>
                  <a:lnTo>
                    <a:pt x="2359" y="0"/>
                  </a:ln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9" name="Freeform 8"/>
            <p:cNvSpPr>
              <a:spLocks noChangeArrowheads="1"/>
            </p:cNvSpPr>
            <p:nvPr/>
          </p:nvSpPr>
          <p:spPr bwMode="auto">
            <a:xfrm>
              <a:off x="20420243" y="-88970"/>
              <a:ext cx="3003125" cy="4233061"/>
            </a:xfrm>
            <a:custGeom>
              <a:avLst/>
              <a:gdLst>
                <a:gd name="T0" fmla="*/ 0 w 3049"/>
                <a:gd name="T1" fmla="*/ 0 h 4296"/>
                <a:gd name="T2" fmla="*/ 43 w 3049"/>
                <a:gd name="T3" fmla="*/ 3187 h 4296"/>
                <a:gd name="T4" fmla="*/ 3048 w 3049"/>
                <a:gd name="T5" fmla="*/ 4295 h 4296"/>
                <a:gd name="T6" fmla="*/ 362 w 3049"/>
                <a:gd name="T7" fmla="*/ 0 h 4296"/>
                <a:gd name="T8" fmla="*/ 0 w 3049"/>
                <a:gd name="T9" fmla="*/ 0 h 4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49" h="4296">
                  <a:moveTo>
                    <a:pt x="0" y="0"/>
                  </a:moveTo>
                  <a:lnTo>
                    <a:pt x="43" y="3187"/>
                  </a:lnTo>
                  <a:lnTo>
                    <a:pt x="3048" y="4295"/>
                  </a:lnTo>
                  <a:lnTo>
                    <a:pt x="362" y="0"/>
                  </a:lnTo>
                  <a:lnTo>
                    <a:pt x="0" y="0"/>
                  </a:lnTo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10" name="Freeform 9"/>
            <p:cNvSpPr>
              <a:spLocks noChangeArrowheads="1"/>
            </p:cNvSpPr>
            <p:nvPr/>
          </p:nvSpPr>
          <p:spPr bwMode="auto">
            <a:xfrm>
              <a:off x="17677877" y="-88971"/>
              <a:ext cx="2785824" cy="3142198"/>
            </a:xfrm>
            <a:custGeom>
              <a:avLst/>
              <a:gdLst>
                <a:gd name="T0" fmla="*/ 2126 w 2826"/>
                <a:gd name="T1" fmla="*/ 0 h 3188"/>
                <a:gd name="T2" fmla="*/ 0 w 2826"/>
                <a:gd name="T3" fmla="*/ 1954 h 3188"/>
                <a:gd name="T4" fmla="*/ 2825 w 2826"/>
                <a:gd name="T5" fmla="*/ 3187 h 3188"/>
                <a:gd name="T6" fmla="*/ 2782 w 2826"/>
                <a:gd name="T7" fmla="*/ 0 h 3188"/>
                <a:gd name="T8" fmla="*/ 2126 w 2826"/>
                <a:gd name="T9" fmla="*/ 0 h 3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26" h="3188">
                  <a:moveTo>
                    <a:pt x="2126" y="0"/>
                  </a:moveTo>
                  <a:lnTo>
                    <a:pt x="0" y="1954"/>
                  </a:lnTo>
                  <a:lnTo>
                    <a:pt x="2825" y="3187"/>
                  </a:lnTo>
                  <a:lnTo>
                    <a:pt x="2782" y="0"/>
                  </a:lnTo>
                  <a:lnTo>
                    <a:pt x="2126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11" name="Freeform 10"/>
            <p:cNvSpPr>
              <a:spLocks noChangeArrowheads="1"/>
            </p:cNvSpPr>
            <p:nvPr/>
          </p:nvSpPr>
          <p:spPr bwMode="auto">
            <a:xfrm>
              <a:off x="17608342" y="-88971"/>
              <a:ext cx="2168684" cy="1925303"/>
            </a:xfrm>
            <a:custGeom>
              <a:avLst/>
              <a:gdLst>
                <a:gd name="T0" fmla="*/ 0 w 2199"/>
                <a:gd name="T1" fmla="*/ 0 h 1955"/>
                <a:gd name="T2" fmla="*/ 72 w 2199"/>
                <a:gd name="T3" fmla="*/ 1954 h 1955"/>
                <a:gd name="T4" fmla="*/ 2198 w 2199"/>
                <a:gd name="T5" fmla="*/ 0 h 1955"/>
                <a:gd name="T6" fmla="*/ 0 w 2199"/>
                <a:gd name="T7" fmla="*/ 0 h 19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99" h="1955">
                  <a:moveTo>
                    <a:pt x="0" y="0"/>
                  </a:moveTo>
                  <a:lnTo>
                    <a:pt x="72" y="1954"/>
                  </a:lnTo>
                  <a:lnTo>
                    <a:pt x="2198" y="0"/>
                  </a:lnTo>
                  <a:lnTo>
                    <a:pt x="0" y="0"/>
                  </a:lnTo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12" name="Freeform 11"/>
            <p:cNvSpPr>
              <a:spLocks noChangeArrowheads="1"/>
            </p:cNvSpPr>
            <p:nvPr/>
          </p:nvSpPr>
          <p:spPr bwMode="auto">
            <a:xfrm>
              <a:off x="14888518" y="-88734"/>
              <a:ext cx="2811899" cy="1925303"/>
            </a:xfrm>
            <a:custGeom>
              <a:avLst/>
              <a:gdLst>
                <a:gd name="T0" fmla="*/ 0 w 2852"/>
                <a:gd name="T1" fmla="*/ 0 h 1955"/>
                <a:gd name="T2" fmla="*/ 2851 w 2852"/>
                <a:gd name="T3" fmla="*/ 1954 h 1955"/>
                <a:gd name="T4" fmla="*/ 2779 w 2852"/>
                <a:gd name="T5" fmla="*/ 0 h 1955"/>
                <a:gd name="T6" fmla="*/ 0 w 2852"/>
                <a:gd name="T7" fmla="*/ 0 h 19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52" h="1955">
                  <a:moveTo>
                    <a:pt x="0" y="0"/>
                  </a:moveTo>
                  <a:lnTo>
                    <a:pt x="2851" y="1954"/>
                  </a:lnTo>
                  <a:lnTo>
                    <a:pt x="2779" y="0"/>
                  </a:ln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13" name="Freeform 12"/>
            <p:cNvSpPr>
              <a:spLocks noChangeArrowheads="1"/>
            </p:cNvSpPr>
            <p:nvPr/>
          </p:nvSpPr>
          <p:spPr bwMode="auto">
            <a:xfrm>
              <a:off x="13589856" y="-88970"/>
              <a:ext cx="4137447" cy="3520308"/>
            </a:xfrm>
            <a:custGeom>
              <a:avLst/>
              <a:gdLst>
                <a:gd name="T0" fmla="*/ 0 w 4196"/>
                <a:gd name="T1" fmla="*/ 0 h 3572"/>
                <a:gd name="T2" fmla="*/ 1886 w 4196"/>
                <a:gd name="T3" fmla="*/ 3571 h 3572"/>
                <a:gd name="T4" fmla="*/ 4195 w 4196"/>
                <a:gd name="T5" fmla="*/ 1954 h 3572"/>
                <a:gd name="T6" fmla="*/ 1344 w 4196"/>
                <a:gd name="T7" fmla="*/ 0 h 3572"/>
                <a:gd name="T8" fmla="*/ 0 w 4196"/>
                <a:gd name="T9" fmla="*/ 0 h 35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96" h="3572">
                  <a:moveTo>
                    <a:pt x="0" y="0"/>
                  </a:moveTo>
                  <a:lnTo>
                    <a:pt x="1886" y="3571"/>
                  </a:lnTo>
                  <a:lnTo>
                    <a:pt x="4195" y="1954"/>
                  </a:lnTo>
                  <a:lnTo>
                    <a:pt x="1344" y="0"/>
                  </a:lnTo>
                  <a:lnTo>
                    <a:pt x="0" y="0"/>
                  </a:lnTo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14" name="Freeform 13"/>
            <p:cNvSpPr>
              <a:spLocks noChangeArrowheads="1"/>
            </p:cNvSpPr>
            <p:nvPr/>
          </p:nvSpPr>
          <p:spPr bwMode="auto">
            <a:xfrm>
              <a:off x="11104147" y="-111272"/>
              <a:ext cx="4346058" cy="3520308"/>
            </a:xfrm>
            <a:custGeom>
              <a:avLst/>
              <a:gdLst>
                <a:gd name="T0" fmla="*/ 965 w 4408"/>
                <a:gd name="T1" fmla="*/ 0 h 3572"/>
                <a:gd name="T2" fmla="*/ 0 w 4408"/>
                <a:gd name="T3" fmla="*/ 1760 h 3572"/>
                <a:gd name="T4" fmla="*/ 4407 w 4408"/>
                <a:gd name="T5" fmla="*/ 3571 h 3572"/>
                <a:gd name="T6" fmla="*/ 2521 w 4408"/>
                <a:gd name="T7" fmla="*/ 0 h 3572"/>
                <a:gd name="T8" fmla="*/ 965 w 4408"/>
                <a:gd name="T9" fmla="*/ 0 h 35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8" h="3572">
                  <a:moveTo>
                    <a:pt x="965" y="0"/>
                  </a:moveTo>
                  <a:lnTo>
                    <a:pt x="0" y="1760"/>
                  </a:lnTo>
                  <a:lnTo>
                    <a:pt x="4407" y="3571"/>
                  </a:lnTo>
                  <a:lnTo>
                    <a:pt x="2521" y="0"/>
                  </a:lnTo>
                  <a:lnTo>
                    <a:pt x="965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15" name="Freeform 14"/>
            <p:cNvSpPr>
              <a:spLocks noChangeArrowheads="1"/>
            </p:cNvSpPr>
            <p:nvPr/>
          </p:nvSpPr>
          <p:spPr bwMode="auto">
            <a:xfrm>
              <a:off x="9793019" y="-88970"/>
              <a:ext cx="369415" cy="195571"/>
            </a:xfrm>
            <a:custGeom>
              <a:avLst/>
              <a:gdLst>
                <a:gd name="T0" fmla="*/ 112 w 374"/>
                <a:gd name="T1" fmla="*/ 0 h 198"/>
                <a:gd name="T2" fmla="*/ 0 w 374"/>
                <a:gd name="T3" fmla="*/ 197 h 198"/>
                <a:gd name="T4" fmla="*/ 373 w 374"/>
                <a:gd name="T5" fmla="*/ 0 h 198"/>
                <a:gd name="T6" fmla="*/ 112 w 374"/>
                <a:gd name="T7" fmla="*/ 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4" h="198">
                  <a:moveTo>
                    <a:pt x="112" y="0"/>
                  </a:moveTo>
                  <a:lnTo>
                    <a:pt x="0" y="197"/>
                  </a:lnTo>
                  <a:lnTo>
                    <a:pt x="373" y="0"/>
                  </a:lnTo>
                  <a:lnTo>
                    <a:pt x="112" y="0"/>
                  </a:lnTo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16" name="Freeform 13"/>
            <p:cNvSpPr>
              <a:spLocks noChangeArrowheads="1"/>
            </p:cNvSpPr>
            <p:nvPr/>
          </p:nvSpPr>
          <p:spPr bwMode="auto">
            <a:xfrm>
              <a:off x="9698211" y="-88970"/>
              <a:ext cx="225996" cy="195571"/>
            </a:xfrm>
            <a:custGeom>
              <a:avLst/>
              <a:gdLst>
                <a:gd name="T0" fmla="*/ 0 w 231"/>
                <a:gd name="T1" fmla="*/ 0 h 198"/>
                <a:gd name="T2" fmla="*/ 118 w 231"/>
                <a:gd name="T3" fmla="*/ 197 h 198"/>
                <a:gd name="T4" fmla="*/ 230 w 231"/>
                <a:gd name="T5" fmla="*/ 0 h 198"/>
                <a:gd name="T6" fmla="*/ 0 w 231"/>
                <a:gd name="T7" fmla="*/ 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1" h="198">
                  <a:moveTo>
                    <a:pt x="0" y="0"/>
                  </a:moveTo>
                  <a:lnTo>
                    <a:pt x="118" y="197"/>
                  </a:lnTo>
                  <a:lnTo>
                    <a:pt x="230" y="0"/>
                  </a:lnTo>
                  <a:lnTo>
                    <a:pt x="0" y="0"/>
                  </a:lnTo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17" name="Freeform 14"/>
            <p:cNvSpPr>
              <a:spLocks noChangeArrowheads="1"/>
            </p:cNvSpPr>
            <p:nvPr/>
          </p:nvSpPr>
          <p:spPr bwMode="auto">
            <a:xfrm>
              <a:off x="8502000" y="61758"/>
              <a:ext cx="2646751" cy="2259950"/>
            </a:xfrm>
            <a:custGeom>
              <a:avLst/>
              <a:gdLst>
                <a:gd name="T0" fmla="*/ 2685 w 2686"/>
                <a:gd name="T1" fmla="*/ 1563 h 2292"/>
                <a:gd name="T2" fmla="*/ 1308 w 2686"/>
                <a:gd name="T3" fmla="*/ 0 h 2292"/>
                <a:gd name="T4" fmla="*/ 0 w 2686"/>
                <a:gd name="T5" fmla="*/ 2291 h 2292"/>
                <a:gd name="T6" fmla="*/ 2685 w 2686"/>
                <a:gd name="T7" fmla="*/ 1563 h 2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86" h="2292">
                  <a:moveTo>
                    <a:pt x="2685" y="1563"/>
                  </a:moveTo>
                  <a:lnTo>
                    <a:pt x="1308" y="0"/>
                  </a:lnTo>
                  <a:lnTo>
                    <a:pt x="0" y="2291"/>
                  </a:lnTo>
                  <a:lnTo>
                    <a:pt x="2685" y="1563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18" name="Freeform 15"/>
            <p:cNvSpPr>
              <a:spLocks noChangeArrowheads="1"/>
            </p:cNvSpPr>
            <p:nvPr/>
          </p:nvSpPr>
          <p:spPr bwMode="auto">
            <a:xfrm>
              <a:off x="6821130" y="61996"/>
              <a:ext cx="2985743" cy="2259950"/>
            </a:xfrm>
            <a:custGeom>
              <a:avLst/>
              <a:gdLst>
                <a:gd name="T0" fmla="*/ 3029 w 3030"/>
                <a:gd name="T1" fmla="*/ 0 h 2292"/>
                <a:gd name="T2" fmla="*/ 0 w 3030"/>
                <a:gd name="T3" fmla="*/ 624 h 2292"/>
                <a:gd name="T4" fmla="*/ 1721 w 3030"/>
                <a:gd name="T5" fmla="*/ 2291 h 2292"/>
                <a:gd name="T6" fmla="*/ 3029 w 3030"/>
                <a:gd name="T7" fmla="*/ 0 h 2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30" h="2292">
                  <a:moveTo>
                    <a:pt x="3029" y="0"/>
                  </a:moveTo>
                  <a:lnTo>
                    <a:pt x="0" y="624"/>
                  </a:lnTo>
                  <a:lnTo>
                    <a:pt x="1721" y="2291"/>
                  </a:lnTo>
                  <a:lnTo>
                    <a:pt x="3029" y="0"/>
                  </a:lnTo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19" name="Freeform 16"/>
            <p:cNvSpPr>
              <a:spLocks noChangeArrowheads="1"/>
            </p:cNvSpPr>
            <p:nvPr/>
          </p:nvSpPr>
          <p:spPr bwMode="auto">
            <a:xfrm>
              <a:off x="6829814" y="-88970"/>
              <a:ext cx="2985743" cy="808366"/>
            </a:xfrm>
            <a:custGeom>
              <a:avLst/>
              <a:gdLst>
                <a:gd name="T0" fmla="*/ 61 w 3030"/>
                <a:gd name="T1" fmla="*/ 0 h 822"/>
                <a:gd name="T2" fmla="*/ 0 w 3030"/>
                <a:gd name="T3" fmla="*/ 821 h 822"/>
                <a:gd name="T4" fmla="*/ 3029 w 3030"/>
                <a:gd name="T5" fmla="*/ 197 h 822"/>
                <a:gd name="T6" fmla="*/ 2911 w 3030"/>
                <a:gd name="T7" fmla="*/ 0 h 822"/>
                <a:gd name="T8" fmla="*/ 61 w 3030"/>
                <a:gd name="T9" fmla="*/ 0 h 8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30" h="822">
                  <a:moveTo>
                    <a:pt x="61" y="0"/>
                  </a:moveTo>
                  <a:lnTo>
                    <a:pt x="0" y="821"/>
                  </a:lnTo>
                  <a:lnTo>
                    <a:pt x="3029" y="197"/>
                  </a:lnTo>
                  <a:lnTo>
                    <a:pt x="2911" y="0"/>
                  </a:lnTo>
                  <a:lnTo>
                    <a:pt x="61" y="0"/>
                  </a:lnTo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20" name="Freeform 17"/>
            <p:cNvSpPr>
              <a:spLocks noChangeArrowheads="1"/>
            </p:cNvSpPr>
            <p:nvPr/>
          </p:nvSpPr>
          <p:spPr bwMode="auto">
            <a:xfrm>
              <a:off x="5975275" y="-88970"/>
              <a:ext cx="943094" cy="808366"/>
            </a:xfrm>
            <a:custGeom>
              <a:avLst/>
              <a:gdLst>
                <a:gd name="T0" fmla="*/ 0 w 955"/>
                <a:gd name="T1" fmla="*/ 0 h 822"/>
                <a:gd name="T2" fmla="*/ 893 w 955"/>
                <a:gd name="T3" fmla="*/ 821 h 822"/>
                <a:gd name="T4" fmla="*/ 954 w 955"/>
                <a:gd name="T5" fmla="*/ 0 h 822"/>
                <a:gd name="T6" fmla="*/ 0 w 955"/>
                <a:gd name="T7" fmla="*/ 0 h 8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55" h="822">
                  <a:moveTo>
                    <a:pt x="0" y="0"/>
                  </a:moveTo>
                  <a:lnTo>
                    <a:pt x="893" y="821"/>
                  </a:lnTo>
                  <a:lnTo>
                    <a:pt x="954" y="0"/>
                  </a:lnTo>
                  <a:lnTo>
                    <a:pt x="0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21" name="Freeform 18"/>
            <p:cNvSpPr>
              <a:spLocks noChangeArrowheads="1"/>
            </p:cNvSpPr>
            <p:nvPr/>
          </p:nvSpPr>
          <p:spPr bwMode="auto">
            <a:xfrm>
              <a:off x="5608571" y="674793"/>
              <a:ext cx="2916204" cy="1642810"/>
            </a:xfrm>
            <a:custGeom>
              <a:avLst/>
              <a:gdLst>
                <a:gd name="T0" fmla="*/ 2958 w 2959"/>
                <a:gd name="T1" fmla="*/ 1667 h 1668"/>
                <a:gd name="T2" fmla="*/ 1237 w 2959"/>
                <a:gd name="T3" fmla="*/ 0 h 1668"/>
                <a:gd name="T4" fmla="*/ 0 w 2959"/>
                <a:gd name="T5" fmla="*/ 1323 h 1668"/>
                <a:gd name="T6" fmla="*/ 2958 w 2959"/>
                <a:gd name="T7" fmla="*/ 1667 h 16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59" h="1668">
                  <a:moveTo>
                    <a:pt x="2958" y="1667"/>
                  </a:moveTo>
                  <a:lnTo>
                    <a:pt x="1237" y="0"/>
                  </a:lnTo>
                  <a:lnTo>
                    <a:pt x="0" y="1323"/>
                  </a:lnTo>
                  <a:lnTo>
                    <a:pt x="2958" y="1667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22" name="Freeform 19"/>
            <p:cNvSpPr>
              <a:spLocks noChangeArrowheads="1"/>
            </p:cNvSpPr>
            <p:nvPr/>
          </p:nvSpPr>
          <p:spPr bwMode="auto">
            <a:xfrm>
              <a:off x="5092201" y="-155877"/>
              <a:ext cx="1760153" cy="2112184"/>
            </a:xfrm>
            <a:custGeom>
              <a:avLst/>
              <a:gdLst>
                <a:gd name="T0" fmla="*/ 0 w 1787"/>
                <a:gd name="T1" fmla="*/ 0 h 2145"/>
                <a:gd name="T2" fmla="*/ 549 w 1787"/>
                <a:gd name="T3" fmla="*/ 2144 h 2145"/>
                <a:gd name="T4" fmla="*/ 1786 w 1787"/>
                <a:gd name="T5" fmla="*/ 821 h 2145"/>
                <a:gd name="T6" fmla="*/ 893 w 1787"/>
                <a:gd name="T7" fmla="*/ 0 h 2145"/>
                <a:gd name="T8" fmla="*/ 0 w 1787"/>
                <a:gd name="T9" fmla="*/ 0 h 2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87" h="2145">
                  <a:moveTo>
                    <a:pt x="0" y="0"/>
                  </a:moveTo>
                  <a:lnTo>
                    <a:pt x="549" y="2144"/>
                  </a:lnTo>
                  <a:lnTo>
                    <a:pt x="1786" y="821"/>
                  </a:lnTo>
                  <a:lnTo>
                    <a:pt x="893" y="0"/>
                  </a:lnTo>
                  <a:lnTo>
                    <a:pt x="0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23" name="Freeform 20"/>
            <p:cNvSpPr>
              <a:spLocks noChangeArrowheads="1"/>
            </p:cNvSpPr>
            <p:nvPr/>
          </p:nvSpPr>
          <p:spPr bwMode="auto">
            <a:xfrm>
              <a:off x="443059" y="190760"/>
              <a:ext cx="5232654" cy="2977052"/>
            </a:xfrm>
            <a:custGeom>
              <a:avLst/>
              <a:gdLst>
                <a:gd name="T0" fmla="*/ 5310 w 5311"/>
                <a:gd name="T1" fmla="*/ 1771 h 3020"/>
                <a:gd name="T2" fmla="*/ 853 w 5311"/>
                <a:gd name="T3" fmla="*/ 0 h 3020"/>
                <a:gd name="T4" fmla="*/ 0 w 5311"/>
                <a:gd name="T5" fmla="*/ 3019 h 3020"/>
                <a:gd name="T6" fmla="*/ 5310 w 5311"/>
                <a:gd name="T7" fmla="*/ 1771 h 30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11" h="3020">
                  <a:moveTo>
                    <a:pt x="5310" y="1771"/>
                  </a:moveTo>
                  <a:lnTo>
                    <a:pt x="853" y="0"/>
                  </a:lnTo>
                  <a:lnTo>
                    <a:pt x="0" y="3019"/>
                  </a:lnTo>
                  <a:lnTo>
                    <a:pt x="5310" y="1771"/>
                  </a:lnTo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24" name="Freeform 21"/>
            <p:cNvSpPr>
              <a:spLocks noChangeArrowheads="1"/>
            </p:cNvSpPr>
            <p:nvPr/>
          </p:nvSpPr>
          <p:spPr bwMode="auto">
            <a:xfrm>
              <a:off x="1264131" y="-156113"/>
              <a:ext cx="4393864" cy="2112184"/>
            </a:xfrm>
            <a:custGeom>
              <a:avLst/>
              <a:gdLst>
                <a:gd name="T0" fmla="*/ 936 w 4458"/>
                <a:gd name="T1" fmla="*/ 0 h 2145"/>
                <a:gd name="T2" fmla="*/ 0 w 4458"/>
                <a:gd name="T3" fmla="*/ 373 h 2145"/>
                <a:gd name="T4" fmla="*/ 4457 w 4458"/>
                <a:gd name="T5" fmla="*/ 2144 h 2145"/>
                <a:gd name="T6" fmla="*/ 3908 w 4458"/>
                <a:gd name="T7" fmla="*/ 0 h 2145"/>
                <a:gd name="T8" fmla="*/ 936 w 4458"/>
                <a:gd name="T9" fmla="*/ 0 h 2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58" h="2145">
                  <a:moveTo>
                    <a:pt x="936" y="0"/>
                  </a:moveTo>
                  <a:lnTo>
                    <a:pt x="0" y="373"/>
                  </a:lnTo>
                  <a:lnTo>
                    <a:pt x="4457" y="2144"/>
                  </a:lnTo>
                  <a:lnTo>
                    <a:pt x="3908" y="0"/>
                  </a:lnTo>
                  <a:lnTo>
                    <a:pt x="936" y="0"/>
                  </a:ln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25" name="Freeform 22"/>
            <p:cNvSpPr>
              <a:spLocks noChangeArrowheads="1"/>
            </p:cNvSpPr>
            <p:nvPr/>
          </p:nvSpPr>
          <p:spPr bwMode="auto">
            <a:xfrm>
              <a:off x="1264131" y="-133574"/>
              <a:ext cx="921364" cy="369415"/>
            </a:xfrm>
            <a:custGeom>
              <a:avLst/>
              <a:gdLst>
                <a:gd name="T0" fmla="*/ 72 w 937"/>
                <a:gd name="T1" fmla="*/ 0 h 374"/>
                <a:gd name="T2" fmla="*/ 0 w 937"/>
                <a:gd name="T3" fmla="*/ 373 h 374"/>
                <a:gd name="T4" fmla="*/ 936 w 937"/>
                <a:gd name="T5" fmla="*/ 0 h 374"/>
                <a:gd name="T6" fmla="*/ 72 w 937"/>
                <a:gd name="T7" fmla="*/ 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37" h="374">
                  <a:moveTo>
                    <a:pt x="72" y="0"/>
                  </a:moveTo>
                  <a:lnTo>
                    <a:pt x="0" y="373"/>
                  </a:lnTo>
                  <a:lnTo>
                    <a:pt x="936" y="0"/>
                  </a:lnTo>
                  <a:lnTo>
                    <a:pt x="72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26" name="Freeform 23"/>
            <p:cNvSpPr>
              <a:spLocks noChangeArrowheads="1"/>
            </p:cNvSpPr>
            <p:nvPr/>
          </p:nvSpPr>
          <p:spPr bwMode="auto">
            <a:xfrm>
              <a:off x="734484" y="-133574"/>
              <a:ext cx="621488" cy="369415"/>
            </a:xfrm>
            <a:custGeom>
              <a:avLst/>
              <a:gdLst>
                <a:gd name="T0" fmla="*/ 0 w 629"/>
                <a:gd name="T1" fmla="*/ 0 h 374"/>
                <a:gd name="T2" fmla="*/ 556 w 629"/>
                <a:gd name="T3" fmla="*/ 373 h 374"/>
                <a:gd name="T4" fmla="*/ 628 w 629"/>
                <a:gd name="T5" fmla="*/ 0 h 374"/>
                <a:gd name="T6" fmla="*/ 0 w 629"/>
                <a:gd name="T7" fmla="*/ 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29" h="374">
                  <a:moveTo>
                    <a:pt x="0" y="0"/>
                  </a:moveTo>
                  <a:lnTo>
                    <a:pt x="556" y="373"/>
                  </a:lnTo>
                  <a:lnTo>
                    <a:pt x="628" y="0"/>
                  </a:lnTo>
                  <a:lnTo>
                    <a:pt x="0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27" name="Freeform 24"/>
            <p:cNvSpPr>
              <a:spLocks noChangeArrowheads="1"/>
            </p:cNvSpPr>
            <p:nvPr/>
          </p:nvSpPr>
          <p:spPr bwMode="auto">
            <a:xfrm>
              <a:off x="0" y="885559"/>
              <a:ext cx="447642" cy="2259950"/>
            </a:xfrm>
            <a:custGeom>
              <a:avLst/>
              <a:gdLst>
                <a:gd name="T0" fmla="*/ 0 w 453"/>
                <a:gd name="T1" fmla="*/ 2104 h 2292"/>
                <a:gd name="T2" fmla="*/ 452 w 453"/>
                <a:gd name="T3" fmla="*/ 2291 h 2292"/>
                <a:gd name="T4" fmla="*/ 0 w 453"/>
                <a:gd name="T5" fmla="*/ 0 h 2292"/>
                <a:gd name="T6" fmla="*/ 0 w 453"/>
                <a:gd name="T7" fmla="*/ 2104 h 2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3" h="2292">
                  <a:moveTo>
                    <a:pt x="0" y="2104"/>
                  </a:moveTo>
                  <a:lnTo>
                    <a:pt x="452" y="2291"/>
                  </a:lnTo>
                  <a:lnTo>
                    <a:pt x="0" y="0"/>
                  </a:lnTo>
                  <a:lnTo>
                    <a:pt x="0" y="2104"/>
                  </a:lnTo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28" name="Freeform 25"/>
            <p:cNvSpPr>
              <a:spLocks noChangeArrowheads="1"/>
            </p:cNvSpPr>
            <p:nvPr/>
          </p:nvSpPr>
          <p:spPr bwMode="auto">
            <a:xfrm>
              <a:off x="0" y="-156114"/>
              <a:ext cx="1286433" cy="3342117"/>
            </a:xfrm>
            <a:custGeom>
              <a:avLst/>
              <a:gdLst>
                <a:gd name="T0" fmla="*/ 0 w 1306"/>
                <a:gd name="T1" fmla="*/ 0 h 3393"/>
                <a:gd name="T2" fmla="*/ 0 w 1306"/>
                <a:gd name="T3" fmla="*/ 1101 h 3393"/>
                <a:gd name="T4" fmla="*/ 452 w 1306"/>
                <a:gd name="T5" fmla="*/ 3392 h 3393"/>
                <a:gd name="T6" fmla="*/ 1305 w 1306"/>
                <a:gd name="T7" fmla="*/ 373 h 3393"/>
                <a:gd name="T8" fmla="*/ 749 w 1306"/>
                <a:gd name="T9" fmla="*/ 0 h 3393"/>
                <a:gd name="T10" fmla="*/ 0 w 1306"/>
                <a:gd name="T11" fmla="*/ 0 h 3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6" h="3393">
                  <a:moveTo>
                    <a:pt x="0" y="0"/>
                  </a:moveTo>
                  <a:lnTo>
                    <a:pt x="0" y="1101"/>
                  </a:lnTo>
                  <a:lnTo>
                    <a:pt x="452" y="3392"/>
                  </a:lnTo>
                  <a:lnTo>
                    <a:pt x="1305" y="373"/>
                  </a:lnTo>
                  <a:lnTo>
                    <a:pt x="749" y="0"/>
                  </a:lnTo>
                  <a:lnTo>
                    <a:pt x="0" y="0"/>
                  </a:ln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29" name="Freeform 26"/>
            <p:cNvSpPr>
              <a:spLocks noChangeArrowheads="1"/>
            </p:cNvSpPr>
            <p:nvPr/>
          </p:nvSpPr>
          <p:spPr bwMode="auto">
            <a:xfrm>
              <a:off x="8462804" y="1591817"/>
              <a:ext cx="6988462" cy="1786231"/>
            </a:xfrm>
            <a:custGeom>
              <a:avLst/>
              <a:gdLst>
                <a:gd name="T0" fmla="*/ 7092 w 7093"/>
                <a:gd name="T1" fmla="*/ 1811 h 1812"/>
                <a:gd name="T2" fmla="*/ 0 w 7093"/>
                <a:gd name="T3" fmla="*/ 728 h 1812"/>
                <a:gd name="T4" fmla="*/ 2685 w 7093"/>
                <a:gd name="T5" fmla="*/ 0 h 1812"/>
                <a:gd name="T6" fmla="*/ 7092 w 7093"/>
                <a:gd name="T7" fmla="*/ 1811 h 1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093" h="1812">
                  <a:moveTo>
                    <a:pt x="7092" y="1811"/>
                  </a:moveTo>
                  <a:lnTo>
                    <a:pt x="0" y="728"/>
                  </a:lnTo>
                  <a:lnTo>
                    <a:pt x="2685" y="0"/>
                  </a:lnTo>
                  <a:lnTo>
                    <a:pt x="7092" y="1811"/>
                  </a:lnTo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30" name="Freeform 12"/>
            <p:cNvSpPr>
              <a:spLocks noChangeArrowheads="1"/>
            </p:cNvSpPr>
            <p:nvPr/>
          </p:nvSpPr>
          <p:spPr bwMode="auto">
            <a:xfrm>
              <a:off x="9776123" y="-125128"/>
              <a:ext cx="2307757" cy="1734076"/>
            </a:xfrm>
            <a:custGeom>
              <a:avLst/>
              <a:gdLst>
                <a:gd name="T0" fmla="*/ 373 w 2343"/>
                <a:gd name="T1" fmla="*/ 0 h 1761"/>
                <a:gd name="T2" fmla="*/ 0 w 2343"/>
                <a:gd name="T3" fmla="*/ 197 h 1761"/>
                <a:gd name="T4" fmla="*/ 1377 w 2343"/>
                <a:gd name="T5" fmla="*/ 1760 h 1761"/>
                <a:gd name="T6" fmla="*/ 2342 w 2343"/>
                <a:gd name="T7" fmla="*/ 0 h 1761"/>
                <a:gd name="T8" fmla="*/ 373 w 2343"/>
                <a:gd name="T9" fmla="*/ 0 h 17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3" h="1761">
                  <a:moveTo>
                    <a:pt x="373" y="0"/>
                  </a:moveTo>
                  <a:lnTo>
                    <a:pt x="0" y="197"/>
                  </a:lnTo>
                  <a:lnTo>
                    <a:pt x="1377" y="1760"/>
                  </a:lnTo>
                  <a:lnTo>
                    <a:pt x="2342" y="0"/>
                  </a:lnTo>
                  <a:lnTo>
                    <a:pt x="373" y="0"/>
                  </a:lnTo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21947180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22848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4" r:id="rId1"/>
    <p:sldLayoutId id="2147483964" r:id="rId2"/>
    <p:sldLayoutId id="2147483965" r:id="rId3"/>
    <p:sldLayoutId id="2147483958" r:id="rId4"/>
    <p:sldLayoutId id="2147483959" r:id="rId5"/>
    <p:sldLayoutId id="2147483960" r:id="rId6"/>
    <p:sldLayoutId id="2147483953" r:id="rId7"/>
    <p:sldLayoutId id="2147483956" r:id="rId8"/>
  </p:sldLayoutIdLst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828434" rtl="0" eaLnBrk="1" latinLnBrk="0" hangingPunct="1">
        <a:lnSpc>
          <a:spcPct val="90000"/>
        </a:lnSpc>
        <a:spcBef>
          <a:spcPct val="0"/>
        </a:spcBef>
        <a:buNone/>
        <a:defRPr lang="en-US" sz="6000" kern="1200">
          <a:solidFill>
            <a:schemeClr val="tx1"/>
          </a:solidFill>
          <a:latin typeface="Lato Light" charset="0"/>
          <a:ea typeface="Lato Light" charset="0"/>
          <a:cs typeface="Lato Light" charset="0"/>
        </a:defRPr>
      </a:lvl1pPr>
    </p:titleStyle>
    <p:bodyStyle>
      <a:lvl1pPr marL="457109" indent="-457109" algn="l" defTabSz="1828434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lang="en-US" sz="4800" kern="1200" dirty="0" smtClean="0">
          <a:solidFill>
            <a:schemeClr val="tx1"/>
          </a:solidFill>
          <a:effectLst/>
          <a:latin typeface="Lato Light" charset="0"/>
          <a:ea typeface="Lato Light" charset="0"/>
          <a:cs typeface="Lato Light" charset="0"/>
        </a:defRPr>
      </a:lvl1pPr>
      <a:lvl2pPr marL="1371326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4000" kern="1200" dirty="0" smtClean="0">
          <a:solidFill>
            <a:schemeClr val="tx1"/>
          </a:solidFill>
          <a:effectLst/>
          <a:latin typeface="Lato Light" charset="0"/>
          <a:ea typeface="Lato Light" charset="0"/>
          <a:cs typeface="Lato Light" charset="0"/>
        </a:defRPr>
      </a:lvl2pPr>
      <a:lvl3pPr marL="2285543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3600" kern="1200" dirty="0" smtClean="0">
          <a:solidFill>
            <a:schemeClr val="tx1"/>
          </a:solidFill>
          <a:effectLst/>
          <a:latin typeface="Lato Light" charset="0"/>
          <a:ea typeface="Lato Light" charset="0"/>
          <a:cs typeface="Lato Light" charset="0"/>
        </a:defRPr>
      </a:lvl3pPr>
      <a:lvl4pPr marL="3199760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3200" kern="1200" dirty="0" smtClean="0">
          <a:solidFill>
            <a:schemeClr val="tx1"/>
          </a:solidFill>
          <a:effectLst/>
          <a:latin typeface="Lato Light" charset="0"/>
          <a:ea typeface="Lato Light" charset="0"/>
          <a:cs typeface="Lato Light" charset="0"/>
        </a:defRPr>
      </a:lvl4pPr>
      <a:lvl5pPr marL="4113977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3200" kern="1200" dirty="0">
          <a:solidFill>
            <a:schemeClr val="tx1"/>
          </a:solidFill>
          <a:effectLst/>
          <a:latin typeface="Lato Light" charset="0"/>
          <a:ea typeface="Lato Light" charset="0"/>
          <a:cs typeface="Lato Light" charset="0"/>
        </a:defRPr>
      </a:lvl5pPr>
      <a:lvl6pPr marL="5028194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2411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6628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0846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217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434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2651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6868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086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5303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399520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3737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2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.bin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61.jpeg"/><Relationship Id="rId5" Type="http://schemas.openxmlformats.org/officeDocument/2006/relationships/image" Target="../media/image60.png"/><Relationship Id="rId4" Type="http://schemas.openxmlformats.org/officeDocument/2006/relationships/image" Target="../media/image59.png"/><Relationship Id="rId9" Type="http://schemas.openxmlformats.org/officeDocument/2006/relationships/image" Target="../media/image57.w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09" t="6385" r="7427" b="9266"/>
          <a:stretch/>
        </p:blipFill>
        <p:spPr bwMode="auto">
          <a:xfrm>
            <a:off x="0" y="0"/>
            <a:ext cx="2308860" cy="24507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12" name="TextBox 311"/>
          <p:cNvSpPr txBox="1"/>
          <p:nvPr/>
        </p:nvSpPr>
        <p:spPr>
          <a:xfrm>
            <a:off x="6281968" y="5678106"/>
            <a:ext cx="12325810" cy="1785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400" b="1" dirty="0"/>
              <a:t>Projet </a:t>
            </a:r>
            <a:r>
              <a:rPr lang="fr-FR" sz="4400" b="1" dirty="0" smtClean="0"/>
              <a:t>07: Implémenter </a:t>
            </a:r>
            <a:r>
              <a:rPr lang="fr-FR" sz="4400" b="1" dirty="0"/>
              <a:t>un modèle de </a:t>
            </a:r>
            <a:r>
              <a:rPr lang="fr-FR" sz="4400" b="1" dirty="0" err="1"/>
              <a:t>scoring</a:t>
            </a:r>
            <a:endParaRPr lang="fr-FR" sz="4400" b="1" dirty="0"/>
          </a:p>
          <a:p>
            <a:pPr algn="ctr"/>
            <a:endParaRPr lang="fr-FR" sz="66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13" name="TextBox 312"/>
          <p:cNvSpPr txBox="1"/>
          <p:nvPr/>
        </p:nvSpPr>
        <p:spPr>
          <a:xfrm>
            <a:off x="18360782" y="12304583"/>
            <a:ext cx="559800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800" spc="600" dirty="0" smtClean="0">
                <a:latin typeface="Nunito" charset="0"/>
                <a:ea typeface="Nunito" charset="0"/>
                <a:cs typeface="Nunito" charset="0"/>
              </a:rPr>
              <a:t>Présenté</a:t>
            </a:r>
            <a:r>
              <a:rPr lang="en-US" sz="2800" spc="600" dirty="0" smtClean="0">
                <a:latin typeface="Nunito" charset="0"/>
                <a:ea typeface="Nunito" charset="0"/>
                <a:cs typeface="Nunito" charset="0"/>
              </a:rPr>
              <a:t> le 01/07/2021</a:t>
            </a:r>
          </a:p>
          <a:p>
            <a:pPr algn="ctr"/>
            <a:r>
              <a:rPr lang="en-US" sz="2800" spc="600" dirty="0" smtClean="0">
                <a:latin typeface="Nunito" charset="0"/>
                <a:ea typeface="Nunito" charset="0"/>
                <a:cs typeface="Nunito" charset="0"/>
              </a:rPr>
              <a:t>Par YAHIATENE Karim</a:t>
            </a:r>
            <a:endParaRPr lang="en-US" sz="2800" spc="600" dirty="0">
              <a:latin typeface="Nunito" charset="0"/>
              <a:ea typeface="Nunito" charset="0"/>
              <a:cs typeface="Nunito" charset="0"/>
            </a:endParaRPr>
          </a:p>
        </p:txBody>
      </p:sp>
      <p:grpSp>
        <p:nvGrpSpPr>
          <p:cNvPr id="130" name="Group 129"/>
          <p:cNvGrpSpPr/>
          <p:nvPr/>
        </p:nvGrpSpPr>
        <p:grpSpPr>
          <a:xfrm>
            <a:off x="-11423" y="-28288"/>
            <a:ext cx="21365923" cy="4472174"/>
            <a:chOff x="-2738406" y="-156114"/>
            <a:chExt cx="20465709" cy="5586116"/>
          </a:xfrm>
        </p:grpSpPr>
        <p:sp>
          <p:nvSpPr>
            <p:cNvPr id="132" name="Freeform 131"/>
            <p:cNvSpPr>
              <a:spLocks noChangeArrowheads="1"/>
            </p:cNvSpPr>
            <p:nvPr/>
          </p:nvSpPr>
          <p:spPr bwMode="auto">
            <a:xfrm>
              <a:off x="-331929" y="2873029"/>
              <a:ext cx="1426746" cy="2556973"/>
            </a:xfrm>
            <a:custGeom>
              <a:avLst/>
              <a:gdLst>
                <a:gd name="T0" fmla="*/ 0 w 1479"/>
                <a:gd name="T1" fmla="*/ 0 h 4296"/>
                <a:gd name="T2" fmla="*/ 327 w 1479"/>
                <a:gd name="T3" fmla="*/ 4295 h 4296"/>
                <a:gd name="T4" fmla="*/ 1478 w 1479"/>
                <a:gd name="T5" fmla="*/ 2556 h 4296"/>
                <a:gd name="T6" fmla="*/ 1478 w 1479"/>
                <a:gd name="T7" fmla="*/ 0 h 4296"/>
                <a:gd name="T8" fmla="*/ 0 w 1479"/>
                <a:gd name="T9" fmla="*/ 0 h 4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79" h="4296">
                  <a:moveTo>
                    <a:pt x="0" y="0"/>
                  </a:moveTo>
                  <a:lnTo>
                    <a:pt x="327" y="4295"/>
                  </a:lnTo>
                  <a:lnTo>
                    <a:pt x="1478" y="2556"/>
                  </a:lnTo>
                  <a:lnTo>
                    <a:pt x="1478" y="0"/>
                  </a:lnTo>
                  <a:lnTo>
                    <a:pt x="0" y="0"/>
                  </a:ln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dirty="0">
                <a:solidFill>
                  <a:srgbClr val="5F13E7"/>
                </a:solidFill>
                <a:latin typeface="Nunito Light" charset="0"/>
              </a:endParaRPr>
            </a:p>
          </p:txBody>
        </p:sp>
        <p:sp>
          <p:nvSpPr>
            <p:cNvPr id="135" name="Freeform 134"/>
            <p:cNvSpPr>
              <a:spLocks noChangeArrowheads="1"/>
            </p:cNvSpPr>
            <p:nvPr/>
          </p:nvSpPr>
          <p:spPr bwMode="auto">
            <a:xfrm>
              <a:off x="-2738406" y="2287803"/>
              <a:ext cx="2785824" cy="3142198"/>
            </a:xfrm>
            <a:custGeom>
              <a:avLst/>
              <a:gdLst>
                <a:gd name="T0" fmla="*/ 2126 w 2826"/>
                <a:gd name="T1" fmla="*/ 0 h 3188"/>
                <a:gd name="T2" fmla="*/ 0 w 2826"/>
                <a:gd name="T3" fmla="*/ 1954 h 3188"/>
                <a:gd name="T4" fmla="*/ 2825 w 2826"/>
                <a:gd name="T5" fmla="*/ 3187 h 3188"/>
                <a:gd name="T6" fmla="*/ 2782 w 2826"/>
                <a:gd name="T7" fmla="*/ 0 h 3188"/>
                <a:gd name="T8" fmla="*/ 2126 w 2826"/>
                <a:gd name="T9" fmla="*/ 0 h 3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26" h="3188">
                  <a:moveTo>
                    <a:pt x="2126" y="0"/>
                  </a:moveTo>
                  <a:lnTo>
                    <a:pt x="0" y="1954"/>
                  </a:lnTo>
                  <a:lnTo>
                    <a:pt x="2825" y="3187"/>
                  </a:lnTo>
                  <a:lnTo>
                    <a:pt x="2782" y="0"/>
                  </a:lnTo>
                  <a:lnTo>
                    <a:pt x="2126" y="0"/>
                  </a:lnTo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dirty="0">
                <a:latin typeface="Nunito Light" charset="0"/>
              </a:endParaRPr>
            </a:p>
          </p:txBody>
        </p:sp>
        <p:sp>
          <p:nvSpPr>
            <p:cNvPr id="137" name="Freeform 136"/>
            <p:cNvSpPr>
              <a:spLocks noChangeArrowheads="1"/>
            </p:cNvSpPr>
            <p:nvPr/>
          </p:nvSpPr>
          <p:spPr bwMode="auto">
            <a:xfrm>
              <a:off x="14888518" y="-88734"/>
              <a:ext cx="2811899" cy="1925303"/>
            </a:xfrm>
            <a:custGeom>
              <a:avLst/>
              <a:gdLst>
                <a:gd name="T0" fmla="*/ 0 w 2852"/>
                <a:gd name="T1" fmla="*/ 0 h 1955"/>
                <a:gd name="T2" fmla="*/ 2851 w 2852"/>
                <a:gd name="T3" fmla="*/ 1954 h 1955"/>
                <a:gd name="T4" fmla="*/ 2779 w 2852"/>
                <a:gd name="T5" fmla="*/ 0 h 1955"/>
                <a:gd name="T6" fmla="*/ 0 w 2852"/>
                <a:gd name="T7" fmla="*/ 0 h 19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52" h="1955">
                  <a:moveTo>
                    <a:pt x="0" y="0"/>
                  </a:moveTo>
                  <a:lnTo>
                    <a:pt x="2851" y="1954"/>
                  </a:lnTo>
                  <a:lnTo>
                    <a:pt x="2779" y="0"/>
                  </a:ln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dirty="0">
                <a:latin typeface="Nunito Light" charset="0"/>
              </a:endParaRPr>
            </a:p>
          </p:txBody>
        </p:sp>
        <p:sp>
          <p:nvSpPr>
            <p:cNvPr id="138" name="Freeform 137"/>
            <p:cNvSpPr>
              <a:spLocks noChangeArrowheads="1"/>
            </p:cNvSpPr>
            <p:nvPr/>
          </p:nvSpPr>
          <p:spPr bwMode="auto">
            <a:xfrm>
              <a:off x="13589856" y="-88970"/>
              <a:ext cx="4137447" cy="3520308"/>
            </a:xfrm>
            <a:custGeom>
              <a:avLst/>
              <a:gdLst>
                <a:gd name="T0" fmla="*/ 0 w 4196"/>
                <a:gd name="T1" fmla="*/ 0 h 3572"/>
                <a:gd name="T2" fmla="*/ 1886 w 4196"/>
                <a:gd name="T3" fmla="*/ 3571 h 3572"/>
                <a:gd name="T4" fmla="*/ 4195 w 4196"/>
                <a:gd name="T5" fmla="*/ 1954 h 3572"/>
                <a:gd name="T6" fmla="*/ 1344 w 4196"/>
                <a:gd name="T7" fmla="*/ 0 h 3572"/>
                <a:gd name="T8" fmla="*/ 0 w 4196"/>
                <a:gd name="T9" fmla="*/ 0 h 35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96" h="3572">
                  <a:moveTo>
                    <a:pt x="0" y="0"/>
                  </a:moveTo>
                  <a:lnTo>
                    <a:pt x="1886" y="3571"/>
                  </a:lnTo>
                  <a:lnTo>
                    <a:pt x="4195" y="1954"/>
                  </a:lnTo>
                  <a:lnTo>
                    <a:pt x="1344" y="0"/>
                  </a:lnTo>
                  <a:lnTo>
                    <a:pt x="0" y="0"/>
                  </a:lnTo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dirty="0">
                <a:latin typeface="Nunito Light" charset="0"/>
              </a:endParaRPr>
            </a:p>
          </p:txBody>
        </p:sp>
        <p:sp>
          <p:nvSpPr>
            <p:cNvPr id="139" name="Freeform 138"/>
            <p:cNvSpPr>
              <a:spLocks noChangeArrowheads="1"/>
            </p:cNvSpPr>
            <p:nvPr/>
          </p:nvSpPr>
          <p:spPr bwMode="auto">
            <a:xfrm>
              <a:off x="11104147" y="-111272"/>
              <a:ext cx="4346058" cy="3520308"/>
            </a:xfrm>
            <a:custGeom>
              <a:avLst/>
              <a:gdLst>
                <a:gd name="T0" fmla="*/ 965 w 4408"/>
                <a:gd name="T1" fmla="*/ 0 h 3572"/>
                <a:gd name="T2" fmla="*/ 0 w 4408"/>
                <a:gd name="T3" fmla="*/ 1760 h 3572"/>
                <a:gd name="T4" fmla="*/ 4407 w 4408"/>
                <a:gd name="T5" fmla="*/ 3571 h 3572"/>
                <a:gd name="T6" fmla="*/ 2521 w 4408"/>
                <a:gd name="T7" fmla="*/ 0 h 3572"/>
                <a:gd name="T8" fmla="*/ 965 w 4408"/>
                <a:gd name="T9" fmla="*/ 0 h 35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8" h="3572">
                  <a:moveTo>
                    <a:pt x="965" y="0"/>
                  </a:moveTo>
                  <a:lnTo>
                    <a:pt x="0" y="1760"/>
                  </a:lnTo>
                  <a:lnTo>
                    <a:pt x="4407" y="3571"/>
                  </a:lnTo>
                  <a:lnTo>
                    <a:pt x="2521" y="0"/>
                  </a:lnTo>
                  <a:lnTo>
                    <a:pt x="965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dirty="0">
                <a:latin typeface="Nunito Light" charset="0"/>
              </a:endParaRPr>
            </a:p>
          </p:txBody>
        </p:sp>
        <p:sp>
          <p:nvSpPr>
            <p:cNvPr id="140" name="Freeform 139"/>
            <p:cNvSpPr>
              <a:spLocks noChangeArrowheads="1"/>
            </p:cNvSpPr>
            <p:nvPr/>
          </p:nvSpPr>
          <p:spPr bwMode="auto">
            <a:xfrm>
              <a:off x="9793019" y="-88970"/>
              <a:ext cx="369415" cy="195571"/>
            </a:xfrm>
            <a:custGeom>
              <a:avLst/>
              <a:gdLst>
                <a:gd name="T0" fmla="*/ 112 w 374"/>
                <a:gd name="T1" fmla="*/ 0 h 198"/>
                <a:gd name="T2" fmla="*/ 0 w 374"/>
                <a:gd name="T3" fmla="*/ 197 h 198"/>
                <a:gd name="T4" fmla="*/ 373 w 374"/>
                <a:gd name="T5" fmla="*/ 0 h 198"/>
                <a:gd name="T6" fmla="*/ 112 w 374"/>
                <a:gd name="T7" fmla="*/ 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4" h="198">
                  <a:moveTo>
                    <a:pt x="112" y="0"/>
                  </a:moveTo>
                  <a:lnTo>
                    <a:pt x="0" y="197"/>
                  </a:lnTo>
                  <a:lnTo>
                    <a:pt x="373" y="0"/>
                  </a:lnTo>
                  <a:lnTo>
                    <a:pt x="112" y="0"/>
                  </a:lnTo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dirty="0">
                <a:latin typeface="Nunito Light" charset="0"/>
              </a:endParaRPr>
            </a:p>
          </p:txBody>
        </p:sp>
        <p:sp>
          <p:nvSpPr>
            <p:cNvPr id="141" name="Freeform 13"/>
            <p:cNvSpPr>
              <a:spLocks noChangeArrowheads="1"/>
            </p:cNvSpPr>
            <p:nvPr/>
          </p:nvSpPr>
          <p:spPr bwMode="auto">
            <a:xfrm>
              <a:off x="9698211" y="-88970"/>
              <a:ext cx="225996" cy="195571"/>
            </a:xfrm>
            <a:custGeom>
              <a:avLst/>
              <a:gdLst>
                <a:gd name="T0" fmla="*/ 0 w 231"/>
                <a:gd name="T1" fmla="*/ 0 h 198"/>
                <a:gd name="T2" fmla="*/ 118 w 231"/>
                <a:gd name="T3" fmla="*/ 197 h 198"/>
                <a:gd name="T4" fmla="*/ 230 w 231"/>
                <a:gd name="T5" fmla="*/ 0 h 198"/>
                <a:gd name="T6" fmla="*/ 0 w 231"/>
                <a:gd name="T7" fmla="*/ 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1" h="198">
                  <a:moveTo>
                    <a:pt x="0" y="0"/>
                  </a:moveTo>
                  <a:lnTo>
                    <a:pt x="118" y="197"/>
                  </a:lnTo>
                  <a:lnTo>
                    <a:pt x="230" y="0"/>
                  </a:lnTo>
                  <a:lnTo>
                    <a:pt x="0" y="0"/>
                  </a:lnTo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dirty="0">
                <a:latin typeface="Nunito Light" charset="0"/>
              </a:endParaRPr>
            </a:p>
          </p:txBody>
        </p:sp>
        <p:sp>
          <p:nvSpPr>
            <p:cNvPr id="142" name="Freeform 14"/>
            <p:cNvSpPr>
              <a:spLocks noChangeArrowheads="1"/>
            </p:cNvSpPr>
            <p:nvPr/>
          </p:nvSpPr>
          <p:spPr bwMode="auto">
            <a:xfrm>
              <a:off x="8502000" y="61758"/>
              <a:ext cx="2646751" cy="2259950"/>
            </a:xfrm>
            <a:custGeom>
              <a:avLst/>
              <a:gdLst>
                <a:gd name="T0" fmla="*/ 2685 w 2686"/>
                <a:gd name="T1" fmla="*/ 1563 h 2292"/>
                <a:gd name="T2" fmla="*/ 1308 w 2686"/>
                <a:gd name="T3" fmla="*/ 0 h 2292"/>
                <a:gd name="T4" fmla="*/ 0 w 2686"/>
                <a:gd name="T5" fmla="*/ 2291 h 2292"/>
                <a:gd name="T6" fmla="*/ 2685 w 2686"/>
                <a:gd name="T7" fmla="*/ 1563 h 2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86" h="2292">
                  <a:moveTo>
                    <a:pt x="2685" y="1563"/>
                  </a:moveTo>
                  <a:lnTo>
                    <a:pt x="1308" y="0"/>
                  </a:lnTo>
                  <a:lnTo>
                    <a:pt x="0" y="2291"/>
                  </a:lnTo>
                  <a:lnTo>
                    <a:pt x="2685" y="1563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dirty="0">
                <a:latin typeface="Nunito Light" charset="0"/>
              </a:endParaRPr>
            </a:p>
          </p:txBody>
        </p:sp>
        <p:sp>
          <p:nvSpPr>
            <p:cNvPr id="143" name="Freeform 15"/>
            <p:cNvSpPr>
              <a:spLocks noChangeArrowheads="1"/>
            </p:cNvSpPr>
            <p:nvPr/>
          </p:nvSpPr>
          <p:spPr bwMode="auto">
            <a:xfrm>
              <a:off x="6821130" y="61996"/>
              <a:ext cx="2985743" cy="2259950"/>
            </a:xfrm>
            <a:custGeom>
              <a:avLst/>
              <a:gdLst>
                <a:gd name="T0" fmla="*/ 3029 w 3030"/>
                <a:gd name="T1" fmla="*/ 0 h 2292"/>
                <a:gd name="T2" fmla="*/ 0 w 3030"/>
                <a:gd name="T3" fmla="*/ 624 h 2292"/>
                <a:gd name="T4" fmla="*/ 1721 w 3030"/>
                <a:gd name="T5" fmla="*/ 2291 h 2292"/>
                <a:gd name="T6" fmla="*/ 3029 w 3030"/>
                <a:gd name="T7" fmla="*/ 0 h 2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30" h="2292">
                  <a:moveTo>
                    <a:pt x="3029" y="0"/>
                  </a:moveTo>
                  <a:lnTo>
                    <a:pt x="0" y="624"/>
                  </a:lnTo>
                  <a:lnTo>
                    <a:pt x="1721" y="2291"/>
                  </a:lnTo>
                  <a:lnTo>
                    <a:pt x="3029" y="0"/>
                  </a:lnTo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dirty="0">
                <a:latin typeface="Nunito Light" charset="0"/>
              </a:endParaRPr>
            </a:p>
          </p:txBody>
        </p:sp>
        <p:sp>
          <p:nvSpPr>
            <p:cNvPr id="144" name="Freeform 16"/>
            <p:cNvSpPr>
              <a:spLocks noChangeArrowheads="1"/>
            </p:cNvSpPr>
            <p:nvPr/>
          </p:nvSpPr>
          <p:spPr bwMode="auto">
            <a:xfrm>
              <a:off x="6829814" y="-88970"/>
              <a:ext cx="2985743" cy="808366"/>
            </a:xfrm>
            <a:custGeom>
              <a:avLst/>
              <a:gdLst>
                <a:gd name="T0" fmla="*/ 61 w 3030"/>
                <a:gd name="T1" fmla="*/ 0 h 822"/>
                <a:gd name="T2" fmla="*/ 0 w 3030"/>
                <a:gd name="T3" fmla="*/ 821 h 822"/>
                <a:gd name="T4" fmla="*/ 3029 w 3030"/>
                <a:gd name="T5" fmla="*/ 197 h 822"/>
                <a:gd name="T6" fmla="*/ 2911 w 3030"/>
                <a:gd name="T7" fmla="*/ 0 h 822"/>
                <a:gd name="T8" fmla="*/ 61 w 3030"/>
                <a:gd name="T9" fmla="*/ 0 h 8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30" h="822">
                  <a:moveTo>
                    <a:pt x="61" y="0"/>
                  </a:moveTo>
                  <a:lnTo>
                    <a:pt x="0" y="821"/>
                  </a:lnTo>
                  <a:lnTo>
                    <a:pt x="3029" y="197"/>
                  </a:lnTo>
                  <a:lnTo>
                    <a:pt x="2911" y="0"/>
                  </a:lnTo>
                  <a:lnTo>
                    <a:pt x="61" y="0"/>
                  </a:lnTo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dirty="0">
                <a:latin typeface="Nunito Light" charset="0"/>
              </a:endParaRPr>
            </a:p>
          </p:txBody>
        </p:sp>
        <p:sp>
          <p:nvSpPr>
            <p:cNvPr id="145" name="Freeform 17"/>
            <p:cNvSpPr>
              <a:spLocks noChangeArrowheads="1"/>
            </p:cNvSpPr>
            <p:nvPr/>
          </p:nvSpPr>
          <p:spPr bwMode="auto">
            <a:xfrm>
              <a:off x="5975275" y="-88970"/>
              <a:ext cx="943094" cy="808366"/>
            </a:xfrm>
            <a:custGeom>
              <a:avLst/>
              <a:gdLst>
                <a:gd name="T0" fmla="*/ 0 w 955"/>
                <a:gd name="T1" fmla="*/ 0 h 822"/>
                <a:gd name="T2" fmla="*/ 893 w 955"/>
                <a:gd name="T3" fmla="*/ 821 h 822"/>
                <a:gd name="T4" fmla="*/ 954 w 955"/>
                <a:gd name="T5" fmla="*/ 0 h 822"/>
                <a:gd name="T6" fmla="*/ 0 w 955"/>
                <a:gd name="T7" fmla="*/ 0 h 8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55" h="822">
                  <a:moveTo>
                    <a:pt x="0" y="0"/>
                  </a:moveTo>
                  <a:lnTo>
                    <a:pt x="893" y="821"/>
                  </a:lnTo>
                  <a:lnTo>
                    <a:pt x="954" y="0"/>
                  </a:lnTo>
                  <a:lnTo>
                    <a:pt x="0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dirty="0">
                <a:latin typeface="Nunito Light" charset="0"/>
              </a:endParaRPr>
            </a:p>
          </p:txBody>
        </p:sp>
        <p:sp>
          <p:nvSpPr>
            <p:cNvPr id="146" name="Freeform 18"/>
            <p:cNvSpPr>
              <a:spLocks noChangeArrowheads="1"/>
            </p:cNvSpPr>
            <p:nvPr/>
          </p:nvSpPr>
          <p:spPr bwMode="auto">
            <a:xfrm>
              <a:off x="5608571" y="674793"/>
              <a:ext cx="2916204" cy="1642810"/>
            </a:xfrm>
            <a:custGeom>
              <a:avLst/>
              <a:gdLst>
                <a:gd name="T0" fmla="*/ 2958 w 2959"/>
                <a:gd name="T1" fmla="*/ 1667 h 1668"/>
                <a:gd name="T2" fmla="*/ 1237 w 2959"/>
                <a:gd name="T3" fmla="*/ 0 h 1668"/>
                <a:gd name="T4" fmla="*/ 0 w 2959"/>
                <a:gd name="T5" fmla="*/ 1323 h 1668"/>
                <a:gd name="T6" fmla="*/ 2958 w 2959"/>
                <a:gd name="T7" fmla="*/ 1667 h 16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59" h="1668">
                  <a:moveTo>
                    <a:pt x="2958" y="1667"/>
                  </a:moveTo>
                  <a:lnTo>
                    <a:pt x="1237" y="0"/>
                  </a:lnTo>
                  <a:lnTo>
                    <a:pt x="0" y="1323"/>
                  </a:lnTo>
                  <a:lnTo>
                    <a:pt x="2958" y="1667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dirty="0">
                <a:latin typeface="Nunito Light" charset="0"/>
              </a:endParaRPr>
            </a:p>
          </p:txBody>
        </p:sp>
        <p:sp>
          <p:nvSpPr>
            <p:cNvPr id="147" name="Freeform 19"/>
            <p:cNvSpPr>
              <a:spLocks noChangeArrowheads="1"/>
            </p:cNvSpPr>
            <p:nvPr/>
          </p:nvSpPr>
          <p:spPr bwMode="auto">
            <a:xfrm>
              <a:off x="5092201" y="-155877"/>
              <a:ext cx="1760153" cy="2112184"/>
            </a:xfrm>
            <a:custGeom>
              <a:avLst/>
              <a:gdLst>
                <a:gd name="T0" fmla="*/ 0 w 1787"/>
                <a:gd name="T1" fmla="*/ 0 h 2145"/>
                <a:gd name="T2" fmla="*/ 549 w 1787"/>
                <a:gd name="T3" fmla="*/ 2144 h 2145"/>
                <a:gd name="T4" fmla="*/ 1786 w 1787"/>
                <a:gd name="T5" fmla="*/ 821 h 2145"/>
                <a:gd name="T6" fmla="*/ 893 w 1787"/>
                <a:gd name="T7" fmla="*/ 0 h 2145"/>
                <a:gd name="T8" fmla="*/ 0 w 1787"/>
                <a:gd name="T9" fmla="*/ 0 h 2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87" h="2145">
                  <a:moveTo>
                    <a:pt x="0" y="0"/>
                  </a:moveTo>
                  <a:lnTo>
                    <a:pt x="549" y="2144"/>
                  </a:lnTo>
                  <a:lnTo>
                    <a:pt x="1786" y="821"/>
                  </a:lnTo>
                  <a:lnTo>
                    <a:pt x="893" y="0"/>
                  </a:lnTo>
                  <a:lnTo>
                    <a:pt x="0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dirty="0">
                <a:latin typeface="Nunito Light" charset="0"/>
              </a:endParaRPr>
            </a:p>
          </p:txBody>
        </p:sp>
        <p:sp>
          <p:nvSpPr>
            <p:cNvPr id="148" name="Freeform 20"/>
            <p:cNvSpPr>
              <a:spLocks noChangeArrowheads="1"/>
            </p:cNvSpPr>
            <p:nvPr/>
          </p:nvSpPr>
          <p:spPr bwMode="auto">
            <a:xfrm>
              <a:off x="443059" y="190760"/>
              <a:ext cx="5232654" cy="2977052"/>
            </a:xfrm>
            <a:custGeom>
              <a:avLst/>
              <a:gdLst>
                <a:gd name="T0" fmla="*/ 5310 w 5311"/>
                <a:gd name="T1" fmla="*/ 1771 h 3020"/>
                <a:gd name="T2" fmla="*/ 853 w 5311"/>
                <a:gd name="T3" fmla="*/ 0 h 3020"/>
                <a:gd name="T4" fmla="*/ 0 w 5311"/>
                <a:gd name="T5" fmla="*/ 3019 h 3020"/>
                <a:gd name="T6" fmla="*/ 5310 w 5311"/>
                <a:gd name="T7" fmla="*/ 1771 h 30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11" h="3020">
                  <a:moveTo>
                    <a:pt x="5310" y="1771"/>
                  </a:moveTo>
                  <a:lnTo>
                    <a:pt x="853" y="0"/>
                  </a:lnTo>
                  <a:lnTo>
                    <a:pt x="0" y="3019"/>
                  </a:lnTo>
                  <a:lnTo>
                    <a:pt x="5310" y="1771"/>
                  </a:lnTo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dirty="0">
                <a:latin typeface="Nunito Light" charset="0"/>
              </a:endParaRPr>
            </a:p>
          </p:txBody>
        </p:sp>
        <p:sp>
          <p:nvSpPr>
            <p:cNvPr id="149" name="Freeform 21"/>
            <p:cNvSpPr>
              <a:spLocks noChangeArrowheads="1"/>
            </p:cNvSpPr>
            <p:nvPr/>
          </p:nvSpPr>
          <p:spPr bwMode="auto">
            <a:xfrm>
              <a:off x="1264131" y="-156113"/>
              <a:ext cx="4393864" cy="2112184"/>
            </a:xfrm>
            <a:custGeom>
              <a:avLst/>
              <a:gdLst>
                <a:gd name="T0" fmla="*/ 936 w 4458"/>
                <a:gd name="T1" fmla="*/ 0 h 2145"/>
                <a:gd name="T2" fmla="*/ 0 w 4458"/>
                <a:gd name="T3" fmla="*/ 373 h 2145"/>
                <a:gd name="T4" fmla="*/ 4457 w 4458"/>
                <a:gd name="T5" fmla="*/ 2144 h 2145"/>
                <a:gd name="T6" fmla="*/ 3908 w 4458"/>
                <a:gd name="T7" fmla="*/ 0 h 2145"/>
                <a:gd name="T8" fmla="*/ 936 w 4458"/>
                <a:gd name="T9" fmla="*/ 0 h 2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58" h="2145">
                  <a:moveTo>
                    <a:pt x="936" y="0"/>
                  </a:moveTo>
                  <a:lnTo>
                    <a:pt x="0" y="373"/>
                  </a:lnTo>
                  <a:lnTo>
                    <a:pt x="4457" y="2144"/>
                  </a:lnTo>
                  <a:lnTo>
                    <a:pt x="3908" y="0"/>
                  </a:lnTo>
                  <a:lnTo>
                    <a:pt x="936" y="0"/>
                  </a:ln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dirty="0">
                <a:latin typeface="Nunito Light" charset="0"/>
              </a:endParaRPr>
            </a:p>
          </p:txBody>
        </p:sp>
        <p:sp>
          <p:nvSpPr>
            <p:cNvPr id="150" name="Freeform 22"/>
            <p:cNvSpPr>
              <a:spLocks noChangeArrowheads="1"/>
            </p:cNvSpPr>
            <p:nvPr/>
          </p:nvSpPr>
          <p:spPr bwMode="auto">
            <a:xfrm>
              <a:off x="1264131" y="-133574"/>
              <a:ext cx="921364" cy="369415"/>
            </a:xfrm>
            <a:custGeom>
              <a:avLst/>
              <a:gdLst>
                <a:gd name="T0" fmla="*/ 72 w 937"/>
                <a:gd name="T1" fmla="*/ 0 h 374"/>
                <a:gd name="T2" fmla="*/ 0 w 937"/>
                <a:gd name="T3" fmla="*/ 373 h 374"/>
                <a:gd name="T4" fmla="*/ 936 w 937"/>
                <a:gd name="T5" fmla="*/ 0 h 374"/>
                <a:gd name="T6" fmla="*/ 72 w 937"/>
                <a:gd name="T7" fmla="*/ 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37" h="374">
                  <a:moveTo>
                    <a:pt x="72" y="0"/>
                  </a:moveTo>
                  <a:lnTo>
                    <a:pt x="0" y="373"/>
                  </a:lnTo>
                  <a:lnTo>
                    <a:pt x="936" y="0"/>
                  </a:lnTo>
                  <a:lnTo>
                    <a:pt x="72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dirty="0">
                <a:latin typeface="Nunito Light" charset="0"/>
              </a:endParaRPr>
            </a:p>
          </p:txBody>
        </p:sp>
        <p:sp>
          <p:nvSpPr>
            <p:cNvPr id="151" name="Freeform 23"/>
            <p:cNvSpPr>
              <a:spLocks noChangeArrowheads="1"/>
            </p:cNvSpPr>
            <p:nvPr/>
          </p:nvSpPr>
          <p:spPr bwMode="auto">
            <a:xfrm>
              <a:off x="734484" y="-133574"/>
              <a:ext cx="621488" cy="369415"/>
            </a:xfrm>
            <a:custGeom>
              <a:avLst/>
              <a:gdLst>
                <a:gd name="T0" fmla="*/ 0 w 629"/>
                <a:gd name="T1" fmla="*/ 0 h 374"/>
                <a:gd name="T2" fmla="*/ 556 w 629"/>
                <a:gd name="T3" fmla="*/ 373 h 374"/>
                <a:gd name="T4" fmla="*/ 628 w 629"/>
                <a:gd name="T5" fmla="*/ 0 h 374"/>
                <a:gd name="T6" fmla="*/ 0 w 629"/>
                <a:gd name="T7" fmla="*/ 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29" h="374">
                  <a:moveTo>
                    <a:pt x="0" y="0"/>
                  </a:moveTo>
                  <a:lnTo>
                    <a:pt x="556" y="373"/>
                  </a:lnTo>
                  <a:lnTo>
                    <a:pt x="628" y="0"/>
                  </a:lnTo>
                  <a:lnTo>
                    <a:pt x="0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dirty="0">
                <a:latin typeface="Nunito Light" charset="0"/>
              </a:endParaRPr>
            </a:p>
          </p:txBody>
        </p:sp>
        <p:sp>
          <p:nvSpPr>
            <p:cNvPr id="152" name="Freeform 24"/>
            <p:cNvSpPr>
              <a:spLocks noChangeArrowheads="1"/>
            </p:cNvSpPr>
            <p:nvPr/>
          </p:nvSpPr>
          <p:spPr bwMode="auto">
            <a:xfrm>
              <a:off x="0" y="885559"/>
              <a:ext cx="447642" cy="2259950"/>
            </a:xfrm>
            <a:custGeom>
              <a:avLst/>
              <a:gdLst>
                <a:gd name="T0" fmla="*/ 0 w 453"/>
                <a:gd name="T1" fmla="*/ 2104 h 2292"/>
                <a:gd name="T2" fmla="*/ 452 w 453"/>
                <a:gd name="T3" fmla="*/ 2291 h 2292"/>
                <a:gd name="T4" fmla="*/ 0 w 453"/>
                <a:gd name="T5" fmla="*/ 0 h 2292"/>
                <a:gd name="T6" fmla="*/ 0 w 453"/>
                <a:gd name="T7" fmla="*/ 2104 h 2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3" h="2292">
                  <a:moveTo>
                    <a:pt x="0" y="2104"/>
                  </a:moveTo>
                  <a:lnTo>
                    <a:pt x="452" y="2291"/>
                  </a:lnTo>
                  <a:lnTo>
                    <a:pt x="0" y="0"/>
                  </a:lnTo>
                  <a:lnTo>
                    <a:pt x="0" y="2104"/>
                  </a:lnTo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dirty="0">
                <a:latin typeface="Nunito Light" charset="0"/>
              </a:endParaRPr>
            </a:p>
          </p:txBody>
        </p:sp>
        <p:sp>
          <p:nvSpPr>
            <p:cNvPr id="153" name="Freeform 25"/>
            <p:cNvSpPr>
              <a:spLocks noChangeArrowheads="1"/>
            </p:cNvSpPr>
            <p:nvPr/>
          </p:nvSpPr>
          <p:spPr bwMode="auto">
            <a:xfrm>
              <a:off x="0" y="-156114"/>
              <a:ext cx="1286433" cy="3342117"/>
            </a:xfrm>
            <a:custGeom>
              <a:avLst/>
              <a:gdLst>
                <a:gd name="T0" fmla="*/ 0 w 1306"/>
                <a:gd name="T1" fmla="*/ 0 h 3393"/>
                <a:gd name="T2" fmla="*/ 0 w 1306"/>
                <a:gd name="T3" fmla="*/ 1101 h 3393"/>
                <a:gd name="T4" fmla="*/ 452 w 1306"/>
                <a:gd name="T5" fmla="*/ 3392 h 3393"/>
                <a:gd name="T6" fmla="*/ 1305 w 1306"/>
                <a:gd name="T7" fmla="*/ 373 h 3393"/>
                <a:gd name="T8" fmla="*/ 749 w 1306"/>
                <a:gd name="T9" fmla="*/ 0 h 3393"/>
                <a:gd name="T10" fmla="*/ 0 w 1306"/>
                <a:gd name="T11" fmla="*/ 0 h 3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6" h="3393">
                  <a:moveTo>
                    <a:pt x="0" y="0"/>
                  </a:moveTo>
                  <a:lnTo>
                    <a:pt x="0" y="1101"/>
                  </a:lnTo>
                  <a:lnTo>
                    <a:pt x="452" y="3392"/>
                  </a:lnTo>
                  <a:lnTo>
                    <a:pt x="1305" y="373"/>
                  </a:lnTo>
                  <a:lnTo>
                    <a:pt x="749" y="0"/>
                  </a:lnTo>
                  <a:lnTo>
                    <a:pt x="0" y="0"/>
                  </a:ln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dirty="0">
                <a:latin typeface="Nunito Light" charset="0"/>
              </a:endParaRPr>
            </a:p>
          </p:txBody>
        </p:sp>
        <p:sp>
          <p:nvSpPr>
            <p:cNvPr id="154" name="Freeform 26"/>
            <p:cNvSpPr>
              <a:spLocks noChangeArrowheads="1"/>
            </p:cNvSpPr>
            <p:nvPr/>
          </p:nvSpPr>
          <p:spPr bwMode="auto">
            <a:xfrm>
              <a:off x="8462804" y="1591817"/>
              <a:ext cx="6988462" cy="1786231"/>
            </a:xfrm>
            <a:custGeom>
              <a:avLst/>
              <a:gdLst>
                <a:gd name="T0" fmla="*/ 7092 w 7093"/>
                <a:gd name="T1" fmla="*/ 1811 h 1812"/>
                <a:gd name="T2" fmla="*/ 0 w 7093"/>
                <a:gd name="T3" fmla="*/ 728 h 1812"/>
                <a:gd name="T4" fmla="*/ 2685 w 7093"/>
                <a:gd name="T5" fmla="*/ 0 h 1812"/>
                <a:gd name="T6" fmla="*/ 7092 w 7093"/>
                <a:gd name="T7" fmla="*/ 1811 h 1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093" h="1812">
                  <a:moveTo>
                    <a:pt x="7092" y="1811"/>
                  </a:moveTo>
                  <a:lnTo>
                    <a:pt x="0" y="728"/>
                  </a:lnTo>
                  <a:lnTo>
                    <a:pt x="2685" y="0"/>
                  </a:lnTo>
                  <a:lnTo>
                    <a:pt x="7092" y="1811"/>
                  </a:lnTo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dirty="0">
                <a:latin typeface="Nunito Light" charset="0"/>
              </a:endParaRPr>
            </a:p>
          </p:txBody>
        </p:sp>
        <p:sp>
          <p:nvSpPr>
            <p:cNvPr id="155" name="Freeform 12"/>
            <p:cNvSpPr>
              <a:spLocks noChangeArrowheads="1"/>
            </p:cNvSpPr>
            <p:nvPr/>
          </p:nvSpPr>
          <p:spPr bwMode="auto">
            <a:xfrm>
              <a:off x="9776123" y="-125128"/>
              <a:ext cx="2307757" cy="1734076"/>
            </a:xfrm>
            <a:custGeom>
              <a:avLst/>
              <a:gdLst>
                <a:gd name="T0" fmla="*/ 373 w 2343"/>
                <a:gd name="T1" fmla="*/ 0 h 1761"/>
                <a:gd name="T2" fmla="*/ 0 w 2343"/>
                <a:gd name="T3" fmla="*/ 197 h 1761"/>
                <a:gd name="T4" fmla="*/ 1377 w 2343"/>
                <a:gd name="T5" fmla="*/ 1760 h 1761"/>
                <a:gd name="T6" fmla="*/ 2342 w 2343"/>
                <a:gd name="T7" fmla="*/ 0 h 1761"/>
                <a:gd name="T8" fmla="*/ 373 w 2343"/>
                <a:gd name="T9" fmla="*/ 0 h 17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3" h="1761">
                  <a:moveTo>
                    <a:pt x="373" y="0"/>
                  </a:moveTo>
                  <a:lnTo>
                    <a:pt x="0" y="197"/>
                  </a:lnTo>
                  <a:lnTo>
                    <a:pt x="1377" y="1760"/>
                  </a:lnTo>
                  <a:lnTo>
                    <a:pt x="2342" y="0"/>
                  </a:lnTo>
                  <a:lnTo>
                    <a:pt x="373" y="0"/>
                  </a:lnTo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dirty="0">
                <a:latin typeface="Nunito Light" charset="0"/>
              </a:endParaRPr>
            </a:p>
          </p:txBody>
        </p:sp>
      </p:grpSp>
      <p:sp>
        <p:nvSpPr>
          <p:cNvPr id="38" name="Freeform 15"/>
          <p:cNvSpPr>
            <a:spLocks noChangeArrowheads="1"/>
          </p:cNvSpPr>
          <p:nvPr/>
        </p:nvSpPr>
        <p:spPr bwMode="auto">
          <a:xfrm rot="17863329">
            <a:off x="20689246" y="2020639"/>
            <a:ext cx="2226619" cy="2224102"/>
          </a:xfrm>
          <a:custGeom>
            <a:avLst/>
            <a:gdLst>
              <a:gd name="T0" fmla="*/ 3029 w 3030"/>
              <a:gd name="T1" fmla="*/ 0 h 2292"/>
              <a:gd name="T2" fmla="*/ 0 w 3030"/>
              <a:gd name="T3" fmla="*/ 624 h 2292"/>
              <a:gd name="T4" fmla="*/ 1721 w 3030"/>
              <a:gd name="T5" fmla="*/ 2291 h 2292"/>
              <a:gd name="T6" fmla="*/ 3029 w 3030"/>
              <a:gd name="T7" fmla="*/ 0 h 22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030" h="2292">
                <a:moveTo>
                  <a:pt x="3029" y="0"/>
                </a:moveTo>
                <a:lnTo>
                  <a:pt x="0" y="624"/>
                </a:lnTo>
                <a:lnTo>
                  <a:pt x="1721" y="2291"/>
                </a:lnTo>
                <a:lnTo>
                  <a:pt x="3029" y="0"/>
                </a:lnTo>
              </a:path>
            </a:pathLst>
          </a:custGeom>
          <a:solidFill>
            <a:schemeClr val="accent3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7197" dirty="0">
              <a:latin typeface="Nunito Light" charset="0"/>
            </a:endParaRPr>
          </a:p>
        </p:txBody>
      </p:sp>
      <p:sp>
        <p:nvSpPr>
          <p:cNvPr id="39" name="Freeform 15"/>
          <p:cNvSpPr>
            <a:spLocks noChangeArrowheads="1"/>
          </p:cNvSpPr>
          <p:nvPr/>
        </p:nvSpPr>
        <p:spPr bwMode="auto">
          <a:xfrm rot="20674398">
            <a:off x="19200712" y="1808353"/>
            <a:ext cx="2492339" cy="2172278"/>
          </a:xfrm>
          <a:custGeom>
            <a:avLst/>
            <a:gdLst>
              <a:gd name="T0" fmla="*/ 3029 w 3030"/>
              <a:gd name="T1" fmla="*/ 0 h 2292"/>
              <a:gd name="T2" fmla="*/ 0 w 3030"/>
              <a:gd name="T3" fmla="*/ 624 h 2292"/>
              <a:gd name="T4" fmla="*/ 1721 w 3030"/>
              <a:gd name="T5" fmla="*/ 2291 h 2292"/>
              <a:gd name="T6" fmla="*/ 3029 w 3030"/>
              <a:gd name="T7" fmla="*/ 0 h 22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030" h="2292">
                <a:moveTo>
                  <a:pt x="3029" y="0"/>
                </a:moveTo>
                <a:lnTo>
                  <a:pt x="0" y="624"/>
                </a:lnTo>
                <a:lnTo>
                  <a:pt x="1721" y="2291"/>
                </a:lnTo>
                <a:lnTo>
                  <a:pt x="3029" y="0"/>
                </a:lnTo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7197" dirty="0">
              <a:latin typeface="Nunito Light" charset="0"/>
            </a:endParaRPr>
          </a:p>
        </p:txBody>
      </p:sp>
      <p:pic>
        <p:nvPicPr>
          <p:cNvPr id="2" name="Picture 2" descr="C:\Users\Karim\Desktop\Data_Science\Projets\Projet_07\P7_Yahiatene_Karim\app_scoring\images\log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96105" y="12985"/>
            <a:ext cx="2569513" cy="2359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279667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Rectangle 156"/>
          <p:cNvSpPr/>
          <p:nvPr/>
        </p:nvSpPr>
        <p:spPr>
          <a:xfrm>
            <a:off x="0" y="10787426"/>
            <a:ext cx="24377650" cy="26701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5" name="Espace réservé du texte 1"/>
          <p:cNvSpPr txBox="1">
            <a:spLocks/>
          </p:cNvSpPr>
          <p:nvPr/>
        </p:nvSpPr>
        <p:spPr>
          <a:xfrm>
            <a:off x="323531" y="339513"/>
            <a:ext cx="12079276" cy="724247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1828434">
              <a:spcBef>
                <a:spcPts val="0"/>
              </a:spcBef>
              <a:buNone/>
            </a:pPr>
            <a:r>
              <a:rPr lang="fr-FR" sz="8000" dirty="0">
                <a:solidFill>
                  <a:srgbClr val="1B243B"/>
                </a:solidFill>
                <a:latin typeface="Adobe Caslon Pro Bold" pitchFamily="18" charset="0"/>
              </a:rPr>
              <a:t>Nettoyage des données</a:t>
            </a:r>
          </a:p>
        </p:txBody>
      </p:sp>
      <p:sp>
        <p:nvSpPr>
          <p:cNvPr id="147" name="ZoneTexte 146"/>
          <p:cNvSpPr txBox="1"/>
          <p:nvPr/>
        </p:nvSpPr>
        <p:spPr>
          <a:xfrm>
            <a:off x="23936504" y="0"/>
            <a:ext cx="441146" cy="646331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</a:rPr>
              <a:t>9</a:t>
            </a:r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31" y="1559025"/>
            <a:ext cx="7314398" cy="35793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2775" y="1501554"/>
            <a:ext cx="6432456" cy="42270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30" y="10061761"/>
            <a:ext cx="6990867" cy="3421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48523" y="1452562"/>
            <a:ext cx="6724650" cy="1081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4719" y="5893358"/>
            <a:ext cx="7496175" cy="4022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333439"/>
            <a:ext cx="7314398" cy="43284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29547297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1558408" y="6997386"/>
            <a:ext cx="9712915" cy="41857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300" spc="300" dirty="0" smtClean="0">
                <a:solidFill>
                  <a:schemeClr val="accent2"/>
                </a:solidFill>
                <a:latin typeface="Nunito" charset="0"/>
                <a:ea typeface="Nunito" charset="0"/>
                <a:cs typeface="Nunito" charset="0"/>
              </a:rPr>
              <a:t>Features</a:t>
            </a:r>
          </a:p>
          <a:p>
            <a:r>
              <a:rPr lang="en-US" sz="13300" spc="300" dirty="0">
                <a:solidFill>
                  <a:schemeClr val="accent2"/>
                </a:solidFill>
                <a:latin typeface="Nunito" charset="0"/>
                <a:ea typeface="Nunito" charset="0"/>
                <a:cs typeface="Nunito" charset="0"/>
              </a:rPr>
              <a:t>E</a:t>
            </a:r>
            <a:r>
              <a:rPr lang="en-US" sz="13300" spc="300" dirty="0" smtClean="0">
                <a:solidFill>
                  <a:schemeClr val="accent2"/>
                </a:solidFill>
                <a:latin typeface="Nunito" charset="0"/>
                <a:ea typeface="Nunito" charset="0"/>
                <a:cs typeface="Nunito" charset="0"/>
              </a:rPr>
              <a:t>ngineering</a:t>
            </a:r>
            <a:endParaRPr lang="en-US" sz="13300" spc="300" dirty="0">
              <a:solidFill>
                <a:schemeClr val="accent2"/>
              </a:solidFill>
              <a:latin typeface="Nunito" charset="0"/>
              <a:ea typeface="Nunito" charset="0"/>
              <a:cs typeface="Nunito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15835816" y="0"/>
            <a:ext cx="8541834" cy="13716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Nunito Light" charset="0"/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17244912" y="4242322"/>
            <a:ext cx="6502122" cy="3202553"/>
            <a:chOff x="10263392" y="3506605"/>
            <a:chExt cx="3873862" cy="1908031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38" name="Freeform 1025"/>
            <p:cNvSpPr>
              <a:spLocks/>
            </p:cNvSpPr>
            <p:nvPr/>
          </p:nvSpPr>
          <p:spPr bwMode="auto">
            <a:xfrm>
              <a:off x="13526123" y="4299560"/>
              <a:ext cx="611131" cy="926798"/>
            </a:xfrm>
            <a:custGeom>
              <a:avLst/>
              <a:gdLst>
                <a:gd name="T0" fmla="*/ 14 w 242"/>
                <a:gd name="T1" fmla="*/ 367 h 367"/>
                <a:gd name="T2" fmla="*/ 0 w 242"/>
                <a:gd name="T3" fmla="*/ 358 h 367"/>
                <a:gd name="T4" fmla="*/ 229 w 242"/>
                <a:gd name="T5" fmla="*/ 0 h 367"/>
                <a:gd name="T6" fmla="*/ 242 w 242"/>
                <a:gd name="T7" fmla="*/ 9 h 367"/>
                <a:gd name="T8" fmla="*/ 14 w 242"/>
                <a:gd name="T9" fmla="*/ 367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2" h="367">
                  <a:moveTo>
                    <a:pt x="14" y="367"/>
                  </a:moveTo>
                  <a:lnTo>
                    <a:pt x="0" y="358"/>
                  </a:lnTo>
                  <a:lnTo>
                    <a:pt x="229" y="0"/>
                  </a:lnTo>
                  <a:lnTo>
                    <a:pt x="242" y="9"/>
                  </a:lnTo>
                  <a:lnTo>
                    <a:pt x="14" y="3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Nunito Light" charset="0"/>
              </a:endParaRPr>
            </a:p>
          </p:txBody>
        </p:sp>
        <p:sp>
          <p:nvSpPr>
            <p:cNvPr id="39" name="Freeform 1026"/>
            <p:cNvSpPr>
              <a:spLocks/>
            </p:cNvSpPr>
            <p:nvPr/>
          </p:nvSpPr>
          <p:spPr bwMode="auto">
            <a:xfrm>
              <a:off x="13182678" y="4370269"/>
              <a:ext cx="378800" cy="851039"/>
            </a:xfrm>
            <a:custGeom>
              <a:avLst/>
              <a:gdLst>
                <a:gd name="T0" fmla="*/ 136 w 150"/>
                <a:gd name="T1" fmla="*/ 337 h 337"/>
                <a:gd name="T2" fmla="*/ 0 w 150"/>
                <a:gd name="T3" fmla="*/ 6 h 337"/>
                <a:gd name="T4" fmla="*/ 14 w 150"/>
                <a:gd name="T5" fmla="*/ 0 h 337"/>
                <a:gd name="T6" fmla="*/ 150 w 150"/>
                <a:gd name="T7" fmla="*/ 331 h 337"/>
                <a:gd name="T8" fmla="*/ 136 w 150"/>
                <a:gd name="T9" fmla="*/ 337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0" h="337">
                  <a:moveTo>
                    <a:pt x="136" y="337"/>
                  </a:moveTo>
                  <a:lnTo>
                    <a:pt x="0" y="6"/>
                  </a:lnTo>
                  <a:lnTo>
                    <a:pt x="14" y="0"/>
                  </a:lnTo>
                  <a:lnTo>
                    <a:pt x="150" y="331"/>
                  </a:lnTo>
                  <a:lnTo>
                    <a:pt x="136" y="3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Nunito Light" charset="0"/>
              </a:endParaRPr>
            </a:p>
          </p:txBody>
        </p:sp>
        <p:sp>
          <p:nvSpPr>
            <p:cNvPr id="42" name="Freeform 1027"/>
            <p:cNvSpPr>
              <a:spLocks/>
            </p:cNvSpPr>
            <p:nvPr/>
          </p:nvSpPr>
          <p:spPr bwMode="auto">
            <a:xfrm>
              <a:off x="13200356" y="4291983"/>
              <a:ext cx="921747" cy="106065"/>
            </a:xfrm>
            <a:custGeom>
              <a:avLst/>
              <a:gdLst>
                <a:gd name="T0" fmla="*/ 1 w 365"/>
                <a:gd name="T1" fmla="*/ 42 h 42"/>
                <a:gd name="T2" fmla="*/ 0 w 365"/>
                <a:gd name="T3" fmla="*/ 27 h 42"/>
                <a:gd name="T4" fmla="*/ 364 w 365"/>
                <a:gd name="T5" fmla="*/ 0 h 42"/>
                <a:gd name="T6" fmla="*/ 365 w 365"/>
                <a:gd name="T7" fmla="*/ 16 h 42"/>
                <a:gd name="T8" fmla="*/ 1 w 365"/>
                <a:gd name="T9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5" h="42">
                  <a:moveTo>
                    <a:pt x="1" y="42"/>
                  </a:moveTo>
                  <a:lnTo>
                    <a:pt x="0" y="27"/>
                  </a:lnTo>
                  <a:lnTo>
                    <a:pt x="364" y="0"/>
                  </a:lnTo>
                  <a:lnTo>
                    <a:pt x="365" y="16"/>
                  </a:lnTo>
                  <a:lnTo>
                    <a:pt x="1" y="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Nunito Light" charset="0"/>
              </a:endParaRPr>
            </a:p>
          </p:txBody>
        </p:sp>
        <p:sp>
          <p:nvSpPr>
            <p:cNvPr id="43" name="Freeform 1028"/>
            <p:cNvSpPr>
              <a:spLocks/>
            </p:cNvSpPr>
            <p:nvPr/>
          </p:nvSpPr>
          <p:spPr bwMode="auto">
            <a:xfrm>
              <a:off x="13137221" y="3524282"/>
              <a:ext cx="83336" cy="853563"/>
            </a:xfrm>
            <a:custGeom>
              <a:avLst/>
              <a:gdLst>
                <a:gd name="T0" fmla="*/ 17 w 33"/>
                <a:gd name="T1" fmla="*/ 338 h 338"/>
                <a:gd name="T2" fmla="*/ 0 w 33"/>
                <a:gd name="T3" fmla="*/ 1 h 338"/>
                <a:gd name="T4" fmla="*/ 16 w 33"/>
                <a:gd name="T5" fmla="*/ 0 h 338"/>
                <a:gd name="T6" fmla="*/ 33 w 33"/>
                <a:gd name="T7" fmla="*/ 338 h 338"/>
                <a:gd name="T8" fmla="*/ 17 w 33"/>
                <a:gd name="T9" fmla="*/ 338 h 3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38">
                  <a:moveTo>
                    <a:pt x="17" y="338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33" y="338"/>
                  </a:lnTo>
                  <a:lnTo>
                    <a:pt x="17" y="3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Nunito Light" charset="0"/>
              </a:endParaRPr>
            </a:p>
          </p:txBody>
        </p:sp>
        <p:sp>
          <p:nvSpPr>
            <p:cNvPr id="44" name="Freeform 1029"/>
            <p:cNvSpPr>
              <a:spLocks/>
            </p:cNvSpPr>
            <p:nvPr/>
          </p:nvSpPr>
          <p:spPr bwMode="auto">
            <a:xfrm>
              <a:off x="13144799" y="3509129"/>
              <a:ext cx="989931" cy="818209"/>
            </a:xfrm>
            <a:custGeom>
              <a:avLst/>
              <a:gdLst>
                <a:gd name="T0" fmla="*/ 382 w 392"/>
                <a:gd name="T1" fmla="*/ 324 h 324"/>
                <a:gd name="T2" fmla="*/ 0 w 392"/>
                <a:gd name="T3" fmla="*/ 13 h 324"/>
                <a:gd name="T4" fmla="*/ 10 w 392"/>
                <a:gd name="T5" fmla="*/ 0 h 324"/>
                <a:gd name="T6" fmla="*/ 392 w 392"/>
                <a:gd name="T7" fmla="*/ 312 h 324"/>
                <a:gd name="T8" fmla="*/ 382 w 392"/>
                <a:gd name="T9" fmla="*/ 324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2" h="324">
                  <a:moveTo>
                    <a:pt x="382" y="324"/>
                  </a:moveTo>
                  <a:lnTo>
                    <a:pt x="0" y="13"/>
                  </a:lnTo>
                  <a:lnTo>
                    <a:pt x="10" y="0"/>
                  </a:lnTo>
                  <a:lnTo>
                    <a:pt x="392" y="312"/>
                  </a:lnTo>
                  <a:lnTo>
                    <a:pt x="382" y="3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Nunito Light" charset="0"/>
              </a:endParaRPr>
            </a:p>
          </p:txBody>
        </p:sp>
        <p:sp>
          <p:nvSpPr>
            <p:cNvPr id="45" name="Rectangle 1030"/>
            <p:cNvSpPr>
              <a:spLocks noChangeArrowheads="1"/>
            </p:cNvSpPr>
            <p:nvPr/>
          </p:nvSpPr>
          <p:spPr bwMode="auto">
            <a:xfrm>
              <a:off x="12137190" y="3506605"/>
              <a:ext cx="1020235" cy="3788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Nunito Light" charset="0"/>
              </a:endParaRPr>
            </a:p>
          </p:txBody>
        </p:sp>
        <p:sp>
          <p:nvSpPr>
            <p:cNvPr id="46" name="Freeform 1031"/>
            <p:cNvSpPr>
              <a:spLocks/>
            </p:cNvSpPr>
            <p:nvPr/>
          </p:nvSpPr>
          <p:spPr bwMode="auto">
            <a:xfrm>
              <a:off x="12127087" y="3509129"/>
              <a:ext cx="1040438" cy="593455"/>
            </a:xfrm>
            <a:custGeom>
              <a:avLst/>
              <a:gdLst>
                <a:gd name="T0" fmla="*/ 8 w 412"/>
                <a:gd name="T1" fmla="*/ 235 h 235"/>
                <a:gd name="T2" fmla="*/ 0 w 412"/>
                <a:gd name="T3" fmla="*/ 221 h 235"/>
                <a:gd name="T4" fmla="*/ 404 w 412"/>
                <a:gd name="T5" fmla="*/ 0 h 235"/>
                <a:gd name="T6" fmla="*/ 412 w 412"/>
                <a:gd name="T7" fmla="*/ 14 h 235"/>
                <a:gd name="T8" fmla="*/ 8 w 412"/>
                <a:gd name="T9" fmla="*/ 235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2" h="235">
                  <a:moveTo>
                    <a:pt x="8" y="235"/>
                  </a:moveTo>
                  <a:lnTo>
                    <a:pt x="0" y="221"/>
                  </a:lnTo>
                  <a:lnTo>
                    <a:pt x="404" y="0"/>
                  </a:lnTo>
                  <a:lnTo>
                    <a:pt x="412" y="14"/>
                  </a:lnTo>
                  <a:lnTo>
                    <a:pt x="8" y="2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Nunito Light" charset="0"/>
              </a:endParaRPr>
            </a:p>
          </p:txBody>
        </p:sp>
        <p:sp>
          <p:nvSpPr>
            <p:cNvPr id="47" name="Freeform 1032"/>
            <p:cNvSpPr>
              <a:spLocks/>
            </p:cNvSpPr>
            <p:nvPr/>
          </p:nvSpPr>
          <p:spPr bwMode="auto">
            <a:xfrm>
              <a:off x="11268474" y="4064703"/>
              <a:ext cx="873766" cy="262635"/>
            </a:xfrm>
            <a:custGeom>
              <a:avLst/>
              <a:gdLst>
                <a:gd name="T0" fmla="*/ 4 w 346"/>
                <a:gd name="T1" fmla="*/ 104 h 104"/>
                <a:gd name="T2" fmla="*/ 0 w 346"/>
                <a:gd name="T3" fmla="*/ 89 h 104"/>
                <a:gd name="T4" fmla="*/ 342 w 346"/>
                <a:gd name="T5" fmla="*/ 0 h 104"/>
                <a:gd name="T6" fmla="*/ 346 w 346"/>
                <a:gd name="T7" fmla="*/ 16 h 104"/>
                <a:gd name="T8" fmla="*/ 4 w 346"/>
                <a:gd name="T9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6" h="104">
                  <a:moveTo>
                    <a:pt x="4" y="104"/>
                  </a:moveTo>
                  <a:lnTo>
                    <a:pt x="0" y="89"/>
                  </a:lnTo>
                  <a:lnTo>
                    <a:pt x="342" y="0"/>
                  </a:lnTo>
                  <a:lnTo>
                    <a:pt x="346" y="16"/>
                  </a:lnTo>
                  <a:lnTo>
                    <a:pt x="4" y="10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Nunito Light" charset="0"/>
              </a:endParaRPr>
            </a:p>
          </p:txBody>
        </p:sp>
        <p:sp>
          <p:nvSpPr>
            <p:cNvPr id="48" name="Freeform 1033"/>
            <p:cNvSpPr>
              <a:spLocks/>
            </p:cNvSpPr>
            <p:nvPr/>
          </p:nvSpPr>
          <p:spPr bwMode="auto">
            <a:xfrm>
              <a:off x="10528553" y="3506605"/>
              <a:ext cx="1611163" cy="318192"/>
            </a:xfrm>
            <a:custGeom>
              <a:avLst/>
              <a:gdLst>
                <a:gd name="T0" fmla="*/ 3 w 638"/>
                <a:gd name="T1" fmla="*/ 126 h 126"/>
                <a:gd name="T2" fmla="*/ 0 w 638"/>
                <a:gd name="T3" fmla="*/ 111 h 126"/>
                <a:gd name="T4" fmla="*/ 635 w 638"/>
                <a:gd name="T5" fmla="*/ 0 h 126"/>
                <a:gd name="T6" fmla="*/ 638 w 638"/>
                <a:gd name="T7" fmla="*/ 15 h 126"/>
                <a:gd name="T8" fmla="*/ 3 w 638"/>
                <a:gd name="T9" fmla="*/ 126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8" h="126">
                  <a:moveTo>
                    <a:pt x="3" y="126"/>
                  </a:moveTo>
                  <a:lnTo>
                    <a:pt x="0" y="111"/>
                  </a:lnTo>
                  <a:lnTo>
                    <a:pt x="635" y="0"/>
                  </a:lnTo>
                  <a:lnTo>
                    <a:pt x="638" y="15"/>
                  </a:lnTo>
                  <a:lnTo>
                    <a:pt x="3" y="1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Nunito Light" charset="0"/>
              </a:endParaRPr>
            </a:p>
          </p:txBody>
        </p:sp>
        <p:sp>
          <p:nvSpPr>
            <p:cNvPr id="49" name="Rectangle 1034"/>
            <p:cNvSpPr>
              <a:spLocks noChangeArrowheads="1"/>
            </p:cNvSpPr>
            <p:nvPr/>
          </p:nvSpPr>
          <p:spPr bwMode="auto">
            <a:xfrm>
              <a:off x="12116986" y="3526807"/>
              <a:ext cx="40405" cy="5581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Nunito Light" charset="0"/>
              </a:endParaRPr>
            </a:p>
          </p:txBody>
        </p:sp>
        <p:sp>
          <p:nvSpPr>
            <p:cNvPr id="50" name="Freeform 1035"/>
            <p:cNvSpPr>
              <a:spLocks/>
            </p:cNvSpPr>
            <p:nvPr/>
          </p:nvSpPr>
          <p:spPr bwMode="auto">
            <a:xfrm>
              <a:off x="10520976" y="3789442"/>
              <a:ext cx="765177" cy="535371"/>
            </a:xfrm>
            <a:custGeom>
              <a:avLst/>
              <a:gdLst>
                <a:gd name="T0" fmla="*/ 294 w 303"/>
                <a:gd name="T1" fmla="*/ 212 h 212"/>
                <a:gd name="T2" fmla="*/ 0 w 303"/>
                <a:gd name="T3" fmla="*/ 13 h 212"/>
                <a:gd name="T4" fmla="*/ 9 w 303"/>
                <a:gd name="T5" fmla="*/ 0 h 212"/>
                <a:gd name="T6" fmla="*/ 303 w 303"/>
                <a:gd name="T7" fmla="*/ 199 h 212"/>
                <a:gd name="T8" fmla="*/ 294 w 303"/>
                <a:gd name="T9" fmla="*/ 212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3" h="212">
                  <a:moveTo>
                    <a:pt x="294" y="212"/>
                  </a:moveTo>
                  <a:lnTo>
                    <a:pt x="0" y="13"/>
                  </a:lnTo>
                  <a:lnTo>
                    <a:pt x="9" y="0"/>
                  </a:lnTo>
                  <a:lnTo>
                    <a:pt x="303" y="199"/>
                  </a:lnTo>
                  <a:lnTo>
                    <a:pt x="294" y="2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Nunito Light" charset="0"/>
              </a:endParaRPr>
            </a:p>
          </p:txBody>
        </p:sp>
        <p:sp>
          <p:nvSpPr>
            <p:cNvPr id="51" name="Freeform 1036"/>
            <p:cNvSpPr>
              <a:spLocks/>
            </p:cNvSpPr>
            <p:nvPr/>
          </p:nvSpPr>
          <p:spPr bwMode="auto">
            <a:xfrm>
              <a:off x="10273493" y="4291983"/>
              <a:ext cx="1010134" cy="560624"/>
            </a:xfrm>
            <a:custGeom>
              <a:avLst/>
              <a:gdLst>
                <a:gd name="T0" fmla="*/ 7 w 400"/>
                <a:gd name="T1" fmla="*/ 222 h 222"/>
                <a:gd name="T2" fmla="*/ 0 w 400"/>
                <a:gd name="T3" fmla="*/ 208 h 222"/>
                <a:gd name="T4" fmla="*/ 393 w 400"/>
                <a:gd name="T5" fmla="*/ 0 h 222"/>
                <a:gd name="T6" fmla="*/ 400 w 400"/>
                <a:gd name="T7" fmla="*/ 14 h 222"/>
                <a:gd name="T8" fmla="*/ 7 w 400"/>
                <a:gd name="T9" fmla="*/ 222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222">
                  <a:moveTo>
                    <a:pt x="7" y="222"/>
                  </a:moveTo>
                  <a:lnTo>
                    <a:pt x="0" y="208"/>
                  </a:lnTo>
                  <a:lnTo>
                    <a:pt x="393" y="0"/>
                  </a:lnTo>
                  <a:lnTo>
                    <a:pt x="400" y="14"/>
                  </a:lnTo>
                  <a:lnTo>
                    <a:pt x="7" y="2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Nunito Light" charset="0"/>
              </a:endParaRPr>
            </a:p>
          </p:txBody>
        </p:sp>
        <p:sp>
          <p:nvSpPr>
            <p:cNvPr id="60" name="Freeform 1037"/>
            <p:cNvSpPr>
              <a:spLocks/>
            </p:cNvSpPr>
            <p:nvPr/>
          </p:nvSpPr>
          <p:spPr bwMode="auto">
            <a:xfrm>
              <a:off x="10263392" y="3799542"/>
              <a:ext cx="287888" cy="1040439"/>
            </a:xfrm>
            <a:custGeom>
              <a:avLst/>
              <a:gdLst>
                <a:gd name="T0" fmla="*/ 15 w 114"/>
                <a:gd name="T1" fmla="*/ 412 h 412"/>
                <a:gd name="T2" fmla="*/ 0 w 114"/>
                <a:gd name="T3" fmla="*/ 408 h 412"/>
                <a:gd name="T4" fmla="*/ 99 w 114"/>
                <a:gd name="T5" fmla="*/ 0 h 412"/>
                <a:gd name="T6" fmla="*/ 114 w 114"/>
                <a:gd name="T7" fmla="*/ 4 h 412"/>
                <a:gd name="T8" fmla="*/ 15 w 114"/>
                <a:gd name="T9" fmla="*/ 412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4" h="412">
                  <a:moveTo>
                    <a:pt x="15" y="412"/>
                  </a:moveTo>
                  <a:lnTo>
                    <a:pt x="0" y="408"/>
                  </a:lnTo>
                  <a:lnTo>
                    <a:pt x="99" y="0"/>
                  </a:lnTo>
                  <a:lnTo>
                    <a:pt x="114" y="4"/>
                  </a:lnTo>
                  <a:lnTo>
                    <a:pt x="15" y="4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Nunito Light" charset="0"/>
              </a:endParaRPr>
            </a:p>
          </p:txBody>
        </p:sp>
        <p:sp>
          <p:nvSpPr>
            <p:cNvPr id="61" name="Freeform 1038"/>
            <p:cNvSpPr>
              <a:spLocks/>
            </p:cNvSpPr>
            <p:nvPr/>
          </p:nvSpPr>
          <p:spPr bwMode="auto">
            <a:xfrm>
              <a:off x="12132139" y="4067229"/>
              <a:ext cx="1073267" cy="330820"/>
            </a:xfrm>
            <a:custGeom>
              <a:avLst/>
              <a:gdLst>
                <a:gd name="T0" fmla="*/ 421 w 425"/>
                <a:gd name="T1" fmla="*/ 131 h 131"/>
                <a:gd name="T2" fmla="*/ 0 w 425"/>
                <a:gd name="T3" fmla="*/ 15 h 131"/>
                <a:gd name="T4" fmla="*/ 4 w 425"/>
                <a:gd name="T5" fmla="*/ 0 h 131"/>
                <a:gd name="T6" fmla="*/ 425 w 425"/>
                <a:gd name="T7" fmla="*/ 116 h 131"/>
                <a:gd name="T8" fmla="*/ 421 w 425"/>
                <a:gd name="T9" fmla="*/ 131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5" h="131">
                  <a:moveTo>
                    <a:pt x="421" y="131"/>
                  </a:moveTo>
                  <a:lnTo>
                    <a:pt x="0" y="15"/>
                  </a:lnTo>
                  <a:lnTo>
                    <a:pt x="4" y="0"/>
                  </a:lnTo>
                  <a:lnTo>
                    <a:pt x="425" y="116"/>
                  </a:lnTo>
                  <a:lnTo>
                    <a:pt x="421" y="1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Nunito Light" charset="0"/>
              </a:endParaRPr>
            </a:p>
          </p:txBody>
        </p:sp>
        <p:sp>
          <p:nvSpPr>
            <p:cNvPr id="62" name="Freeform 1039"/>
            <p:cNvSpPr>
              <a:spLocks/>
            </p:cNvSpPr>
            <p:nvPr/>
          </p:nvSpPr>
          <p:spPr bwMode="auto">
            <a:xfrm>
              <a:off x="12771049" y="5229506"/>
              <a:ext cx="777804" cy="185130"/>
            </a:xfrm>
            <a:custGeom>
              <a:avLst/>
              <a:gdLst>
                <a:gd name="T0" fmla="*/ 4 w 406"/>
                <a:gd name="T1" fmla="*/ 105 h 105"/>
                <a:gd name="T2" fmla="*/ 0 w 406"/>
                <a:gd name="T3" fmla="*/ 90 h 105"/>
                <a:gd name="T4" fmla="*/ 402 w 406"/>
                <a:gd name="T5" fmla="*/ 0 h 105"/>
                <a:gd name="T6" fmla="*/ 406 w 406"/>
                <a:gd name="T7" fmla="*/ 15 h 105"/>
                <a:gd name="T8" fmla="*/ 4 w 406"/>
                <a:gd name="T9" fmla="*/ 10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6" h="105">
                  <a:moveTo>
                    <a:pt x="4" y="105"/>
                  </a:moveTo>
                  <a:lnTo>
                    <a:pt x="0" y="90"/>
                  </a:lnTo>
                  <a:lnTo>
                    <a:pt x="402" y="0"/>
                  </a:lnTo>
                  <a:lnTo>
                    <a:pt x="406" y="15"/>
                  </a:lnTo>
                  <a:lnTo>
                    <a:pt x="4" y="1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Nunito Light" charset="0"/>
              </a:endParaRPr>
            </a:p>
          </p:txBody>
        </p:sp>
        <p:sp>
          <p:nvSpPr>
            <p:cNvPr id="63" name="Freeform 1040"/>
            <p:cNvSpPr>
              <a:spLocks/>
            </p:cNvSpPr>
            <p:nvPr/>
          </p:nvSpPr>
          <p:spPr bwMode="auto">
            <a:xfrm>
              <a:off x="12493263" y="4362692"/>
              <a:ext cx="719720" cy="601031"/>
            </a:xfrm>
            <a:custGeom>
              <a:avLst/>
              <a:gdLst>
                <a:gd name="T0" fmla="*/ 10 w 285"/>
                <a:gd name="T1" fmla="*/ 238 h 238"/>
                <a:gd name="T2" fmla="*/ 0 w 285"/>
                <a:gd name="T3" fmla="*/ 226 h 238"/>
                <a:gd name="T4" fmla="*/ 275 w 285"/>
                <a:gd name="T5" fmla="*/ 0 h 238"/>
                <a:gd name="T6" fmla="*/ 285 w 285"/>
                <a:gd name="T7" fmla="*/ 12 h 238"/>
                <a:gd name="T8" fmla="*/ 10 w 285"/>
                <a:gd name="T9" fmla="*/ 23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5" h="238">
                  <a:moveTo>
                    <a:pt x="10" y="238"/>
                  </a:moveTo>
                  <a:lnTo>
                    <a:pt x="0" y="226"/>
                  </a:lnTo>
                  <a:lnTo>
                    <a:pt x="275" y="0"/>
                  </a:lnTo>
                  <a:lnTo>
                    <a:pt x="285" y="12"/>
                  </a:lnTo>
                  <a:lnTo>
                    <a:pt x="10" y="2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Nunito Light" charset="0"/>
              </a:endParaRPr>
            </a:p>
          </p:txBody>
        </p:sp>
        <p:sp>
          <p:nvSpPr>
            <p:cNvPr id="64" name="Rectangle 1041"/>
            <p:cNvSpPr>
              <a:spLocks noChangeArrowheads="1"/>
            </p:cNvSpPr>
            <p:nvPr/>
          </p:nvSpPr>
          <p:spPr bwMode="auto">
            <a:xfrm>
              <a:off x="12116986" y="4084906"/>
              <a:ext cx="45719" cy="75045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Nunito Light" charset="0"/>
              </a:endParaRPr>
            </a:p>
          </p:txBody>
        </p:sp>
        <p:sp>
          <p:nvSpPr>
            <p:cNvPr id="65" name="Freeform 1042"/>
            <p:cNvSpPr>
              <a:spLocks/>
            </p:cNvSpPr>
            <p:nvPr/>
          </p:nvSpPr>
          <p:spPr bwMode="auto">
            <a:xfrm>
              <a:off x="11258372" y="4297035"/>
              <a:ext cx="484865" cy="628382"/>
            </a:xfrm>
            <a:custGeom>
              <a:avLst/>
              <a:gdLst>
                <a:gd name="T0" fmla="*/ 171 w 184"/>
                <a:gd name="T1" fmla="*/ 252 h 252"/>
                <a:gd name="T2" fmla="*/ 0 w 184"/>
                <a:gd name="T3" fmla="*/ 9 h 252"/>
                <a:gd name="T4" fmla="*/ 12 w 184"/>
                <a:gd name="T5" fmla="*/ 0 h 252"/>
                <a:gd name="T6" fmla="*/ 184 w 184"/>
                <a:gd name="T7" fmla="*/ 243 h 252"/>
                <a:gd name="T8" fmla="*/ 171 w 184"/>
                <a:gd name="T9" fmla="*/ 252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4" h="252">
                  <a:moveTo>
                    <a:pt x="171" y="252"/>
                  </a:moveTo>
                  <a:lnTo>
                    <a:pt x="0" y="9"/>
                  </a:lnTo>
                  <a:lnTo>
                    <a:pt x="12" y="0"/>
                  </a:lnTo>
                  <a:lnTo>
                    <a:pt x="184" y="243"/>
                  </a:lnTo>
                  <a:lnTo>
                    <a:pt x="171" y="2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Nunito Light" charset="0"/>
              </a:endParaRPr>
            </a:p>
          </p:txBody>
        </p:sp>
        <p:sp>
          <p:nvSpPr>
            <p:cNvPr id="66" name="Freeform 1043"/>
            <p:cNvSpPr>
              <a:spLocks/>
            </p:cNvSpPr>
            <p:nvPr/>
          </p:nvSpPr>
          <p:spPr bwMode="auto">
            <a:xfrm>
              <a:off x="10278543" y="4814728"/>
              <a:ext cx="1310650" cy="333301"/>
            </a:xfrm>
            <a:custGeom>
              <a:avLst/>
              <a:gdLst>
                <a:gd name="T0" fmla="*/ 550 w 553"/>
                <a:gd name="T1" fmla="*/ 128 h 128"/>
                <a:gd name="T2" fmla="*/ 0 w 553"/>
                <a:gd name="T3" fmla="*/ 16 h 128"/>
                <a:gd name="T4" fmla="*/ 3 w 553"/>
                <a:gd name="T5" fmla="*/ 0 h 128"/>
                <a:gd name="T6" fmla="*/ 553 w 553"/>
                <a:gd name="T7" fmla="*/ 113 h 128"/>
                <a:gd name="T8" fmla="*/ 550 w 553"/>
                <a:gd name="T9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3" h="128">
                  <a:moveTo>
                    <a:pt x="550" y="128"/>
                  </a:moveTo>
                  <a:lnTo>
                    <a:pt x="0" y="16"/>
                  </a:lnTo>
                  <a:lnTo>
                    <a:pt x="3" y="0"/>
                  </a:lnTo>
                  <a:lnTo>
                    <a:pt x="553" y="113"/>
                  </a:lnTo>
                  <a:lnTo>
                    <a:pt x="550" y="1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Nunito Light" charset="0"/>
              </a:endParaRPr>
            </a:p>
          </p:txBody>
        </p:sp>
      </p:grpSp>
      <p:sp>
        <p:nvSpPr>
          <p:cNvPr id="67" name="Freeform 1053"/>
          <p:cNvSpPr>
            <a:spLocks/>
          </p:cNvSpPr>
          <p:nvPr/>
        </p:nvSpPr>
        <p:spPr bwMode="auto">
          <a:xfrm>
            <a:off x="19270996" y="6442853"/>
            <a:ext cx="2182918" cy="2678844"/>
          </a:xfrm>
          <a:custGeom>
            <a:avLst/>
            <a:gdLst>
              <a:gd name="T0" fmla="*/ 265 w 521"/>
              <a:gd name="T1" fmla="*/ 0 h 638"/>
              <a:gd name="T2" fmla="*/ 54 w 521"/>
              <a:gd name="T3" fmla="*/ 117 h 638"/>
              <a:gd name="T4" fmla="*/ 41 w 521"/>
              <a:gd name="T5" fmla="*/ 251 h 638"/>
              <a:gd name="T6" fmla="*/ 0 w 521"/>
              <a:gd name="T7" fmla="*/ 391 h 638"/>
              <a:gd name="T8" fmla="*/ 48 w 521"/>
              <a:gd name="T9" fmla="*/ 413 h 638"/>
              <a:gd name="T10" fmla="*/ 34 w 521"/>
              <a:gd name="T11" fmla="*/ 444 h 638"/>
              <a:gd name="T12" fmla="*/ 52 w 521"/>
              <a:gd name="T13" fmla="*/ 459 h 638"/>
              <a:gd name="T14" fmla="*/ 37 w 521"/>
              <a:gd name="T15" fmla="*/ 470 h 638"/>
              <a:gd name="T16" fmla="*/ 49 w 521"/>
              <a:gd name="T17" fmla="*/ 507 h 638"/>
              <a:gd name="T18" fmla="*/ 49 w 521"/>
              <a:gd name="T19" fmla="*/ 506 h 638"/>
              <a:gd name="T20" fmla="*/ 74 w 521"/>
              <a:gd name="T21" fmla="*/ 556 h 638"/>
              <a:gd name="T22" fmla="*/ 180 w 521"/>
              <a:gd name="T23" fmla="*/ 544 h 638"/>
              <a:gd name="T24" fmla="*/ 180 w 521"/>
              <a:gd name="T25" fmla="*/ 638 h 638"/>
              <a:gd name="T26" fmla="*/ 423 w 521"/>
              <a:gd name="T27" fmla="*/ 638 h 638"/>
              <a:gd name="T28" fmla="*/ 416 w 521"/>
              <a:gd name="T29" fmla="*/ 504 h 638"/>
              <a:gd name="T30" fmla="*/ 521 w 521"/>
              <a:gd name="T31" fmla="*/ 265 h 638"/>
              <a:gd name="T32" fmla="*/ 265 w 521"/>
              <a:gd name="T33" fmla="*/ 0 h 6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521" h="638">
                <a:moveTo>
                  <a:pt x="265" y="0"/>
                </a:moveTo>
                <a:cubicBezTo>
                  <a:pt x="158" y="0"/>
                  <a:pt x="92" y="39"/>
                  <a:pt x="54" y="117"/>
                </a:cubicBezTo>
                <a:cubicBezTo>
                  <a:pt x="38" y="149"/>
                  <a:pt x="27" y="237"/>
                  <a:pt x="41" y="251"/>
                </a:cubicBezTo>
                <a:cubicBezTo>
                  <a:pt x="71" y="281"/>
                  <a:pt x="0" y="345"/>
                  <a:pt x="0" y="391"/>
                </a:cubicBezTo>
                <a:cubicBezTo>
                  <a:pt x="0" y="417"/>
                  <a:pt x="37" y="403"/>
                  <a:pt x="48" y="413"/>
                </a:cubicBezTo>
                <a:cubicBezTo>
                  <a:pt x="57" y="423"/>
                  <a:pt x="34" y="438"/>
                  <a:pt x="34" y="444"/>
                </a:cubicBezTo>
                <a:cubicBezTo>
                  <a:pt x="34" y="456"/>
                  <a:pt x="45" y="459"/>
                  <a:pt x="52" y="459"/>
                </a:cubicBezTo>
                <a:cubicBezTo>
                  <a:pt x="52" y="459"/>
                  <a:pt x="37" y="458"/>
                  <a:pt x="37" y="470"/>
                </a:cubicBezTo>
                <a:cubicBezTo>
                  <a:pt x="37" y="485"/>
                  <a:pt x="50" y="478"/>
                  <a:pt x="49" y="507"/>
                </a:cubicBezTo>
                <a:cubicBezTo>
                  <a:pt x="49" y="506"/>
                  <a:pt x="49" y="506"/>
                  <a:pt x="49" y="506"/>
                </a:cubicBezTo>
                <a:cubicBezTo>
                  <a:pt x="46" y="528"/>
                  <a:pt x="46" y="556"/>
                  <a:pt x="74" y="556"/>
                </a:cubicBezTo>
                <a:cubicBezTo>
                  <a:pt x="108" y="556"/>
                  <a:pt x="148" y="533"/>
                  <a:pt x="180" y="544"/>
                </a:cubicBezTo>
                <a:cubicBezTo>
                  <a:pt x="203" y="551"/>
                  <a:pt x="196" y="622"/>
                  <a:pt x="180" y="638"/>
                </a:cubicBezTo>
                <a:cubicBezTo>
                  <a:pt x="423" y="638"/>
                  <a:pt x="423" y="638"/>
                  <a:pt x="423" y="638"/>
                </a:cubicBezTo>
                <a:cubicBezTo>
                  <a:pt x="423" y="638"/>
                  <a:pt x="386" y="595"/>
                  <a:pt x="416" y="504"/>
                </a:cubicBezTo>
                <a:cubicBezTo>
                  <a:pt x="438" y="437"/>
                  <a:pt x="521" y="448"/>
                  <a:pt x="521" y="265"/>
                </a:cubicBezTo>
                <a:cubicBezTo>
                  <a:pt x="521" y="119"/>
                  <a:pt x="422" y="0"/>
                  <a:pt x="26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en-US" sz="3599" dirty="0">
              <a:latin typeface="Nunito Light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17155900" y="4144117"/>
            <a:ext cx="6684386" cy="3123901"/>
            <a:chOff x="17155900" y="4144117"/>
            <a:chExt cx="6684386" cy="3123901"/>
          </a:xfrm>
          <a:solidFill>
            <a:schemeClr val="bg1"/>
          </a:solidFill>
        </p:grpSpPr>
        <p:sp>
          <p:nvSpPr>
            <p:cNvPr id="69" name="Oval 1044"/>
            <p:cNvSpPr>
              <a:spLocks noChangeArrowheads="1"/>
            </p:cNvSpPr>
            <p:nvPr/>
          </p:nvSpPr>
          <p:spPr bwMode="auto">
            <a:xfrm>
              <a:off x="20237414" y="5072383"/>
              <a:ext cx="296706" cy="29670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Nunito Light" charset="0"/>
              </a:endParaRPr>
            </a:p>
          </p:txBody>
        </p:sp>
        <p:sp>
          <p:nvSpPr>
            <p:cNvPr id="70" name="Oval 1045"/>
            <p:cNvSpPr>
              <a:spLocks noChangeArrowheads="1"/>
            </p:cNvSpPr>
            <p:nvPr/>
          </p:nvSpPr>
          <p:spPr bwMode="auto">
            <a:xfrm>
              <a:off x="22013420" y="5581024"/>
              <a:ext cx="330618" cy="32637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Nunito Light" charset="0"/>
              </a:endParaRPr>
            </a:p>
          </p:txBody>
        </p:sp>
        <p:sp>
          <p:nvSpPr>
            <p:cNvPr id="71" name="Oval 1046"/>
            <p:cNvSpPr>
              <a:spLocks noChangeArrowheads="1"/>
            </p:cNvSpPr>
            <p:nvPr/>
          </p:nvSpPr>
          <p:spPr bwMode="auto">
            <a:xfrm>
              <a:off x="21941361" y="4144117"/>
              <a:ext cx="330618" cy="33061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Nunito Light" charset="0"/>
              </a:endParaRPr>
            </a:p>
          </p:txBody>
        </p:sp>
        <p:sp>
          <p:nvSpPr>
            <p:cNvPr id="72" name="Oval 1047"/>
            <p:cNvSpPr>
              <a:spLocks noChangeArrowheads="1"/>
            </p:cNvSpPr>
            <p:nvPr/>
          </p:nvSpPr>
          <p:spPr bwMode="auto">
            <a:xfrm>
              <a:off x="23598681" y="5508968"/>
              <a:ext cx="241605" cy="2373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Nunito Light" charset="0"/>
              </a:endParaRPr>
            </a:p>
          </p:txBody>
        </p:sp>
        <p:sp>
          <p:nvSpPr>
            <p:cNvPr id="73" name="Oval 1048"/>
            <p:cNvSpPr>
              <a:spLocks noChangeArrowheads="1"/>
            </p:cNvSpPr>
            <p:nvPr/>
          </p:nvSpPr>
          <p:spPr bwMode="auto">
            <a:xfrm>
              <a:off x="18817459" y="5504729"/>
              <a:ext cx="241605" cy="24160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Nunito Light" charset="0"/>
              </a:endParaRPr>
            </a:p>
          </p:txBody>
        </p:sp>
        <p:sp>
          <p:nvSpPr>
            <p:cNvPr id="74" name="Oval 1049"/>
            <p:cNvSpPr>
              <a:spLocks noChangeArrowheads="1"/>
            </p:cNvSpPr>
            <p:nvPr/>
          </p:nvSpPr>
          <p:spPr bwMode="auto">
            <a:xfrm>
              <a:off x="20245891" y="4169548"/>
              <a:ext cx="279754" cy="27975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Nunito Light" charset="0"/>
              </a:endParaRPr>
            </a:p>
          </p:txBody>
        </p:sp>
        <p:sp>
          <p:nvSpPr>
            <p:cNvPr id="75" name="Oval 1050"/>
            <p:cNvSpPr>
              <a:spLocks noChangeArrowheads="1"/>
            </p:cNvSpPr>
            <p:nvPr/>
          </p:nvSpPr>
          <p:spPr bwMode="auto">
            <a:xfrm>
              <a:off x="17155900" y="6365181"/>
              <a:ext cx="241605" cy="2373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Nunito Light" charset="0"/>
              </a:endParaRPr>
            </a:p>
          </p:txBody>
        </p:sp>
        <p:sp>
          <p:nvSpPr>
            <p:cNvPr id="76" name="Oval 1051"/>
            <p:cNvSpPr>
              <a:spLocks noChangeArrowheads="1"/>
            </p:cNvSpPr>
            <p:nvPr/>
          </p:nvSpPr>
          <p:spPr bwMode="auto">
            <a:xfrm>
              <a:off x="22632266" y="7026413"/>
              <a:ext cx="233127" cy="24160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Nunito Light" charset="0"/>
              </a:endParaRPr>
            </a:p>
          </p:txBody>
        </p:sp>
        <p:sp>
          <p:nvSpPr>
            <p:cNvPr id="77" name="Oval 1052"/>
            <p:cNvSpPr>
              <a:spLocks noChangeArrowheads="1"/>
            </p:cNvSpPr>
            <p:nvPr/>
          </p:nvSpPr>
          <p:spPr bwMode="auto">
            <a:xfrm>
              <a:off x="17575528" y="4661234"/>
              <a:ext cx="237366" cy="2373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Nunito Light" charset="0"/>
              </a:endParaRPr>
            </a:p>
          </p:txBody>
        </p:sp>
      </p:grpSp>
      <p:sp>
        <p:nvSpPr>
          <p:cNvPr id="37" name="ZoneTexte 36"/>
          <p:cNvSpPr txBox="1"/>
          <p:nvPr/>
        </p:nvSpPr>
        <p:spPr>
          <a:xfrm>
            <a:off x="23658212" y="0"/>
            <a:ext cx="697627" cy="646331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</a:rPr>
              <a:t>10</a:t>
            </a:r>
            <a:endParaRPr lang="fr-F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453748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0" y="10787426"/>
            <a:ext cx="24377650" cy="26701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7" name="Espace réservé du texte 1"/>
          <p:cNvSpPr txBox="1">
            <a:spLocks/>
          </p:cNvSpPr>
          <p:nvPr/>
        </p:nvSpPr>
        <p:spPr>
          <a:xfrm>
            <a:off x="323531" y="339513"/>
            <a:ext cx="12079276" cy="724247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1828434">
              <a:spcBef>
                <a:spcPts val="0"/>
              </a:spcBef>
              <a:buNone/>
            </a:pPr>
            <a:r>
              <a:rPr lang="fr-FR" sz="8000" dirty="0" err="1">
                <a:solidFill>
                  <a:srgbClr val="1B243B"/>
                </a:solidFill>
                <a:latin typeface="Adobe Caslon Pro Bold" pitchFamily="18" charset="0"/>
              </a:rPr>
              <a:t>Features</a:t>
            </a:r>
            <a:r>
              <a:rPr lang="fr-FR" sz="8000" dirty="0">
                <a:solidFill>
                  <a:srgbClr val="1B243B"/>
                </a:solidFill>
                <a:latin typeface="Adobe Caslon Pro Bold" pitchFamily="18" charset="0"/>
              </a:rPr>
              <a:t> engineering</a:t>
            </a:r>
          </a:p>
        </p:txBody>
      </p:sp>
      <p:sp>
        <p:nvSpPr>
          <p:cNvPr id="23" name="Rectangle 22"/>
          <p:cNvSpPr/>
          <p:nvPr/>
        </p:nvSpPr>
        <p:spPr>
          <a:xfrm>
            <a:off x="389871" y="1340343"/>
            <a:ext cx="79589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81/212 </a:t>
            </a:r>
            <a:r>
              <a:rPr lang="fr-FR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features</a:t>
            </a:r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4" name="ZoneTexte 23"/>
          <p:cNvSpPr txBox="1"/>
          <p:nvPr/>
        </p:nvSpPr>
        <p:spPr>
          <a:xfrm>
            <a:off x="23658212" y="0"/>
            <a:ext cx="663387" cy="646331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</a:rPr>
              <a:t>11</a:t>
            </a:r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497" y="2344810"/>
            <a:ext cx="9048750" cy="10315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3110" y="2344810"/>
            <a:ext cx="9048750" cy="10315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Rectangle à coins arrondis 11"/>
          <p:cNvSpPr/>
          <p:nvPr/>
        </p:nvSpPr>
        <p:spPr>
          <a:xfrm>
            <a:off x="20688136" y="797978"/>
            <a:ext cx="2432580" cy="1084729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Quantitatif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06460054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0" y="10787426"/>
            <a:ext cx="24377650" cy="26701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7" name="Espace réservé du texte 1"/>
          <p:cNvSpPr txBox="1">
            <a:spLocks/>
          </p:cNvSpPr>
          <p:nvPr/>
        </p:nvSpPr>
        <p:spPr>
          <a:xfrm>
            <a:off x="323531" y="339513"/>
            <a:ext cx="12079276" cy="724247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1828434">
              <a:spcBef>
                <a:spcPts val="0"/>
              </a:spcBef>
              <a:buNone/>
            </a:pPr>
            <a:r>
              <a:rPr lang="fr-FR" sz="8000" dirty="0" err="1">
                <a:solidFill>
                  <a:srgbClr val="1B243B"/>
                </a:solidFill>
                <a:latin typeface="Adobe Caslon Pro Bold" pitchFamily="18" charset="0"/>
              </a:rPr>
              <a:t>Features</a:t>
            </a:r>
            <a:r>
              <a:rPr lang="fr-FR" sz="8000" dirty="0">
                <a:solidFill>
                  <a:srgbClr val="1B243B"/>
                </a:solidFill>
                <a:latin typeface="Adobe Caslon Pro Bold" pitchFamily="18" charset="0"/>
              </a:rPr>
              <a:t> engineering</a:t>
            </a:r>
          </a:p>
        </p:txBody>
      </p:sp>
      <p:sp>
        <p:nvSpPr>
          <p:cNvPr id="23" name="Rectangle 22"/>
          <p:cNvSpPr/>
          <p:nvPr/>
        </p:nvSpPr>
        <p:spPr>
          <a:xfrm>
            <a:off x="389871" y="1340343"/>
            <a:ext cx="79589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Traitement des </a:t>
            </a:r>
            <a:r>
              <a:rPr lang="fr-FR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outliers</a:t>
            </a:r>
            <a:r>
              <a:rPr lang="fr-F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4" name="ZoneTexte 23"/>
          <p:cNvSpPr txBox="1"/>
          <p:nvPr/>
        </p:nvSpPr>
        <p:spPr>
          <a:xfrm>
            <a:off x="23658212" y="0"/>
            <a:ext cx="697627" cy="646331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</a:rPr>
              <a:t>12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1972236" y="10166848"/>
            <a:ext cx="32239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Outliers</a:t>
            </a:r>
            <a:r>
              <a:rPr lang="fr-FR" dirty="0" smtClean="0"/>
              <a:t> </a:t>
            </a:r>
            <a:r>
              <a:rPr lang="fr-FR" dirty="0" smtClean="0"/>
              <a:t>&gt;0,5%</a:t>
            </a:r>
            <a:endParaRPr lang="fr-FR" dirty="0"/>
          </a:p>
        </p:txBody>
      </p:sp>
      <p:sp>
        <p:nvSpPr>
          <p:cNvPr id="2" name="AutoShape 2" descr="data:image/png;base64,iVBORw0KGgoAAAANSUhEUgAAA68AAAK9CAYAAADL8VrNAAAAOXRFWHRTb2Z0d2FyZQBNYXRwbG90bGliIHZlcnNpb24zLjMuNCwgaHR0cHM6Ly9tYXRwbG90bGliLm9yZy8QVMy6AAAACXBIWXMAAAsTAAALEwEAmpwYAAEAAElEQVR4nOzdeZgcZ3Uv/m9V7/tMzy7NjPZdsiVbki0bYxsb75glITghhAuEJRdMfgm5lyUkl8ThISQhxAFyE19C2AlxwGCDbYw3bGy8yZJt7bJ2zUiz9cz09FZV3V2/P6qrZyTN0kt1dVX39/M8fmzP9FS9PdPTU6fOec8RVFVVQURERERERGRhYr0XQERERERERLQQBq9ERERERERkeQxeiYiIiIiIyPIYvBIREREREZHlMXglIiIiIiIiy2PwSkRERERERJbnrPcCKjE+nkQ+b80JP21tQYyNJSzxeLse20pr4fNsrLXY9dhWWgufZ2Othc+zsdbC59lYa+HztPaxrbSWWj9Ps4migNbWwKyfs2Xwms+rlg1eAZS9tlo+3q7HttJa+Dwbay12PbaV1sLn2Vhr4fNsrLXweTbWWvg8rX1sK62l1s/TKlg2TERERERERJbH4JWIiIiIiIgsj8ErERERERERWR6DVyIiIiIiIrI8Bq9ERERERERkeQxeiYiIiIiIyPJMHZWTzWZxySWXQJKkcz7u9/uxa9cuM5dCRERERERENmJq8Hrs2DFIkoQvfvGLWLp0afHjosgEMBEREREREc3N1OD1wIEDEEURN954I3w+n5mnJiIiIiIiIhszNeW5f/9+9Pf3M3AlIiIiIiKispgavB48eBButxsf+MAHsGXLFmzbtg1/+Zd/iUQiYeYyiIiIiIiIyGYEVVVVs0525ZVXIpFI4BOf+ATWrVuHPXv24Ctf+Qo2bNiAb3/72xAEwaylEBERERERkY2YGry+8MILiEQiWLNmTfFj999/P/7X//pf+MY3voErr7yypOOMjSWQz5u27LJ0dIQwMjJlicfb9dhWWgufZ2Otxa7HttJa+Dwbay18no21Fj7PxloLn6e1j22ltdT6eZpNFAW0tQVn/5yZC9m+ffs5gSsAXHPNNQC0Zk5EREREREREszEteB0bG8O9996LU6dOnfPxTCYDAGhtbTVrKURERERERGQzpgWvgiDgL//yL/Hd7373nI8/+OCDcDgcuPTSS81aChEREREREdmMaXNeo9Eo3v3ud+M73/kOgsEgtm7dip07d+Jf//Vf8e53vxtLliwxaylN4cjAJH69dwhv2NBV76UQERERERFVzbTgFQA++clPoqurCz/60Y9wzz33oKurCx//+Mfxh3/4h2Yuoyn8Zu9ZPLlrAJetaYfL6aj3coiIiIiIiKpiavDqcrnwwQ9+EB/84AfNPG1TkpQc8iowNJ5Gb8fs3bqIiIiIiIjswtRuw2QeWckDAM6Opeq8EiIiIiIiouoxeG1QspIDAJyNMXglIiIiIiL7Y/DaoOSslnk9w8wrERERERE1AAavDUpi5pWIiIiIiBoIg9cGNbNsWFXVOq+GiIiIiIioOgxeG5TesCktZRFPKXVeDRERERERUXUYvDYoScmho9UHADg7lqzzaoiIiIiIiKrD4LVBydkcli+KAADOcN8rERERERHZHIPXBiUrefR2BuFyipz1SkREREREtsfgtQFlc3nk8ip8Xie6Wv3sOExERERERLbH4LUB6Z2GPS4nutv8zLwSEREREZHtMXhtQFKh07DH7UBP1I+RyTSUbL7OqyIiIiIiIqocg9cGJGf1zKsD3W1+qCowPJGu86qIiIiIiIgqx+C1AekzXr1uB7qjfgAcl0NERERERPbmrPcCyHiSvufV7UBH0A0AbNpERERERES2xsxrA5pu2OSAz+NES9DNpk1ERERERGRrDF4b0HTZsJZY745yXA4REREREdkbg9cGVGzY5HYAALrbAjgzloKqqvVcFhERERERUcUYvDYgSZ4uGwa0zGtKymIqpdRzWURERERERBVj8NqA5Oz0nFcA6GkrdBxm6TAREREREdkUg9cGJCvnlQ1HGbwSEREREZG9MXhtQPqoHLdTC17bwl44HSLOcNYrERERERHZFIPXBiQrebidIkRRAACIooDuqI/jcoiIiIiIyLYYvDYgKZuDu9CsScdxOUREREREZGcMXhuQrOTgcZ37o+1u82NkIoNsLl+nVREREREREVWOwWsDkpX8rJnXvKpieDxdp1URERERERFVjsFrA5KUXLFZk66nLQCAHYeJiIiIiMieGLw2IFnJwX1+2TDH5RARERERkY0xeG1AcjYPz3llwz6PE5GAm+NyiIiIiIjIlhi8NiAt8+q44OM9bew4TERERERE9sTgtQFJs5QNA4VxOZz1SkRERERENsTgtQHJSv6Chk2AFrwmM1lMpeQ6rIqIiIiIiKhyDF4bkJzNXbDnFdBmvQLAGWZfiYiIiIjIZhi8NhhVVSHJ+dnLhjkuh4iIiIiIbIrBa4PJ5VXkVXXWhk3tYS+cDpHBKxERERER2Q6D1wYjKzkAgMd54Y9WFAV0tfrYtImIiIiIiGyHwWuDkZQ8AMDtvjDzCmhNm84w80pERERERDbD4LXBTGde5whe2/wYnUgjm8ubuSwiIiIiIqKqMHhtMFIheJ2tYROgZV5zeRUjE2kzl0VERERERFQVBq8NRs4WyoZnadgETI/L4b5XIiIiIiKyEwavDaZYNjxH8NoTLQSv3PdKREREREQ2wuC1wSxUNuz3uhAOuNm0iYiIiIiIbIXBa4OR9W7DczRsArR9r8y8EhERERGRnTB4bTALlQ0DheCVe16JiIiIiMhGGLw2mOmGTXP/aHva/EikFSTSilnLIiIiIiIiqgqD1wYzved1/swrwI7DRERERERkHwxeG4xeNuxyzv2j1cflnIklTVkTERERERFRtRi8NhhZycPtEiEKwpyPaY944XQIzLwSEREREZFtMHhtMFI2N2+nYQBwiCI6W9lxmIiIiIiI7IPBa4OR5Rw88zRr0nFcDhERERER2QmD1wYjZfPzNmvSdUf9GB5PI5vLm7AqIiIiIiKi6jB4bTCykispeO1p8yOXVzE6mTFhVURERERERNVh8NpgZCUHzzydhnUcl0NERERERHbC4LXBSEqJZcOFcTnc90pERERERHbA4LXByNnSyoYDXhdCfhfOjHHWKxERERERWR+D1wYjK6V1GwaAHnYcJiIiIiIim2Dw2mBKLRsGtNJhBq9ERERERGQHDF4bjKzk4HaWGLxGA5hKKUiklRqvioiIiIiIqDoMXhuIqqqQlTzcJZYNs2kTERERERHZBYPXBpLLq8irKjwllg33cFwOERERERHZBIPXBiIpOQAoec9re4sXDlFg5pWIiIiIiCyPwWsDkZU8AJRcNuwQRXS2+hi8EhERERGR5TF4bSByIfPqKbFhEwB0R/2c9UpERERERJbH4LWBlFs2DGhNm4bH08jl87VaFhERERERUdUYvDYQvWzYU2LZMKBlXnN5FaOTmVoti4iIiIiIqGoMXhuIlC0/89oTDQBgx2EiIiIiIrI2Bq8NpLjntcyyYQA4w+CViIiIiIgsjMFrAym32zAABH0uBH0udhwmIiIiIiJLY/DaQIoNm8roNgxo2VcGr0REREREZGV1C14/9rGP4c1vfnO9Tt+Q5GK34fJ+rD1RP85yXA4REREREVlYXYLXn/70p/jlL39Zj1M3NDmrdxsuP/MaTylIpJVaLIuIiIiIiKhqpgevQ0ND+PznP4/u7m6zT93w9Myry1nej7U7qjVtGhieMnxNRERERERERjA9eP3sZz+LK6+8Ejt27DD71A1PUnJwu0QIglDW1xWD15FELZZFRERERERUNVOD13vvvRd79+7FX/zFX5h52qYhK/mymzUBQEeLD6IgYHCE+16JiIiIiMiaBFVVVTNONDAwgLe85S34whe+gBtvvBGf+tSnsHPnTu59NdCXf/Ay9hwZxb9/9oayv/aOzz6IN23tw4fetqkGKyMiIiIiIqqO04yTqKqKz3zmM7j66qtx4403Vn28sbEE8nlTYu6ydXSEMDJS+t5RIx8fT0hwiELx8+Uc2+kQICu5kh9fz+fZKMe20lr4PK19bCuthc+zsdbC59lYa+HzbKy18Hla+9hWWkutn6fZRFFAW1tw1s+ZErx+73vfw8GDB/HAAw8gm80C0AJaAMhms3A4HGXv06QLyUoO7jI7DevcThGSnDN4RURERERERMYwJXj9xS9+gfHxcbzhDW+44HMbNmzAF77wBbzjHe8wYykNTVZy8JTZaVjndjkgKQxeiYiIiIjImkwJXv/qr/4KyeS5zYC+9rWvYf/+/fjqV7+K3t5eM5bR8CQlj4Cvsh+p2ykWR+0QERERERFZjSnB6/Llyy/4WEtLC9xuNzZtYoMgo8jZHKJOT0Vf63Iy80pERERERNZl+pxXqh1J1ua8VsLtYuaViIiIiIisy5TM62z+9m//tl6nblhyNl9FwyYHplKKwSsiIiIiIiIyBjOvDURWcvBU0W1YVvIGr4iIiIiIiMgYDF4bhKqqkJTqyoa555WIiIiIiKyKwWuDyOZUqKpW/lsJNmwiIiIiIiIrY/DaIOSsFnhWvueVDZuIiIiIiMi6GLw2CH2/qqfismEHlGweeVU1cllERERERESGYPDaIPSS32oyrwCgsGkTERERERFZEIPXBqGX/Fa+51V7Kejlx0RERERERFbC4LVBFMuG3ZWXDQOAkmXmlYiIiIiIrIfBa4OQstVlXvWyYXYcJiIiIiIiK2Lw2iBkWQs6PRXueXU5mXklIiIiIiLrYvDaIIqZ1wq7DetdimUGr0REREREZEEMXhvE9KicKhs2sWyYiIiIiIgsiMFrg5CrHZVT+DpmXomIiIiIyIoYvDaI4pxXZ4XdhvU5rwxeiYiIiIjIghi8NghZyUPAdPlvuVx65pVlw0REREREZEEMXhuEnM3B7XJAEISKvt7jZMMmIiIiIiKyLgavDUJW8hV3GgZmjMph5pWIiIiIiCyIwWuDkJQc3M7KmjUB0yN2JGZeiYiIiIjIghi8NghZyVWVeXWIAkRRgJJl5pWIiIiIiKyHwWuDkLP5ime8AoAgCPC4xOK8WCIiIiIiIith8NogtMxr5cEroM16ZcMmIiIiIiKyIgavDUKqsmwYADwuBxs2ERERERGRJTF4bRCykoenioZNgJZ5ZcMmIiIiIiKyIgavDUIyqGyYmVciIiIiIrIiBq8NQlZy8BhQNsw9r0REREREZEUMXhuElM1XnXnVgldmXomIiIiIyHoYvDYAVVWrnvMK6GXDzLwSEREREZH1MHhtANmcClVFVXNeAcDjZtkwERERERFZE4PXBiAVmiy5q+42LLJsmIiIiIiILInBawOQ9eDVgLJhmWXDRERERERkQQxeG4Be6lt12bDLAYVlw0REREREZEEMXhvAdObVgG7DSg6qqhqxLCIiIiIiIsMweG0AkkFlwx63Ayq0BlBERERERERWwuC1Aej7VKtv2KR9vcKmTUREREREZDEMXhuAXjZc7Z5XPXiV2LSJiIiIiIgshsFrA5CyBpUNM/NKREREREQWxeC1Aehlw0Z0G555PCIiIiIiIqtg8NoAJIO6DeuZW5njcoiIiIiIyGIYvDaA6T2v1XcbBlg2TERERERE1sPgtQHISh4CAKejuh8nGzYREREREZFVMXhtAJKSg9vlgCAIVR2HDZuIiIiIiMiqGLw2ADmbr7rTMDCjYRP3vBIRERERkcUweG0AspKrutMwMF02rO+hJSIiIiIisgoGrw1ALpQNV8vNzCsREREREVkUg9cGICl5uJ0GlA0Xuw0zeCUiIiIiImth8NoADMu8FgJglg0TEREREZHVMHhtAHLWmD2vgiDA5RRZNkxERERERJbD4LUByIox3YYBLfuqcM4rERERERFZDIPXBiApObid1WdeAa1pk8Q5r0REREREZDEMXhuANirHmB+lyymyYRMREREREVkOg9cGIGXzhjRsAgC308GGTUREREREZDkMXm1OVVXIsjHdhgHA7WLDJiIiIiIish4GrzaXzeWhAoaVDWsNm5h5JSIiIiIia2HwanNSoTOwcZlXBzOvRERERERkOQxebU7fn2rEnFcAnPNKRERERESWxODV5qRC8Op2GlU2zIZNRERERERkPQxebU42vGyYmVciIiIiIrIeBq82J2eNLxtWssy8EhERERGRtTB4tbnpzKsxP0qPy1E8JhERERERkVUweLW56T2vxmVec3kVuTwDWCIiIiIisg4GrzanN1cyKvOqB8HMvhIRERERkZUweLU5vbmSUXte9SBYYdMmIiIiIiKyEAavNlcsGzawYRMAjsshIiIiIiJLYfBqc3qQ6TG6bJiZVyIiIiIishAGrzYnKXkIAJwOg4JXlg0TEREREZEFMXi1OVnJwe12QBAEQ46nZ14llg0TEREREZGFMHi1OTmbh8dp3I9R3/PKzCsREREREVkJg1ebk+ScYc2agOmuxXKWmVciIiIiIrIOBq82J2eNDV6nuw0z80pERERERNZhavCqqiq++c1v4sYbb8RFF12E22+/HQ888ICZS2g4spI3rNMwALj14JWZVyKq0q5DI3jk+RP1XgYRERE1CKeZJ/u3f/s3/PM//zPuvPNObN68GU899RT+7M/+DA6HA7fccouZS2kYspIrNlkygp7F5Z5XIqrWE7sGMDKZwZYPXV7vpRAREVEDMC14VRQF3/jGN/C7v/u7+KM/+iMAwI4dO7Bnzx5897vfZfBaIUnJIeR3G3Y8lg0TkVHSchZjk2nkVRWiQR3RiYiIqHmZFrw6HA585zvfQUtLyzkfd7lcSKVSZi2j4cjZfHE2qxH0Y7FsmIiqlZFyyOZUxJMyWoKeei+HiIiIbM60Pa+iKGLNmjXo6uqCqqoYHR3FPffcg2effRbvete7zFpGw5GVXLFDsBEcogiHKLBsmIiqlpKyAIBYXKrzSoiIiKgRCKqqqmaf9Be/+AU+/vGPAwCuueYa3H333fB6vWYvoyH8/v95CFdsWoT/+dsXG3bMd/35z3H9tn588G2bDDsmETWfd/35z5HKZPGp927DlRctqvdyiIiIyOZMbdikW79+Pb773e/i4MGDuPvuu/GhD30I3/72t0v++rGxBPJ502PuknR0hDAyMmXa4zNSDrlsbtZjVHpsl0PE5FRm3q81+3k24rGttBY+T2sf20prKfWxeVVFOqNlXo+fGsfqnlDd1mK1Y1tpLXyejbUWPs/GWgufp7WPbaW11Pp5mk0UBbS1BWf9XF2C176+PvT19WHbtm0IBoP45Cc/iV27dmHLli31WI5tqaqqdRs2sGwY0Jo2yQr3vBJR5SQ5B/0WY2yKZcNERERUPdP2vE5MTOAnP/kJhoaGzvn4+vXrAeCCj9PCsrk8VMDQOa+ANi5H5p5XIqpCurDfFQBi8UwdV0JERESNwrTgNZ/P41Of+hR++MMfnvPxZ555BgCwevVqs5bSMKTCOBujM69up8iGTURUlbQ8Xb0xxoZNREREZADTyoaj0Sh+7/d+D/fccw+8Xi82bdqEnTt34t/+7d/wzne+E8uXLzdrKQ1DL+01stswoAWvLBsmompkCpnXaNiL2BQzr0RERFQ9U/e8fvrTn0ZPTw/++7//G1/5ylfQ3d2NO++8E3/4h39o5jIahlQIMI2c8woALpfjnJI/IqJy6e8hS7pD2H1oBNlcHk6HacU+RERE1IBMDV5dLhc++MEP4oMf/KCZp21YcqFs2OM0PvM6mWDZMBFVTi8b7u8OY9ehEYxPSeho8dV5VURERGRnvA1uY9OZV4ODV5cDcpZlw0RUuZmZV4BNm4iIiKh6DF5tTA8wDS8bZsMmIqqSvud1SU8YABBj0yYiIiKqUklRTzKZxJ//+Z/j4MGDUFUV73//+xEIBHD11Vfj9OnTtV4jzaFYNmxw5tXjdLBhExFVJVUIXns7tSHjbNpERERE1SopeL3zzjtx3333QVVV/PCHP8R//ud/4p577kFbWxs++tGP1nqNNAe5RmXDLpfIOa9EVJWMnIPH7YDf60LQ52LmlYiIiKpWUsOmn/70p3j00Uexdu1a/MVf/AVuueUWvPvd78bWrVuxdevWWq+R5lDc8+o0tmxYn/OqqioEQTD02ETUHNJSFj63dmMtGvJgjHteiYiIqEolRT3ZbBbhcBiKouCRRx7BzTffDABIp9PweDw1XSDNTS8brkXDJgDc90pEFUvLOfg82v3RaNjLzCsRERFVraTM65VXXolPfOITiEQikGUZb3vb27B792587GMfw/XXX1/rNdIc9IZNRu95dRUyuXI2b3hgTETNIS1lZwSvHhw6NVHfBREREZHtlZR5veeeewAAr7zyCn74wx+ira0NP/rRj9Dd3Y2vfvWrNV0gzU1S8hAEwOkwtrRXL0Nm0yYiqlRmZtlw2IuUlEVGztZ5VURERGRnJWVev/GNb+Duu+/GkiVLih+76667arYoKo2s5OB2OQzfl8qyYSKqVlrOoSWkbSuJhrV/x+ISFrWX9GeHiIiI6AIlZV7/8R//Eaqq1notVCZZycFjcLMmYDrzKjHzSkQVOqdsOOQFAMTYtImIiIiqUFLk8573vAef+9znsH//fqRSKeTz+XP+ofqQlNrsSWXmlYiqpXUbnt7zCgCxKTZtIiIiosqVVL/1k5/8BAMDA/jOd74z6+dzOWbo6kHO5gxv1gTM2PPK4JWIKpBXVWTkHHwe7f2pJeiBIDDzSkRERNUpKXj97ne/W+t1UAUkJQe3y/iyYZdTu+BkwyYiqoQka+8d3kLm1ekQ0RLkrFciIiKqTknB69VXXw0AGBgYwKFDh3D55ZcjHo+jq6urpouj+clKHm5nLcqGtYCYZcNEVIm0pHUV9nun/8REQx7OeiUiIqKqlJS2SyQSeOc734m+vj68+c1vxpkzZ/ChD30IV1xxBYaHh2u9RpqDrOTgcdeubJgNm4ioEnrw6p3x/hQNe1k2TERERFUpKXj9xCc+gdHRURw7dgw+nw8A8KUvfQmCIODjH/94TRdIc5Oz+WKgaSS9bJiZVyKqRLpQNqx3Gwa0pk2xKYmd64mIiKhiJZUN33///XjwwQfPmfO6cuVK/Mu//Auuvfbami2O5ifJuZp0G/a42LCJiCqnZ17PDV69ULJ5JNIKQn53vZZGRERENlZS2i6dTsPtvvBiQ5J4F72e5Gxtglc2bCKiahSD15llw8VZr9z3SkRERJUpKXh961vfik9/+tOYmJgAAAiCgMOHD+POO+/EbbfdVsv10TxkJV/MkhrJ6RAggJlXIqpMZo6yYYDjcoiIiKhyJUU+X/nKV+ByudDW1oZkMomLL74Ya9euRVtbG+6+++5ar5FmoaoqZCVXk27DgiDA7XJAyTLzSkTlm27YNB28toULmdcpZl6JiIioMiXteQ2Hw/jRj36Eo0ePYv/+/chms1izZg3Wrl1b6/XRHJRsHipQkzmvAOByipAVZl6JqHzF4NUzfXMt5HfB6RA565WIiIgqNmfwevToUSxbtgyCIODo0aPFj69bt+6cxwDA8uXLa7hEmo1e0uupwZ5XQAuKZWZeiagCaSkHr9sBURCKHxMEoTDrlcErERERVWbO4HXlypU4e/YsOjs7sXLlSggzLkJ0qqpCEATkcgxyzKY3U6pFwyYAcDsdHJVDRBVJy9lz9rvqomEPGzYRleHvf7ALt1+9AmsWheu9FCIiS5gzeD127Bja29uL/03WIhWD19qUDbtZNkxEFcpIcwWvXhw4OV6HFRHZj6zksP/EOJYfGWPwSkRUMGfw2tfXBwDI5/PF/ybr0ANLTw0aNgGAi2XDRFShtJQ9Z0yOLhr2YmJKRi6fh0OszY03okaRzGh7xycSrFYgItLNGbw6nc5ZS4Vnw7Jh8xUzr7NcIBrB7XRwVA4RVSQt5+YsG86rKiYTMqKF7sNENLtkWgEAxBNynVdCRGQdcwavTzzxhJnroDLpWdFaZV7dThHJjFKTYxNRY0tLWURDngs+Hg0VxuXEJQavRAvQ/wZPJpl5JSLSzRm8Xn311cX/fv/734+7774boVDonMeMj4/jQx/60DmPJXNIspYVrdmoHBcbNhFRZdJz7HltC2sBbWwqAyBi8qqI7CWR1sqGJ1k2TERUNGfw+utf/xqHDh0CAHzrW9/CxRdffEHweuDAATzyyCO1XSHNSs+81qrbsIcNm4ioQnOXDWvZVs56JVqYnnmdSsrIq+o5o6eIiJrVnMFrKBTC3/zN30BVVaiqii996UtwOKYDJUEQEAwG8fd///emLJTOpY/KqdWcV5fLwYZNRFS2fF6FJGtzXs/n8zjh8zg4LoeoBHrwmle1/a8hv7vOKyIiqr85g9eLL74YR48eBQBce+21+PGPf4zW1lbTFkbz07OiNR2Vw7JhIipTRtZues2WeQW07GuMmVeiBSULZcMAEE8xeCUiAuYJXmd67LHHAGhjc2YjcuSB6YrdhmvVsMklQlHyUFW15K7TRERpSbvgnjN4DXmZeSUqwcymiYmUDCBQv8UQEVlEScHrQmNzOCrHfHI2B0EAnI7aBJYupwN5VUUur9bsHETUeNLy/MFrW9iD42fjZi6JyJaSaQWCAKiqlnklIqISg9fzx+Zks1kcOXIEX/7yl/H5z3++Jguj+clKHh6Xo2ZZUY9TLJ7H6WBmnYhKk5EKZcNzzKBuDXsxlVIgK7maNZwzWy6fZ3d2Mlwyk0VHxIfhiTSmUpz1SkQElBi8zjYK57rrrsOaNWvwx3/8x3jHO95h+MJofrW+8HMVji1nc/CX9jIhIkJqwbJhbVzO+JSErqjftHXV0jcfOgAlB3zk9vX1Xgo1kGRaQWdUD16ZeSUiAoCqUmrt7e04ePCgUWuhMkhKDm5n7TKi+rHZtImIypEplA175ywb1sblNFLTpsHRFE6wFJoMlsxkEfG7EfS5EGfmlYgIQImZ12984xsXfCwej+Nf//VfsWPHDsMXRQvTy4ZrRc/qKgr3MxNR6YoNm+YoG46GtczrWAM1bUqmFUwkZTa4I0MlMwoCPhciQQ8zr0REBSUFr3fdddc5/y8IAtxuN7Zt24a/+Zu/qcnCaH5StsZlw8y8ElEF0tL8o3JaQ4XM61TjZF4TaW0Pb0bOzfm8icqRzeWRkXMIeJ2IBN2FbsNERFTSX9ljx47Veh1UJi3zakLZMDOvRFSGtJSFAMAzR+bV5RQRDrgbpmw4l88X9/nGkzKDVzJEKqO9pvTM64kzLEsnIgJKCF4VRcEjjzyC5557DqOjo2hra8Pll1+OG2+8ES6Xy4w10iwkJYdIoHYDy4tlw8y8ElEZ0nIWXo8D4jzls9GQp2FmvSYLQQYATCblhmlCRfWlz3j1e52FsmFmXomIgAWC16eeegrvfe97cfLkSaxevRqtra0YHBzEF7/4RSxevBjf+c53cNVVV5m1VppBNqlhk6QweCWi0mWkHLzu+e+LRsNenI2lTFpRbSXT03sR40kGGGSMZFq7KRL0uhAJuJFIKcjnVYgi91QTUXObM/rZu3cvbr31Vtxyyy04c+YM9u/fj2effRbHjx/HqVOncNNNN+HWW2/FgQMHzFwvFdS6YZO+51XJsmyYiEqXlrPwL1A6Gw17MBbPQFVVk1ZVO4kZweskg1cySKKQedXLhtUZHyMiamZzXmHcddddeNe73oWvfe1rF3yuu7sb//qv/wpRFPHXf/3X+P73v1/TRdKFpBrPefUU57wy80pEpUtLWtnwfKIhLyQ5h7SUhd9r7+0nDF6pFvSMfsDrRCSn3eSZSikI+2u3XYiIyA7mDF6feuop/PznP5/3iz/ykY/gxhtvNHxRtDA5m4O7hg2bXGzYREQVSEtah9T5tEW0jsNjcalhgldBAOLJxtjHS/WXnNGwKVsokptKykB7oJ7LIiKquzmjn4mJCUSj0Xm/OBwOI5lMGr4omp+qqrWf8+pkwyYiKl9GzsK7UNlwSJv12ggdh/W9id3RAOJJlnWSMZJpBQK0kVORwu/LVJqvLyKiOYPXtWvX4rHHHpv3ix9//HGsW7fO8EXR/PSAsqZzXl2c80pE5UtJWfgXKhsO67Ne7Z+pTKQVOEQB3W1+TDLzSgZJZhT4vU6IglCcLMCOw0RE8wSvH/7wh/HpT38ae/funfXzO3fuxKc//Wl87GMfq9niaHZSoZS3lt2GRUGA0yGybJiIylJKt+FIwA2HKDRE5jWRVhD0udAa9rLbMBkmmcki4NNK6sOF4JWvLyKiefa8fvjDH8ZLL72ErVu34vbbb8f27dvR2tqKs2fP4qWXXsL999+Pj370o3jPe95j5noJWqdhoLaZV0ALjpl5JaJS5fMqJCUH3wJlw6IooCXoaYjgNakHryEPJpMyVFWFMM+MW6JSJNMKAoX94A6HiIDXybJhIiIsMOf1//2//4fbbrsNX//61/H3f//3iMViiEajuPzyy/Hggw/ihhtuMGudNINcGF9Tyz2vAOB2iRyVQ0Qly8ja/k+fe+H3pmjYg1jc/mW2ibSCgM+FlpAH2ZzaEB2Uqf6SGaWYeQWAkN+tNWwiImpy898eB/DWt74Vb33rW81YC5VoOvNau7JhQGvapJ+LiGghKakQvC6QeQWAtrAXrw9M1npJNZfIKOhq9aMlpO3jnUzKDF6pasl0Fl2t/uL/h/0uTKWYeSUiqm30QzVR3PNqQuaVZcNEVKqMpL03lRK8toY9GJ+SkFfVWi+rphIpBUGfE61BrSMs9yWSEZKZ6bJhoJB5ZdkwERGDVzvSmyh5nLUNXl1OR7FEmYhoIelC2bB3gW7DgJZ5zeVVWwd7qqpOlw2HteB10sbPh6whn1eRymQR8E3fBAr5Xbb+XSEiMgqDVxuSTCsbFlk2TEQlS5dRNhwtlNnaed9rRs4hl1cR9LnQUsi8TiYYYFB1UlIWKnBB5jWZVpDP27tSgYioWgxebci8hk0ONmwiopKl9bLhBUblAFrDJgC27jicLJRxBr0uhPza+J84Z3FSlZIZ7XV1fuZVhbbHmoiomS18hXGee++9F8899xxUVcVll12G3/md3+FYAJOZtueVmVciKoNeNlxS5jWsZ17tG7zqgUTQ54IoCggH3My8UtVSGe33aGbmVZ/1OpWUEfa767IuIiIrKCvzeuedd+JLX/oS3G43HA4H7rrrLnzwgx+s1dpoDmZ1G3a5RO55JaKS6Q2bvCWMygl4nXC7RMSm7Fs2nEjrGTItyAj73cy8UtWS572uACBU+G92HCaiZjfn7fGnn34aV1111Tkf++lPf4pDhw7B69XumL/vfe/DlVdeia9//eu1XSWdo9iwqeaZVwe7DRNRyVJSFgJKC14FQUA05LV35rUQZIT8WmARCTLzStXTM/oB78yyYS3bypsjRNTs5kzd3X333bjhhhvwzDPPFD92ww034LrrrsNnPvMZfOpTn8K73vUu3HzzzaYslKbJ2RxEQYBDrG25NsuGiagcGSkLr8dZ8laStrAHYzZu2JRMF8o7mXklAxVfVzMbNullw8y8ElGTmzN4/e///m/83d/9Hf7hH/4BN910E5577jncc889uPPOO5FMJpHJZPDJT34S3/72t81cLwGQ5DzcLrHme41dLpENm4ioZGk5C18JY3J0rWEvYlP2z7zqGbJI0I14Urb97FqqL71hk39G5jVYaN40xZsjRNTk5u2qsXnzZtx3333YuXMnPve5zyGbzeKv/uqvcMcdd5i1PpqFnM3VvFkToM2RzeZU5PMqxBpneYnI/jJSrqRmTbq2sBfxhIxsLg+nw37N7xNpBX6PEw5RW3vY70auMKMzOGO/IlE5kuksvG7HOb8TDlFEwOtk5pWImt6CVwujo6O45JJL8MADD+Cv/uqv8LnPfQ633norXnrpJTPWR7OQlRw8NW7WBGiZVwBs2kREJUlJ2ZLG5OiiIQ9UAOM2bdqUTCvnBKmRoFbaOZmw5/Mha0hmlHNKhnXhgJuZVyJqenNGQD/72c/Q0dGBzs5ORCIR/Pu//zu2b9+OBx98EJ/97Gfxmc98Bm95y1uwc+dOM9dL0LoNm5F5dTu1c7BpExGVIiNn4S2jbNju43ISaeWcjrD6CJPJJAMMqlwyrZwz41UX8rmYeSWipjdn8PrRj34U//RP/4RMJoOHH34YH/3oR5FKpQAAO3bswCOPPIL//b//Nz75yU+atljSSEquGFjWktupvTwUNm0iohKkpVx5mdewBwAQs2nTpsQcmdc4g1eqQjKTnTXzGgqwIRgR0ZzBq6IocDgcxX/y+TzU85pQXHXVVXj00Udrvkg6F8uGiciK0lK2rD2vxcyrTZs2acHr9PONBJh5peolM+dm9HUhv5uZVyJqenNGQF/96ldx5513wu124/rrr8eXv/xlBAIBM9dGc5CyJpcNM/NKRCUot9uwx+VAwOu0beb1/CDD53HC6RCYeaWqJNMKgt7Zy4aTaQX5PLtZE1HzmvMW+Tve8Q68/e1vx8jICNrb2yGK9usE2ahkxZxuw+5C5lXhnlciWkAun4es5MsqGwa0jsNjNtzzms3lkZZy55QNC4KASMDNzCtVTFVVrWx4lsxrOOCGCi3jHy5k+YmIms28EakgCOjs7GTgajGykoPHWfufiZ55lVg2TEQLyMja+4S3jLJhQCsdtmPmNZnJAsAFI3HCATczr1SxjJxDLq/OvufVr32MHYeJqJkxKrUhScnD7TYx88qyYSJaQLoQzJVTNgxoTZvs2G04kdb2Hp4fvEYCHmZeqWLJjPa6CsxRNgwAce57pSrlVRU7D44gxxJ0siEGrzYkZ3PwmNBt2FUclcPMKxHNL13IvJZbNhwNe5GSssjI2Vosq2aSheD1/PLOcMDFzCtVLJnWfg9mbdhUKBVm5pWqdfDkBL5232t4evdAvZdCVDZTg9d8Po8f/OAHeMtb3oItW7bg+uuvxxe+8AUkEgkzl2Fr+bxamPNqRtlwodswM69EtIC0pGdeywxeQ/Ycl1PMvHrPD149iKdkNtWhisybefXrwSszr1SdiSnt/fbXDF7JhkwNXr/+9a/jrrvuwjXXXIOvfe1reN/73oef/OQn+OM//mMzl2FrehbUnIZN2jkUZl6JaAEVB6/6uByblQ7PXTbshqpOf56oHPpe6tkyr0GfEwKYeaXq6Vsbdh4YRirD9yqyl/KuMqqgqiq+/vWv413vehc+8YlPAACuuOIKtLa24k/+5E+wf/9+rFu3zqzl2JZUKM3zmDIqR7u3ITHzSkQLSMuV73kFgNiUvTKvyXmCV0C7OGRHWCpXsRx9loZNDlFEwOdi5pWqFi/cAMnm8th1eBRXbuqp84qISmda5jWZTOL222/Hbbfdds7Hly9fDgA4efKkWUuxNUkpZF5N6Dbscuqjcph5JaL5ZaRCt+Ey97y2BD0QYM/Mq9MhXrCFI1wMXu0VjJM1zFc2DGgdh+PMvFKV4kkZrSEPOlt9eGH/cL2XQ1QW0zKvwWAQn/3sZy/4+KOPPgoAWLlypVlLsTU982pG2bDTIcIhCpA555WIFlBp5tXpENES8thu1msirWhlnIJwzsf1zCubNlElkpks3E5xzr/xIb+bmVeqWjwlIxJw45K1XfjpU0cK72cXZvuJrMi04HU2r7zyCu655x5cf/31WLFiRclf19YWrOGqqtfREarZ418/NaF9TVugpK+rdi1ulwMOl2PW49TyeZb7eLse20pr4fO09rGttJbZHis4HBAFoHdRywUB3ULH7oz6kchki4+z8vPUKXkVLSHvOY/p6AghENL28OYgLHguOzzPRlqLHZ5nTtW6Cp//ef3/21t9ODU0Ne+57PA8rX5sK62lFsdOSTm0t/px1ebF+PGTr+PwmSnccNmSuqzF7se20lpq/Tytom7B686dO/GRj3wEvb29+Ju/+ZuyvnZsLGHZTo4dHSGMjEzV7PF62XAmLS/4dUasxeUQEI9nLvh4rZ9nOY+367GttBY+T2sf20prmeuxY+MpeN1OjI4mSnr8TCGfC6eGpjAyMmX556kbm0jD6xKLj9Efr6oq3E4Rg8NT8369XZ5no6zFLs9zbCINn9txzudnPt7jEDEel+b8ers8Tysf20prqdWxY5NpLIr6saI3gs4WHx5/4QS2LI/WZS12PraV1lLr52k2URTmTFbWZc7rgw8+iPe9733o6enBN7/5TbS2ttZjGbZkZtmwfh6WDRPRQjJStuySYV1b2IPYlARVteZNydkk0sqsHWEFQUA44C528yQqRzKtwD9LsyZdyO9CMq1Y9gY+WV9eVTGVUhAOuCEIArat68T+ExPcS022YXrw+h//8R/40z/9U2zevBnf+9730NnZafYSbC1T2FdmRsMmQGvaJCts2ERE80vLubLH5OiiIS+UbN5W42WS8+wRiwTc3PNKFUlmlDmbNQHanlcVHMVElUtlssjl1WJzue3rupBXVew8OFLnlRGVxtTg9d5778Xf/u3f4uabb8bXv/51hEL2rLWuJ71s2IxROQDgdjLzSkQLS0tZeCsNXouzXu3RoVdVVSQz2TmDV2ZeqVLJTHbWjL4u5Nc+xywZVUq/sRYOaK+l3o4Aetr8eHH/UD2XRVQy0/a8jo2N4fOf/zwWL16Md7/73di3b985n+/v70c0On+9PdWjbFiEwuCViBaQlrII+Suba1qc9WqTjsNpKYdcXp11FiegZV5fH5g0eVXUCJJpBcF5y4a13zF2HKZK6cFrpPBaEgQB29Z24oFnjmMiIaEl6Knn8ogWZFrw+vTTTyOdTmNgYADvfve7L/j83/3d3+Gtb32rWcuxrenMqzlJc7dTREZm2TARzS8t59DZWtlNtWLmdcoemddEYRbnfJnXREpBLp+HQ6xLawmyIVnJQc7mEfDNVzasveammHmlCulZ+1Bg+mbjtnVduP+Z43jpwDCu39pXr6URlcS04PVtb3sb3va2t5l1uoZV3PNqUubV5XQgzju8RLSAtJSteM9ryO+C0yHaZtZrsrDfMOifO/OqQsuOMYtBpUpmtL/vc2X0ASDMzCtVabJYNjwdvC5uD2BxRwAvMHglG+AtYZuR5BxEQYBDFBZ+sAHcLpF7XoloQRkpC5+7suBVFAREQx7blA3rzXLmzrxqAetkgtkxKl2ykNGfb89r0OeCAGZeqXJTKRmiIFzw/rV9bSdePz1pm/dhal4MXm1GUnLwuEUIgknBq9PBbsNENK9sLg85m4e3wlE5gLbv1S4NmxYKXiNBLaPBpk1UDj2jP1+3YVEUEPC5WBFFFYsnZYT8LojnXUduX9cFAHjpwHA9lkVUMgavNiPJObid5pQMA4CLDZuIaAH6vvhKM6+Atu81NmWPO/4LZ1614JXjcqgcpZQNA1qZPTOvVKl4Upm1uV5X1I/+riBeYPBKFsfg1WYkOQe3Sc2aAMDjdEDOMvNKRHNLS9pFd6V7XgEt8zoxJSOXs/7NsmRagQDAP8fz1bt4TibtkUkmayhmXudp2ARoHYe555UqNZmUEQnMfoNk+7ouHB2MY3QibfKqiErH4NVmJCVnWrMmAHA5RchKHqqqmnZOIrKX6eC1mrJhL/KqaovS4URagd/rhDhH7wGP2wGP24F4kgEGla7UzGuYmVeqwlRKPqdZ00zb1nYCAF5k9pUsjMGrzUhyDh4Tg1c9y5u1QTaEiOpDLxv2VpN5DWnjcuxwxz+RVuYsGdZFAm5mXqksyYwChyjA657/bzwzr1QpVVURT84dvHa0+LCsJ4wX9jN4Jeti8GozkpKD22nej03fX8uOw0Q0l1Qh8zpXGW0pomGtQ+/IRMqQNdVSsoTgNRxwc88rlSWZVhDwOhdsyBjyu5BIa3OEicqRkbVZwnMFr4CWfT0xNIWhceu/F1NzYvBqMxk5a27ZcCHzKiv8I0lEs8sUgteFMkbz6Yj4IAAYGE4YtKraSaSz844zAfTMK4NXKl0is/DrCkCx2U4ina31kqjBxAvl5uFZGjbptq/TSoeZfSWrYvBqM1rDJvOCV08x88qmTUQ0u7TebbiKzKvH7UBX1I+jg5NGLatmSikbZuaVyqVlXksJXrXHcN8rlUt/T5ov8xoNe7FycQQvMngli2LwajOSkoPHxG7DLiczr0Q0Pz3zWs2oHADo7wri6IANgtdMaXtek5ksR41RyZIZZd4Zrzo9azbFmyNUJr2J3HyZVwDYtq4Tp0cSODOWNGNZRGVh8GozZmde9YZNzLwS0VxSUhaiIFQ9xqu/K4Th8XRxjqoVZXN5SHJuwfJOPbPB7BiVKlVy2XAh82rh3xOypmLZ8DyZVwDYuqYTAlg6TNbE4NVmMnKuWMprBr1hk8LMKxHNISPl4PM4Fmw0s5D+riAA4JSF973qgXUpmVcA3PdKJdMyr6XveWXHYSqXXjas3wCZS2vIg9V9LXhh/xBHJZLlMHi1kbyqQlZyVWc3yuFi5pWIFpCWs/BWWTIMAP2dIQDAyaGpqo9VK6UHr1r3ZAavVIpsLo+0lCupbDjoc0EAuKeayhZPygh4nXA6Fr6O3L6uE2fGUhgYYekwWQuDVxvR906ZOudVb9jEzCsRzSEtZatq1qQLB9yIhr2WDl6TevC6QJARDmjBLQMMKoU+bqqUsmFRFBDwuVg2TGWbb8br+S5Z0wlBAF44MFTjVRGVh8GrjUiKlv2sx55XNh0horlowasx70vLF0dw0gZlw6WMygGYeaXS6DdFSsm8AlrZJxs2UbniKbn43rSQSMCNtf2teGH/MEuHyVIYvNqIrAevTvN+bHrmVWLZMBHNIS3nDMm8AsCKxRGcGU0V3++sptSyYZfTAZ/HycwrlSSZKT3zCmjdYtkMjMpVTuYV0EqHh8fTODlk3RuK1HwYvNqIXrrrcZuXedVH5bBhExHNJSNl4TXofWnZ4gjyqoqBUWvusyo1eAW0zAUzr1SK6cxracFryM+yYSpfPCUXG36V4tI1nXCIAkuHyVIYvNqI3jTJbWK3YQ8bNhHRAtJSFn4DM6+AdZs2JdIK3E6xpO0b4YCbmVcqSTKjl6OXWDbM1xaVScnmkJZyZWVegz4X1i1txYssHSYLYfBqI5Ks73k178fmdIgQwIZNRDS3tJyD16DgtSvqh8/jsGyZWiKtlFzaycwrlSqZLpQNl5p59bmQzGSRy/NvM5UmntRukJS651W3fW0XRiczOHxqogarIiofg1cbkQtNk8xs2CQIAlxOkQ2biGhW2VweSjYPn0Flw4IgoK8zZNnMazKdLalkGGDmlUqXzCgQgJIrGPTSz0Qh6CVaSLywRzpcRtkwAFyyuh1Oh4Cndw/UYllEZWPwaiN6AxMzR+UAWrDMsmEimk2mUBFiVOYVAPq7gjg1kkA+b70ytURaKTl4jQTcSEtZyzafIutIprPwe50QRaGkx+uln+w4TKXSq0DKKRsGAL/XhXVLotjJfa9kEQxebUQv3TWzbBjQmjaxbJiIZqPPpzRqzysALOkKQVbyGBpPGXZMo5RbNgxw1istLJlRSi4ZBrSyYQDsOEwl09+Hwv7SX2e6rlYfxiYzRi+JqCIMXm2kOOfVxIZN2vlEZl6JaFaZQvDqdRsXvPZ1BgEAJyxYOlxO5lXPcEwywKAFJDJKyc2aAK3bMADEU+w4TKWJV5h51b8mlckWr0OJ6onBq41Mlw2b+2Nzuxzc80pEs0oXglefx7ibaovaA3A6BJyyWNOmvKoimSmjbDhYyLwmGLzS/JLpbHmZV71smDdGqETxlAyv21FR3xRWkZCVMHi1EakODZuAQuaVd9uIaBZpSXtv8BlYNux0iFjcHrRc06a0lIWqljbjFZhujMLMKy0kmSm9HB0Agl4XBABTzLxSieJJuaKsKzCdrWXwSlbA4NVGZCUHhyjA6TA/8yoz80pEs0jLeubVuOAVAPq6gjgxlLDUbMFEWgsUgiWWdxYv+Jh5pQUk0woC3tJ/h0RRQNDvYuaVShZPymV3GtbpVSQc/UVWwODVRiQlB49B4yjK4XKKDF6JaFb6nlejRuXolnSFkEgrmLBQ4DcdvJaWIXM6RAS8TmZeaV55VUUqU17ZMKCNy2HmlUoVTykVZ14jAY92DAavZAEMXm1EVvKmj8kBWDZMRHNL12BUDqCNywGs1bQpWQheyynvjAQ9zLzSvNJSFirKe10BWsdhZl6pVNWUDesNwph5JStg8GojcjZnaEfPUrFhExHNJS1l4RAFuJ3G/jnp7QhCACy177XczCugjaVg5pXmk8xo1QvllA0DWtMmdhumUuTyeSTTSkVjcgCtiiTkdzN4JUtg8GojspKvS9kwM69ENJe0lIXX7YAgCIYe1+dxorPVZ6mOw4m0FmSUE7wy80oLqSSjD2jZMGZeqRRTKQUqprsGV6I17GHZMFkCg1cbkZRcXcqGXU42bCKi2aWlnOHNmnR9XSFLlQ0n0goEobzmVJEAsxU0v2SmELyWm3n1uZDMZJHN8e8zzU8POkMVNmwCgJagB5NJyaglEVWMwauNyHVq2OR2iSwbJqJZZeRszYLXJV1BjE5mkMpYozRS6wjrglhGljkccENScsgUujITnS+Z1suGy8u86vsX9cwt0Vz04LXSPa8A0BryYpJVJGQBDF5tpJ5lw7m8yru7RHSBtJQ1vNOwrr8rBAA4NWyN0uFEWimrZBiYLtNjuR3NpZh5LbtsWHttseMwLSReKC+vumw4JVtqfBk1JwavNiJn61c2DIDZV6q5IwOTeHr3QL2XQWVISznDOw3r+jv1jsP2DV6Ls16TDDBodsU9r2WWDevNd+Lc90oL0N9/qsm8tgQ9kJU8MjJ7oFB9MXi1kXrNefW4tJcJ971SrT343An8232v1nsZVIZ0DcuGI0EPIgG3ZToOJ6vIvHKvGM0lmcnC43bA6SjvkizIzCuVKJ6U4XKK8FZxDdka5qxXsgYGrzYiK/m6jMrRM6/sOEy1FpuSMJmQIfHOrm2kpdoFr4BWOnzSKpnXjIKAr8zsGMuGaQHJtIJgmVlXYHr2JjsO00ImkzLCfldVXeFbQt7isYjqicGrjch16jbsZuaVTDIezwAARifTdV4JlSot5Wq25xUA+ruCODOWtMS2hUrKhkN+FwTwgo/mlsxky27WBABBrwuCAM56pQVNpeSqSoYBoDXEzCtZA4NXm8irKuRsvRo26XtemQ2j2lGy+eJF2Ohkps6roVIo2TyyuXzN9rwCWuY1l1cxMFrf7KuSzUFW8mUHrw5RRNDv4gUfzUnL6JcfvIqigKDPhQQzr7SAeFJGuIoxOQDQUgheeSOO6o3Bq00oipZ1qEvDJj3zqtQ/80GNa3xqOmBl8GoP+viXWmdeAdS9dDihjzOpIMjgrFeajzaCqbIbQGG/m5lXWtCkAZnXcMADQWDwSvXH4NUmpELWs5rN9pVyO/WyYWZeqXbGp6Yb2oxMsGzYDtJSIXitYea1o8UHr9tR96ZNiUJH2GAF5Z3hgJuZV5pTMpOt6KYIoJWlc88rzSevqphKKlUHrw5RQMjvRpzN56jOGLzahN4sqa5lw8y8Ug3F4tofRLdTxBgzr7aQlrT3pVoGr6IgoK8zaIHMayF4ZeaVDKSqaiHzWlnwGvS72W2Y5pVMK8iratVlw4D2XsaxX1RvDF5tQr9IrOXesrnoDZskZl6phmKFsuHVS1oxwoZNtmBG2TCg7Xs9NZxAXlVrep75VBe8ejCZlKHWcf1kTZKSQy6vlt3FWhdm5pUWoJeVV5t51Y/BsV9UbwxebSJW6MLa3uIz/dyuQtkwM69US7G4hIDXif6uEDOvNpHSy4Yr3K9Xqv7OICQlh+Hx+t3U0IPXSso7wwE3lGweGY6AovMk9b3UFWZeQ343kpkssjn+fabZ6VsWjAheWUVCVsDg1SZihf2AHXUIXt2FJlEclUO1FItn0BryoisaQDKTRSqTrfeSaAEZvWy4xvOn+7tCAFDXfa/Vlg0DtW90Ek/K+Lf79+KZVwdreh4yTjJTuClScfCqfV0yXdtSzoMnx/Hl/3oFJ8/Ga3oeMp7RwWucVSRUZwxebSIWz8AhCsUh0WZiwyYyw/iUhGjYg642PwDOerWDdKFsuNbbGRZ3BOAQhbrue02mFXhcjmIlSjn0i8ZaNm06diaOv/rmi3h+3xC+/tM9zMTZRLJ4U6TybsNA7Wa95vJ5/OTpo/i7H+zCa0fHcPcPdyGfZ+BiJ8Xg1V/ZDZKZwgE3sjm1WHVDVA8MXm1Cy0p54BAF08/Nhk1khtiUhGjYi65WPXhl6bDVFbsN13jPq9MhYlF7oO6Z10oDjFpnXp957Qy+8N2XIQoCfuvq5RidSOPF/cM1ORcZK5mptmxY+7pa7HuNxTP4++/vwv3PHMeODd14701rcOjkBB57+bTh56LaiadkiIJQcUfrmYrvZQmWDlP9mN/9hyoyFpcQLQyINpsoCnA6BJYNU81ISg6JtILW0IzMK8flWF5aysEhChVlI8vV3xXEa0fGoKoqBMH8m3iJtFLxxV+tMq/ZXB4/fPx1PLbzNNYtacVH3roBQZ8LLx0cwUPPn8DlG7rq8r2i0iUyle+lBrQ9r4AWoBhp58ERfPOh/cjmVXzwtvXYsbEbqqpiz/Fx/PhXR3HJqg60RcyvBKPyxZMyQgEXRAPeCyIz3ssWtQeqPh5RJZh5tYlYPINoHf9QuJyO4rgeIqPpM16jIQ+CPhe8bgczrzaQlrPweZymBEj9XSHEU0rdmoUk00pF+10BbZ+sKAiGdumMJ2V86T9347Gdp3HDtj786bsuRsjvhiAIePs1K3F6JIk9x2KGnY9qI1XMvFaWS5jOvBpTNiwrOXznFwfxtfteQ0eLD5973zbs2NgNABAEAX/0WxdDhYrvPnKQ+x5tIp6UETFgTA4wfSOOTZuonhi82kA+r2r7Aeuw31XndonMvFLNjBe6aUfDXgiCgPaIj8GrDWSkLLwmzZ7u7wwCqF/TpkQVwasoCgj5XYZlXo+dieOvv/Uijp6J44NvWY87rlsFhzj95/yNW3rRGvLgoedOGHI+qp1kWoHTIRYbI5Yr4HNBEIwJXgdGErjr2y/hiV0DuGl7Pz7znkuL2zh0XVE/3nHVcrxyZAwvHmBpuh3EUzJCBjRrAoBIUKsAZPBK9cTg1QYmkzJyeRVt4fqUDQNa0yY2bKJa0btpRwuv8Y4WL2e92kBaysFv0uxpvePwiTo1baomeAUKIyYM2Cem728VAHzm9y/Fjg3dFzzG5RTx5q19OHByAsfOsDuslSUzSsUzXgFAFASEfNXNelVVFU/uHsBd33oJU0kZf/o7F+N33rQSTsfsl4jXbe3Fku4Qvv/o4WK3ZLKueFIuNvaqlt/rhEMUatp8jmghDF5tIDalZaBaw3XMvDodbNhENaPPMdb3dbdFvBidzLAszeLSUrbmnYZ1Po8TnS0+nKpD5jWfV5HKZKsKXsNBd1X7ErO5PL7/y0P495/vx8rFYfzF/9iGJd2hOR9/9eZF8HmcePj5kxWfk2ovmc4iWGGzJl3I764485pIyfiXn+zBtx8+iFW9EfzV+7dj4/K2eb/GIYr4HzetRSKl4N4nXq/ovGQOVVURTynFvarVEgUB4YDb0C0QROViwyYbiMW1N4m2egavLBumGopNSQj6XHAVOlt3RHyQZK2JU8igO8ZkvLScRWvQvIqQvq5gXcblpKQsVFTeVAcAIn43BkeTFX3txJSEL/3nbhw8NYEbtvXhndeuOKdMeDY+jxPXbFmEh58/ieHxFDrPK/8ka0hmlIr3u+pC/soyr0cGJ3HPA/sQm8zgndeuwI3b+0tu6rOkO4Qbtvfh4edPYseGbqzpby37/FR7GTkHJZs3ZMarTgtemXml+mHm1QaKWak6lg2zYRPVkj7jVddeaE7Gfa/WlpFy8JmUeQW00uHhiXSxyY1ZEsVZnFVmXpNy2dUEA6NJ/Mk//Urb33rbhftb53P9pX1wiAJ+8eKpSpZMJkiks1WPMAn53WXPec3m8viX+/ZAEAR85j2X4ubLlpTdjfatb1iG9ogX33z4IBRuK7Kk4ozXQPVjcnSRgJtlw1RXDF5tYCyegcftMG1v2Wy0Pa/MvFJtxOKZcxqStbf4ADB4tbqUlDU1eF3SpTVtOj1ibvbViOA14ncjm1ORksoLvH/w6CHISk7b37rxwv2t82kNebBjQzd+/eoZw0epkDG0zGu1wasLiTJ/vi8fGsH4lIQPv30TlvWEKzqvx+XAe29ai6FYCg88y+ZgVqRnSI3a8wow80r1x+DVBsYLM17rOa/P7XLwzirVTCw+R+aVs14tLSNn4fWY020YAPo69aZN5u57NSrzCqCspk0nh6aw7/g43n7Nynn3t87nxu39ULJ5PL7zdEVfT7VVbcMmQAtMkpkssrnSbzA/tvM0Olq8uHRtV1Xn3rAsih0buvHQcydMv6lEC9PLyY0sG44E3JhKKsizJwXVCYNXGxiLZ+q63xUoZF7ZsIlqICNnkZKyaA1NB68+jxMBr5OZVwtTsnlkcyp8bvMyry1BN8J+l+njcpKF4LXaPa8Ayiq3e/iFk/C4Hbhpx9KKz7uoPYDNK9vx+MsDkGTegLQSJZuDrOQNybwC0zdZFnJyaAqHT0/i2i29cIjV3xS/47qV8Hmc+NZDBxjQWMx02bCxmde8qpb8eiMyGoNXG4jFM4jWOXh1cVQO1YjekOz813h7i4/jciwsLWvlr2aWDQuCgP6uEE6Z3LSpmHmtIsgIlzkfcWwygxf2DePqixdVlfEFgJsv70cireDXr52p6jhkrGRh77YRe16B0me9PrbzNNwuEVdd3FPVeWee/47rVuLIYBxPvDxgyDHJGJNJGQKmb3AYQe9cHDdg9BdRJRi8WpySzSGeUurarAnQy4aZeSXjjeszXkPnvsbbI16MTjDzalVpSQ9ezSsbBrSOwwOjybJKJKuVSCtwiEJVz7V4wVdi8PrLl7QmS2/e2lfxOXWreluwYnEYv3jhJHJ5vo9bRTGjb0C3YQAl7WtOpBU8t28IOzZ0V53xnWnHhm5sWNqKH/3qSLHJJNVfPKUg4HOV3OStFPp72ST30VOdMHi1uNhU/cfkAFrZsMSyYaqB6W7a577GOyI+jMU569WqMpJWiWFm2TAALOkKIZdXKx47U4lkWhtnUk3fAb/XCYcolJR5TWUU/OqVQWxf34m2iDHv/TdftgSjkxnsPDhiyPGoesZnXhd+bT39yiCUbB7XXdJb1TnPJwgC3nPTWuTzKr77yCG+b1tEPCkbWjIMTJcgN3vmVVVV/PLFU7xZUwcMXi2uWFIZqm/m1eUUkc3luZ+FDKffoGk5b15oe4sXSjbProYWpWdevSZ3Qe/vMr9pUyKtVB1giIKAcIkjJp7cPQhJzuGm7f1VnXOmzava0RX146HnTjKwsIikAeXowHTmdaGy4XxexeMvD2BNXwt6O4NVnXM2nS0+vPWqZdj9+ihvklhEPCUjbGDJMABEAuVtgWhUIxNp/OCxw/j5M8fqvZSmw+DV4opZKYPuvlfK49LK5Vg6TEaLxTMIB9xwOc99O+KsV2vTg1ezR3h1tvrgcTlw0sR9r4m0UvW+U6C0ERNKNo9fvnQK65e2FgN1I4iCgJsv68eJoSnsPzFu2HEb0c+ePY4fP3G45udJZIwpGw74XBCEhTOvr7w+irF4BtddamzWdaYbtvWhvzOI7/3yEBv6WEAtMq8+jwMup9j0s16HC9MQ9h4dq/NKmg+DV4srBq8WyLwCgKywaRMZa3xKmvX13R4pzHrluBxL0hs2mTkqB9CCsL7OIE6ZmnnNGhK8RgJuTCaleR/z/L4hTCZk3HSZcVlX3Y4NXQgH3Hjo+ZOGH7uRPP3qIO578kjNM9TJtDFlw6IgIORzLZh5fXTnabSGPNiyur2q883HIYr4H7esRTwl49s/31ez81BpahG8CoKAsH/h97JGN1LoyXHo5DgTOyZj8GpxY3EJYb8LLqe5F4jnczPzSjUSm5Jm7aat7/UbYebVktJ12vMKAP1dQZwcTiCfN6f8VZvFaUzmdb5shaqq+MULJ9HbEcSGpdGqz3c+l9OBN2/txd5jMdPHDdlFNpfH6GQGEwkJAyO13VedzCgQBQFed/V/30MLvLYGRpPYf2Ic125ZbGjzntks7Q7jig3dePLl0yxRryNZySEj5xD2Gxu8AkAkuHAVSaMbKdxYV7J5HDsTr/NqmguDV4uLTWXQWudmTYDWsAkAZAavZLBYPDNr5tXjciAccGOM43IsKSPXp9swoO17zcg5nI2Z07TJqLLhSMCNeFKZs3fAa0fHMDCaxE2X9VXVHGo+12xZDI/bgYdfYPZ1NiMTaeg/nn3HYzU9VzKTRcBXXSMwXcjnwtQ8ZbqPv3waToeIN25eVPW5StHfHUJaypY8voeMp3efNjrzCujvZQxe9e/toVMT9V1Mk2HwanGxuFT3TsMAiplflg2TkVKZLDJyDq1zjILqiHiLpTlkLSkpC6dDqEtVSH+X1mzm2EDt73ZLSg5KNm/Ynte8qhYb9Zzv4edPojXkwfZ1XVWfay4BrwtXX7wIL+wbxihvDF1gKKZ9T5wOAftqvDdY62JtTDOdkN89Z6CYymTx7Gtncdm6zppk4WbT1apt+xgaT5lyPrpQPKm9HmoRvJayf7/RjUyksbQ7hL6uEA6dnqj3cpoKg1cLU1UVY/FM3We8AoDHxcwrGW98St/TPfsNmraIF2MsG7akjJSDtw4lwwCwuD0AhyjgyMBEzc9V7AhrUOYVmL1L57EzcRw4OYE3b+2D01HbP81v3toHQQAeefFUTc9jR3qwdcWmRTh4cqKm84S1cnRjfofCfjem5ggmnnntDCQlh+u21q5R0/k6W/0AgOFx3iCpFz0zGqlR5jWRUpp2brSqqhiZSKMj4sPG5W14/fSkadtYiMGrpaWlLCQ5N+eFvZn0hk0KM69kIH1Mzlw3aDpatFmv/KNgPWk5W5eSYUCrBOlp8+PowGTNz6Vns4zIkOkXkbOV2/3ihZPweRy42oSyzraIF9vXdeGpVwZLmg3aTIbG0wh4nXjD5kWQlByODtYuu5/MZA3MvLqQkrIXBNt5VcXjL5/GikVhLO0OG3KuUrRHvBAF7ftJ9VEsG67FnteAGyoWHs/UqJKZLNJSDh0tXqxf3oaMnMOpYfM64Dc7Bq8WNlaY8WrUkPpq6A2bJGZeyUDT3bTnzrzm8irGp5q7q6EVZaQcfCaPyZmpvyuEowOTNW8Io48zCRqQIQvPkXkdmUjjxQPDuHrzYtO+pzdf1g9ZyePBZzmjcKahWApdUT82rWiHINR236tWNmzMz1uf9Xr+jZG9x2IYGk/XdDzObJwOER2tfgyzbLhu9PeZcMDYOa/aMQvvZYnmvPmlN2vqaPVhw7I2ANz3aiYGrxZmlTE5wHTDJnYbJiPF4hIEaJ0LZ9Ohj8vh3jzLSUnZunQa1q3qjWB8SsKJGnfNrUXZ8PkBxi9fPAVREPDmrX1Vn6NUvZ1BbFwexQNPH4WSZUWNbmg8ha5WH4J+N5Z2h2o6E9fYzKseTJx7o++xnacRCbixdW2nIecpR097gGXDdTSVlAszWY2vkIkEtOvSZt33WgxeW3zoaPWhPeJl8GoiBq8WVgxerdCwycWGTWS82FQGkaB7zj1+7YWqg1Hue7WcjJSta+Z169pOuJwinnn1bE3PkzAwePV5nHA6xHMu+BJpBU+9OojL1neh1eQblVdfvBiTCRnHz3JsDqD9fYvFJXRFtf2a65dGcXQwjrSUNfxcuXweaSlryAgmYDrzOjN4HRpP4bUjY7h686Ka76OeTU97AEPjaY7LqZN4Sq5Zg65wcO4tEM1Avymj32Bf3deCQ6cn+Fo3Sd2C1/3792PDhg04e7a2Fx52FpuS4BCFmmy2LxdH5VAtjM8x41UXDXshgMGrFaXlLLx12vMKaHtQL9/Yg+f2na1pRYgevBoRZAiCcMGIiSd2DUBW8rhpe3/Vxy9Xb2cAAHB2jKWdADBcyKZ0FZoNrVvSilxerUlGJZXRAmKjyob1Ms6JGWWcT7w8AFEUcPXmxYaco1yL2oNIS1kkM8YH/7SweFKuSadhAIjomf5kc27p0cfkeAozmlf3tWAqpeBsjO+lZqhL8Hr06FF8+MMfRjbLN7T5jMUzaA15IIq1mfdXDneh7IQNm8hIsbg0b1m8yymiJeTB6ARLz6wmXec9rwDwpq19SGayePXIaM3OkUgr8LodhmWuZo6YULI5PLbzNDYuj6K3M2jI8cvRHvHC6RB5wVWgj8npimrZlFW9EbicYk1Kh/WAzrjMayETVsi8ZuQsnn71DC5d02F6Rl+3qF27OcJxOfUxmaxd5tXjdsDjdhTH8TSbkYk0Olqmb7yv6o0A4L5Xs5gavGazWXzve9/Db//2b0OSmvNuTTkWurA3k7swKocNm8goqqoiNpVZsCy+PeLFCDOvlqKqKtJ13vMKAFtWdyASdOOZ12pXwZNMK4aUDOsiAXexyclv9g4hnpTrknUFAIcooqc9gDPMvAJAsbmQnnl1OR1YuThSk6ZN+l5qo/a8+r1OiIJQvDHym71DSEtZXH+pefuoz9dTCF6577U+plJKzTKvgJZ9bd7MawadLb7i/3dH/Qj7XTh0qvYd8Mnk4HXnzp34h3/4B7z//e/Hn/3Zn5l5aluKxTOIWqDTMAA4RAGCADb2IMMkM1nISn7BrEB7xIcxNmyylGwuj1xerduoHJ3DIeKKDd149chYzRqHJNJZQ4PXcMCNeEpGPq/i4edPor8riHVLWg07frl6O4PMvBacjaUQDrjPqShYv7QVp0eShr++khm9HN2YG0CiICDod2EyIUFVVTy+8zT6u4JYsdi88Tjn64r6IYDBaz1kc3kk0rUNXsNBd1Puec3m8ohNZdAxI3gVBAGr+lqYeTWJqcHrihUr8Oijj+JjH/sYHI76XvRYXb4wHsQKM14B7RfT7XJAVph5JWOMF2e8Lpx5jU1JF8wvpPpJS9pNLG+dM68AcMWmHuRVFc/vrU32NVGDzOtUSsbze8/gbCyFmy7rhyDUb2tIb2cQIxNp/n5Bm0na1eo752Prl0YBAPtPGJt9Taa1suGgQZlXQGvaNJmQcODkBAZGk7ju0t66vrbcLgeiYQ/H5dSBPn+1ppnXGVsgmsnYZAaqinOCV0Db9zoWzxSbrVLtmHrl0d7ebshx2trM3xtUjo6OUNWPH5tMI5dXsWRx5ILPl3N8I9ai87odcDgdxccYeexqH2/XY1tpLWY/z+MjSQDA8v7WeV/jy/taoD4LCC4nOtoCVa+lkb6H9Tq2rzAmoasjWNLX1XItm9d1Y1VfC57bP4zfu2X9ghfr5X4PM3IO/d1hw57n4q4QVBX4zkP70dHqw81vWFHSftpafQ97O4PI5VXkRBE9JX6NXV+3Cz12dDKNS9Z0nfM3LtoWRMDnwrGzCbzl6vm/vqy1F5og9ve2lhRglHLstogPkwkZv95zFiG/G7e+cSU8roUTBbX8ni/uDCGWkEv+Gqu8Vqy0lkqOHS/cYOzrWfi9q9K1dLUFcPDkxLxfb+fv4VxOjWmVBKuWtp3zXnHZpkX4waOHcWZSwpoVHaasxcxjW0n9b5tXYGwsgXzemu2oOzpCGBkpfezAXI8/MqDVzbsFnPP5co5v1Fp0TlFAfCqDkZEpw49dzePtemwrraUez/PY6QkAgJjLz/sa9xQalh08OgpH/sLskFWeZ62OrWTz+LsfvIzfetNqrC2xBLDWz3PgrPb+pEjKgl9nxvf8snWd+O4jh7Bzzxks6Z7/QqrcY08mJDhFGPY8xcIohVNDCdxx3SqMx5Ilr6VU5Tx+cYd2M3jf4RF4SkjS2fF3qJTHZuQsYnEJEb/zgr9xa/ta8PKBIQwPx+e8OVLuWoZGEgCAdCIDKTX/vsFSj+11iTg2OIkDJ2K4+bIliE8snPGs9fe8NejGzoMjJX2NVV4rVlpLpcc+MTABAFCzuXm/vpq1uB0CEmkFg2cm4XJeeAPO7t/Dubx+YgwA4IJ6zntF0CXC53Fg594z2NAXMWUtZh27HkRRmDNZyTmvFhUrsaTSTG6Xg6NyyDCxeAaisPAoqGaf9To4msSRgTju/uEuDI4uHOiYQS8brnfDJt32dV1wOgQ8s+eMocfN5fNIScbveQW0LrNXXdRj2HErtbhTC/abfd9rsdNwoVnTTOuXtmIsLhVH6RghmcnC73EaOk0g5HMXy0Wv2bLIsONWo7PVh0RaKe7xJXPoe1FrXTYMAFOp5iodHp5Iw+UUEQme+70VRQErF7fg0Gk2bao1Bq8WNVa4UG8LW6PbMKCNLZE5KocMMj4loSXkXvDirTXsgSgIGG3Spk16wKqqwP/96R5IFvgdTEvafr16j8rRBX0ubF7Zjuf2Dhm6d1MfZ2Jk8Kp3kL95x1JLfP+CPhciAXfTdxzWx7l0RS8MXtcV9r3uO27cyJxkRjGsWZMuFNBep1tWdaA94lvg0ebobNG+n2zaZK54IaCs1agcYDowbrZ9ryMTGbRHvBBnqcJY3RfB4Giy6QJ6szF4tajYVAYet8MSFzc6t5OZVzJOLJ4pqSGZQxQRDXswOtGkmdexJByigE/+wVYMjCTxg0cP1XtJM4JX6zTeu3JTDxJpBa8eGTPsmMVxJgYGGe0tPvx/77wYd9ywxrBjVqs76seZEsqXG9lQIbjqbL0w6Otq9SEa9mC/gSNzkumsYWNydC1B7cbIdZf2GnrcaugNsBi8miuelOF2ivC6a/ceHSn0PtBHfzULbcbr7DeHVve1AAAOM/taUwxeLSoWl9AW9ta1U+D53C4RCoNXMkhsSkK0xMqC9oi3acuGB0aS6Ir6sX19N27dsQRPvXIGv6lRZ91SZeRCt2EL3VzbuDyKcMCNZ14zrnQ4UQhejcy8AsBFK9pKaqRjlp42P86OpaCq1uwlYYbhWAqtIc+sPxdBELB+SRT7T4wb1m9Dy7wa+7ravq4Tf/mBy7C2v8XQ41ajoxi8Nndm32zxpIyQ313Ta0i9bDjeRFlGVVUxMpE+Z8brTEu7w3A6RI7MqTEGrxalZaWsUzIMFDKvFihZJPtTVW0U1EIzXnXtLT6MNGvZ8FgSi9q1Lstvu2oZVvdG8O2HD+LMWP0yZcXMq0X2vAJahl6f+WrUxVStgler6Y76kcxkMZVu3n2Js43JmWnd0lYkM1mcHDamwUkyrSDgNfb3x+t2Ytv6bkvd9Pa4HGgNeZh5NVk8VdsZrwAQLpSpTybmbzjWSBJpBRk5N2fm1eUUsXxRmMFrjdUteH3HO96BgwcPoru7u15LsLRYPGOpZk1AYc8rM69kgKm0AiWbL3mOcXvEi8mE3HQ3T2Qlh5HxNBa1afvGHKKID92+AS6niP/7kz11+36kpSycDnHWDpP1dMWmbuTyKp7fO2TI8YrBq8HlnVbTXRhBdbaJ972ejaVm3e+qW7+kFQCw36B9r8lM1vDMq1V1tvgwZGCzK1pYPCkv2AyxWi6nA36Ps6n2vOpN2+YKXgGtdPjkUKJ4k5eMZ60rDwIAKNkc4iml5JJKs2hlw80VPFBtjMf1btqlvcY7Cs1Hxpps+PeZsRRUTI8zAbQO5B98y3qcHkni+48ersu60nLOUvtddb0dQSzpDhlWOpxMaxcfjR5kdBdujjRrx+FURkEirczaaVgXCXqwuCOAfQbse83nVa1suMFviug6W33MvJosnpSLmdFaigTdxc7GzWCkGLzOfeN9dV8EeVXFkUHue60VBq8WpI/JabNY5tXtdEBSmHml6sWmtCC01OqCtiYdlzNYKA3WM6+6TcvbcMvlS/DUK4N4rg77XzNS1lIlwzO9YVMPTg4ncHKo+vLORFqBQxRq2vTECtrDXjgdYtNmXvVmTfOVDQPAuiWtOHR6suqbuCkpC1UFggaXDVtVZ6sP8aTMTJRJ8qqKKRPKhgGtm3EzZV5HCo0j2+fJvK5YFIEoCDh0isFrrTB4taBY3HozXgE2bCLjFF/jJe551Ut0mi54HdU6Dc9Wzvj2Ny7Dyt4IvvWLg6ZnzNJS1lKd0Ge6bH0XHKKAZ/dUH9Qn0gqCPpel9hDWgigK6I766rqPup6GCr8/nfOUDQPA+qVRKNk8Xh+IV3W+RGFPtr9JMq96RnuEpcOmSKQV5FUVoRqOydE1Y+Y1EnTP23DP53GivyuIw9z3WjMMXi0oFtezUtYqG3YVGjY1c0dKMkZsKgOHKCBU4p3hSNANp0PAaJNd/AyOap2GnY4L36odooiP3L4BLof5+1+14NWa2Uh95utv9p6teuZrshC8NoPuqL9py4bPxlIQgDk7iOrW9LVAFISqS4cTKeNHMFlZJ8flmGqqEEzWes8r0ISZ1/G5x+TMtLqvBUcG40z41AiDVwvS9/VZr9uwCBVANsfglaqjdxqebcj3bERBQFvYi5Emy7wOjCYvKBmeKRr24g9vW4dTwwn852Pm7X9Nyzl4LVo2DGgzX6dSCvYcrTLISBs/zsSqutsCGJnINOXF1vB4Gm0R74INyHweJ5YvCmNflU2bpgqZ12bZ86pf7A9xXI4p9Exo2KTMa0bOQWqSZoojk+liD475rO5rQTaXx/Gz1VVp0OwYvFpQLC4h7HfB5bRWZsNdKJNg0yaqViwulX1zpr3Fh7EmGpdT7DRcGJMzl4tWtOPmy/rx5O5BPL/PmC67C7Fy5hUozHz1u6pu3JTINE/mtSfqR15Vi900m8nQeGrB/a669UtbcfxsHKlM5WOFpjOvzfHa8nmcCAfczLyaZLJwc8SUPa/6rNcmyL4q2TzG49K8zZp0q3ojAMCROTXC4NWCrDgmB9AyrwDYtImqVslrvD3iLTZLaAZnY1qn4YWCVwB4+xuXY+XiCL758IHi/r1asvKeVwBwOkRcvqEbu18fLY67qYS259W6z9NIxY7DTda0SVVVDMXSC+531a1b0gpVBQ6cnKj4nFNp7UK/WRo2AVrp8BCDV1PEk9p7nhnBq16a3Aylw2PxDFRMl8HPJ+R3Y1F7gE2baoTBqwXFpiRLBq96SRUzr1SNvKoWy4bL0R7xFgaEN0fHyoFRrXnO4hKCV6dDxIdv3wCnKNR8/6uqqsjIOUsHr4BWOpzLqxVno1VVRSLVRGXDUX1cTnM1bUqkFaSk7LxjcmZasTgCt0usat/rVJM1bAKArhYfhlk2bIqplAyHKMBvws2RSED7Oz6ZaPzgVa8cKGXPKwCs7o3g9YEJ5PPcamc0Bq8Wo6oqxuIZyzVrAlDsriY34Z4oMs5USkEur5Z9g6bZOg7P12l4Nm0RLz5w23qcHE7g6/fvqdm65Gweubxq+fExfZ1B9HcF8esKS4fTUha5vNo0ZcM+jxMtQXfTZV6HYtoFaXe0tAtSp0PEmr5W7D9R+b7XREqBx+VYcI9tI+ls9WEiIUOSefO71iaTMkJ+V8k9JapRLBtONX7wOj3jtcTgta8FaSmHU8OJWi6rKTXPO6dNpKUsJDmHaMi6mVeZZcNUhViFDcmKs16bpHR4cDSJzlbfrJ2G57J5ZTtu3N6Hh549jldeH63JuvS9flbPvALAlRt7cOLsFE6PlH/xMFXYlxhsouxYd9SPM03WcVhvIlRq5hXQSofPjKWK72XlmkrJTdNpWKffhOO4nNqLJ2VTSoYBIOTX3h8nE5Ip56unkYk0XE6x5C7Oq/taAACHTk/UblFNisGrxYwV5l/qF+pW4mbZMBmg0jnGeoe/0SZp2jQ4miypZPh873jjCvR3h/Cthw8gWUVTmbmkMlrZth2C18s2FGa+vlb+zFd93ESzZF4BoKctgLNjqaYahzY0ntK6mZfxN3f90lYAqDj7mkgpTdNpWKfvE+S+19ozM3h1OkQEfa6maNg0MqGNySl17nc07EVb2MumTTXA4NViKs1KmcHNsmEyQGxKe423llkaH/K74HaJTVE2rGRzGJ5YuNPwbFxOEX9yxyWIJxX856PGj88pZl4tPCpHF/a7cdGKNjy79yxy+fLet/QyuGbZ8wpoTZtSUhbxlPE3PaxqKJZGe4u3rAqH3s4gQn5XxSNzplIyAk3UrAmYnqE7PNFcmf16iKdkU8bk6CLB5pj1OjKRWXAW9PlW97Xg8KmJprohaAYGrxZTDF4t3LCpls1gqPGNxyU4HSJCZQYFgiCgPeJrirKzM2MpqGppnYZns7KvBbfs6Mcze85it8Hlw9OZV2vvedW9YVMP4km57JmvTZl51Zs2jTVP06ahWKrYrKpUoiBg3ZJW7DsRq+iidKqJGoHp/F4Xgj4Xx+XUmKqqiCcV0zKvgHaTsNEzr6qqYmRCu9FVjtV9EcRTCisODMbg1WLG4hIcooBI0Lw3nlIx80pGiE1lEA15Si69mak94sVYE2ReBwudhisNXgHgLVcsQ29HwPDyYTvteQWATSvaEPSVP/NV7wjbTMGrPi6nWfa9qqqKofF0SaMvzrd+aRSTCRlnKmhwlUjJTVc2DABdrT4GrzWWymSRzeWZeTXYVEqBpORKbtakK+57ZemwoRi8WkxsKoPWkMeULnHlmt7zyuCVKqeNgqqsLL494sVIEwSvA6NJiIJQdkZoJpdTxAduXY+ppILv/9K48mE98+q1SfCqzXztwu7XR4sBaSn0zGszNdaJhr1wO8Wm6Tg8mZQhKbmymjXp1i/R9r2WOzJHVdVC5rV5Xle6zlaOy6m1iULjpFKbChkhEtAyr41cGltup2Fdd9SPsN/F4NVgDF4tJjaZsWTJMDCdeZVYNkxVGI9n0FphN+32iA9pKVvM/jWqwdEkuqLldRqezZLuEG7dsQS/2XsWuw8bUz5cLBu2+Kicmd6wqQfZnIpfPHei5K+Jp2T4PU44xOb5MykK2mims02SeR0qPM+uEsfkzNTe4kNHi7fsfa+ykkc2l2+qLta6zlY/YnGJTR9raGJKC15NLRsOuCFn88g08BgkPXgtd8+rIAhY1dvC4NVgzfNX2SaqyUrVmouZV6pSPq9ifEquKvMKaI0TGtngaLKqkuGZ3nLlUvR2BPGthw8gka4+6E9J9iobBoD+rhA2LG3Ft36+D/c9dRT5EjIEU0mlqUqGdd1RP840yZ5XfR9aJZlXQCsdPnhqvKxmYHoJf7PteQW0zKuKxn//ric986qPsDGDnuVt5H2vw4Xgtb2CSSCr+1owOpmpeLQWXYjBq4VoF/YS2iyaeWXDJqrWZFJGXlUr7qatl+w08rgcvdNwJWNyZuN0iPjD29YhkVbw/UcPVX28VDoLl1OsOitsto//9kW4fls/Hnj2OL76o9eQlrLzPl6bxdl8AUZPmx+jk5mmyI4NxVJwOoSK/+auXxpFWsrh+Jmpkr9Gv4HUbN2GgelxOdz3Wjt65tXcsmHt73kj73sdmUijJeguViCWg/NejWevq48GN5mUkctXfmFfa6IgwOUU2bCJKjY9JqfCsuFCp79GHpdTbafh2fR3aeXDz+0dwq5DI1UdKyVlbVUyrHM5Hfj4uzbj3W9ejVePjOFvvv3SvOWx8ZTcnJnXNj9UtTnmcQ6Na3MbRbGyHhNr+1sAlLfvNVkou2/Ohk1ahnuI+15rZmJKggAgaGLmVS9RbuzgNVP2flddX2cQXrcDh05NGryq5sXg1UKsPCZH53aKUBQGr1SZ8bh2V7jSGzR+jxM+jwOjDVx2ZkSn4dncdsVS9HcG8a1fHKyqfDiVUWzTrOl8giDgukt78Yk7NmMqpeCub72EV4+MzfrYqaSMYBM21emJaq+7ZmjaNDSeqrhkGABCfjf6u4LYf6L0fa/JdPOWDQe8Tvg9TmZea2giISHod5m6V9/KZcPHz8Zxx2cfrHorxMhEuuLgVRQFrOyN4HCZ+16TGQXZHK+3Z8Pg1UJihXIPSwevLgfkJigno9qo9gaNPuu1kcuGB8e0TsPVXFTPxukQ8f5b1yGZVvD9X1ZePpzKZG2133U265a04i/fuxXtES/uvvcVPPjciQs6ZTZr2bDevKjRx+XkVRXD4+mKmjXNtH5JFK8PTCKzQBm6rrjntQnLhgVBQFeUHYdraWIqY+qYHEAbJyYIwGRSMvW8pfjNniEk00pVDQuVbA4TU1LZzZpmWtPXgoHR5IIBfjwp44mXT+OL33sZH/+np/Hv9++p+JyNrPnePS1Mn1/ZZtGGTQBYNkxViU1JcDvFqi7c2iPehr5zPzCidRrW95gbqb8rhLdcsRQ/+fUxXLqmE5eu6Sj7GKmMYsuy4fO1t/jwmd+/FP/x0H7895NHcHJoCu+7ZR08LgeyuTxSmWxTlg173U60hjwNn3kdj0tQsnl0VTGOCgDWL23Fwy+cxEf//nFEQx60RbxoCxf+iWj/REPe4u9zqonLhgGt4/CRAZZP1spkQja10zCgZRbDfjcmE9bKvKqqil2HtW0ye4/HcPPlSyo6zuhkBirKH5Mz06reFgDAvmNjWNEVPOdzUykZOw+N4MX9wzhwchyqqjXO627z47nXzuDtVy6FYMHxmfXE4NVCYlMZeNwOS2c13E4HGzZRxWJTElrD3qreiNsjPuw9HoOqqg35hj44lkKvwSXDM92yYwlePjyC7/ziAFb3RRAq8y59KpNFa9Dci6Na8bgd+PDtG9DXGcSPf3UUZ8dS+NhvbYLLqQXnzRi8AlrTprOxxu44rO+7rLbCYd3SVrztqmWIJWQMDiew7/g4JqYknN/POhJwoy3iRTKThdMhwu1qzsK3zhYfXtg/hGwub7umb3YwMSWh/7zgyAz6rFcrGRhJYnQyg9aQB4dOTUJWchU1XKp0xutMy3rCcDpE7D2qBa+JtIKXD43gxQPD2H98HHlVRWerD7fuWILta7uwuCOAp189g28+dAADo0n0dpj/M7Uy60ZJTSgW1zoNW/mC3O1i5pUqNx7PVN2QrL3FC1nJYyqtmF4eVWtKNofh8RS2r+2s2TmcDhEfuHU9/vqbL+J7vzyEj7x1Y1lfn5Ky6KkyW2UlgiDg1h1L0dcZxL/dvw9//c2X8ParlgFo3uC1O+rHb/aebdgbRMDMMTnVlQ07RBG3X7kMHR0hjIxoXYezuTzGpySMTWYwFs9M/zueQTKt4NK1nQ37fV1IZ6sPqqpls7ob6H3EKiYSGWxcFjX9vOGA23INm/Ss63tuXod//q/dOHx6Ehsq+N7oo506Wirf0udyili+KIzfvHYGR05NYN/xGHJ5Fe0RL266rB/b1naivyt4zvuC/nPcczTG4PU8DF4tZCyeseyMV53WsImZV6pMbErC+qWtVR1Dn7M2OmH+3p5a0zsNL+6oXeYV0Lof3n7lUtz39DFsXTOMmztCJX9tKq3Ab+HqkEpdtKIdf/HerfjKj17Fdx7R9gQ3455XAOhpCyAt5TCZlNEStPbfpEoNxVJwO0W01KC7v9MhoqPFN2emZmag22z0TPfweIrBq8EkJYe0lEM4YP77ViTgxsCotao1dh0exfJFYVy1eTG+9t+vYN/xWEXB6/B4Gm6XWHU59vqlrfjJ08eQzebw5q192LauE0u7Q3PeyIqGvVjaE8ZrR8dw02X9VZ270bBmw0K0rJR1mzUBesMmZl6pfLl8HhMJCa1VvsY7Io0763Ww0BFxUVttg1cAuPnyJVjSFcJ3HjmIyURpjTZUVUVKysLrsf+e19l0R/348/dsxeaV7QAq74ptd3pQ0cj7XofH0+hs9UFs0gxoveizXpthFJPZpgqZz3rc1A0HtbLh8xvf1cv4lITjZ6ewZVU7vB4nVi6OYG8ZI61m0jsNV1stcfNl/fja/7oWf/dHV+B33rQSy3rCCx7zkjWdOHRqAhm5tIZwzYLBq0Uo2RziKcXSzZoANmyiyk0mZKgqqq4uaIs07qzXwdFCp2ETMhJOh4gP3LYOqUwWH//Sk7j3ydeLY3rmImfzyOdVS+/Lr5bf68THfmsT/u8n34QeE24iWFFPm/b6a+SOw2djKVN+z+hcIb8LXrejoZvu1ctkqhC8mtywCQAifjdyebU4x7jedhdKhjev0poSrl8WxcmhBOKp8kubRybTxZvm1XA5HejvXjhgnenSdZ3I5dWyxnE1AwavFmGHMTmAVjbMhk1UiVhxxmt1r3Gfx4mgz4XRica7+BkcTaGztTadhmfT2xHEn/7OxVjRG8Evnj+Fz379edz1rRfx2M7Ts86C1ceBNEK34fmIgoDeztJLqRtNS8gDj8tR9WxEq8rl8xiZSBs+jooWJggCOlt9DF5rQG+YVI/gNVxo4meVfa+7Do+is9WHRYUbcRuWauXCB8oMAlVVrWrGa7XWLW2Dx+XAnqOVZY0bVePePreZ2GR18y/N4nY5oDDzShWITemv8eqrC9oj3obMvA6MJmvaaXg265ZG8cZtS/D68TE8v28Iz752Bt/75SH852OHcdGKNly5qQcXrWiD0yEipQevDZx5JRSy/z6cbdDM61hcQi6vVt2siSrT2erHqaHm3PNbS3rwGqlH5jXgKa5hscl/w86XlrLYf2Ic12/tLWY5l3aH4Pc4sfdYDNvXdZV8rHhKgazkq2rWVA2XU8S6Ja147ehYQzfQKxevQCxiOvNqh7JhZl6pfNOZV2OC11MjjZUV0jsNb6thp+H5RAJu3LCtDzds68Op4QSe3XMGv9k7hF2HRxH0uXDZui4s7tQuSrwMXhteT1ugYedxDheCcpYN10dXqw+7Do0gl8/DIbIA0Ch68Fru+DMj6NneyWRp/RNq6bWjY8jlVWxZNT3HXBQFrFvSin1ljtkbKVQIdNbxRtemFW3Y/foozsZSTbuV5Xy8ArGIsXghK2XxBiHanFdmXql8Rs4xbm/xYffrY8hbpDmEEc7G0lqn4TrftQa0bsTvetMq/PY1K7D32Die3XMGv3plENmc9rvf6GXDpDVtemHfUMWzEa3sLIPXuups8SGXVzE2mUEnS7cNE08pCHidpm07mUnP9sYT9S8b1m+4rlwcOefj65dFsfPQCIbG0yV3ujZixmu1Ns0YmcPgVcPg1SJicQlhvwsup7UvEtwuEbm8ilyOASyVZzwuIRryGFL20h7xIpvLYzIho6s+iUrDDYwmAFgjeNU5RBEXrWjDRSvakMooePHAMM5OZLC0J1zvpVGN9bT5oULrCtvX2VgzBofG0/C6HQj7m3MUUr3pNw20js/NFbzufn0UPXEJbQEXnA5jg8x4Uq7J6KdSBLxOOESh2DSqXrK5PF49MoZLVrdDFM+91tDH9O07His7eNVH9NVDe4sPPW1+vHZ0DG/e1le3dVgJg1eLiMUzlt/vCmiZV0CbJ0ZUjtiUca/x9hnjclYbcsT6GxxNmdZpuBJ+rwtXb17c1DMqm0lxXE4s1YDBawpdrX7uH6uTmeNyNtZ5LWY6PZLAP//3qwAAr9uBdUtasXF5GzYuixqS2dOC1/pcRwqCgHDAXffM68FTE0hLWVwyo2RY19niQ3vEi73HYnjTJb0lHW9kIo3WkKfuiaWNy9rw5O6BhqyEqQSDV4sYi2dMme1YLb0chaXDjeP1gUn82wP78L6b1tT0TTEWl7C4w5iLYL15QiM1bRocTZraaZhoPvpNlEbsODwcS2NpT/N2k663SMANt0tsuo7Dv9o1CKdDwB+/awte2ncWe47GsOvwKADt923Tsig2Lo9iTX8rPPP8LU6kFQyOJjE4msRA4d+Do0lMJmW8cfNis57OBSIBd90zr7sPjcLtFLG+UGo7kyAIWL80ihcPDJW833q4jp2GZ9q0IopfvnQKB05O4KIVbfVeTt0xeLUAVVURm5KwYZZfNqtxu/TgNQfes24M9//6GPYci2Hj0lZcuamnJudQsnnEk7Jhe7rbChncRhqXMziaxCILlQxTc/O4HGgLexuu43A2l8foZAbb15fecZSMJQgCOlv8GB5vrNfWfCQlh2f3nsXWNZ245tI+bOhvgaqqOBtLYc/RGPYci+GpVwbx6M7TcDpErO6LYOOyNmxa3YFDx2PFAFUPUnUelwOL2v3YuCyKRR0B3HjFciBXn8q4cMCNian6NWxSVRW7Xh/B+qXROYP/9Utb8dQrgzh+ZgorztsTO5uRibQlrs3X9LXA7RSx5+gYg1cweLWElJSFJOeKF+RWNrNs2MsEke0Nj6ew55g2P+zJ3QM1C15j8QxUGDcKyu1yIBJwN0zmVcnmMTyextY6dRommk13mx9nxhorwBiZSCOvquiO1j+b0sy6Wn0YbMCs/lxe2D+EtJTF1ZsXFT8mCAJ62gLoaQvgzdv6oGRzOHRqEq8dHcPeYzH81xOv47+eeB0A4HE7sKgtgI3Lo1jcHsSidj8WtQcQDXshzih/74j667atIxJw48TZ+m0pOTmUQCwu4a1XLpvzMeuXRiEA2Hs8tmDwKis5TCRkS2ReXU4H1vRrI3OIwaslFEeI2CJ41SJWScnB62Hdvd09uWsQDlHAW9+4Aj9+8nWcHJpCf5fx5XR6htTIUVCNNOv1bCyFvKpaqlkTUU/Uj6dfO9NQ8wWHCqWqXU3WKMhqOlt9eOXIKPJ59YLGOo3oyV2D6GnzY3Vfy5yPcTkd2LAsWsz0xeIZpHMqvKKAaNiYZoe1FAm6MZVS6vYz3XV4BAKAi1e2z/mYoM+F/u4Q9h2L4fZ5glxgeluSFYJXANi0PIrvPzqG4fFU0zU6Ox9zZxZQHJNj8RmvAIp7ImU2bLI9Wcnh6VcHsWVVO377ulVwOUX8avdgTc6ld+yLGthMor3FVzyu3Q2OahkIlg2TlXS3+SHJWvahUXDGqzV0tvqQzamITTXGDcj5nByawrEzcVyzeXFZAWg07MXm1Z1oi3gtH7gCQNjvRl5VkUgrdTn/7sOjWNEbKc6cncuGpVEcGYwjI2fnfdxw4fqi0zLBq1Yu/NrRWJ1XUn8MXi1gvDjj1fqZV72ZjCQzeLW7Fw8MI5nJ4tpLehHyu7F9bSee3XsWaWn+N/RK6JnXVgPb+LdHvBifkhpibNPAaBKCgJLb9xOZoacBmzYNjacR8DoR9HFMTj3pmaNmaNr05O5BuJwirtjUXe+l1FQkqP19n7kn1yyjk2mcHE5gy6q5s6669UtbkcurOHhyYt7HWWHG60xdUT86W3zYw9JhBq9WMBaX4BAFRILz3y2ygpkNm8jentg1gJ42P9b2twAArtmyGJKcw/P7hgw/19hEGj6PEz6PcTsV2iPe4qB7uzszmkRnq5+dhslSugsd8BupadPZWIpZVwvoKozLafTgNS1l8Zu9Z7FtbScC3sa+YRIpZDzjdQhedxe6Nm+ZZUTO+Vb1RuByith7fP4M5shEGh6XAyELzYPeuDyK/SfHoWTtf9O+GrxSsoDYVAatIc85m+6tSm/YxFE59nbi7BSODsZxzZbpMqbli8Lo7wziiV0DUFXV0PONTKQNL4tvb9FnBdr/wnpgNMn9rmQ5LUE3PG5HQzVtGh5PFQMnqp+WkAdOR+OPy3l+/xAkOYdrttRvhI1Z9HLdyaT5HYd3HR5FT5u/pOoll9OB1X0t2Hd8fN7HjU5k0NFirZLtTcvbICt5HDo9Ue+l1BWDVwuITWZs0awJmNmwyfjSUjLPE7tOw+0SceXG6TImQRBwzZbFODWcwNEzcUPPNzqZNrwsvj2iHW/XwWEoWftWAuidhhe1MxtE1iIIArqj/obJvCrZHGJxic2aLEAUBHS2+hri5uN8frVrEL0dAaxYFK73UmouUgxezc28pjIKDp2awOYSSoZ165e2YnA0ifF5RvuMWGTG60xr+1vhdAhNXzrM4NUCxuKSLZo1AdMNmyRmXm0rlVHw3N4hXL6+C/7zypguW98Fj9uBJ3cNGHrO0Ym0oftdAW3Wa2erD/c+dhj/31eewX88uB8HTowjb3DWuNaGCp2G2ayJrKinzY+zDbLndXg8DRVAJ8fkWEJXq6+hM6/HzsRxYmgKV5fZqMmuvG4H3E7R9LLhV4+MIZdXSyoZ1m1YqnV03jdH6bCqqpYMXj1uLWvc7E2bOCqnznJ5FRMJyRYzXgE2bGoEz+w5Czmbx7Vbei/4nM/jxI4N3XjmtTO447pVhuzRUbI5TCZkw2/QOB0iPv/ByzA4IeEXzx7DCweG8fSrZ9Aa8uCy9V24fH0X+jqDJV805PJ5nB5O4tiZOI4OxnH8bBzd7UG8cVM31i+L1qysf6DQaXhxe7AmxyeqRk/Uj+f2DkFScvC47D0eTR+Tw8Zo1tDZ6sOeYzHkVdUW26bK9avdA3C7ROzY0NiNmnSCICAccJueed11eBThgBvLy8hu93YGEfK7sO94bNb59pNJGXI2b7ngFdBKh3/4+OsYm8ygLWKP2MFoDF7rbGIqg1xetU/ZsN6wycZlms1MVVU8uWsAKxaFsaR79nmu12xehCd3DeCZ187ihm19VZ9TL8upRTdthyjikjWd6Iv68B4lh92HR/Hc3rP45Yun8PDzJ7G4PYDLN3Th8vXd57zJq6rW6OloIVA9eiaOk2enIBeaIAR9LiztCeH10xN4af8QuqN+XHdpL67Y2G1o0ylAG5OjdRq23h9JIr1p01AsVZMZ0GYa0sfksGzYEjpb/VCyeUxMSba5BipVKpPFc/uGcNm6Lvi9zXOpHQm4MWniaC0lm8erR8dw2brOsm6AiIKAdUtase/4+KxzrK3WaXimjYXg9bVjY7hmc+PvpZ5N8/xGWdT0/Et7lA07RBEOUWC3YZs6cHICZ8ZS+MCt6+Z8TH9XCCsWh/HkrgG8eWtv1eVOsXgheK1xabzH5cBl67tw2fouTKVkvHhgGM/tHcKPfnUUP/rVUazujeDiNZ04fGIcRwcnEU9ps+icDhFLuoO4evNiLF8UxrJFYXQU5uq1tPrx0K+P4tGXTuF7vzyEHz91BG/YtAhvunSxYRfAg8VOw/bOalFj0sflnG2E4HU8hbDfZfgNKKpM54yOw40WvD637yxkJd8UjZpmCgfcxfmoZjhwchySnMPmMkqGdRuWRvHC/mEMjCbR23Fu5dN08Gq91+WiNj/awh7sORpj8Er1MVIoY7JL2TCgZV9ZNmxPT7x8GgGvE9vXdc77uGs2L8a//3w/Dp6cwNolrVWdUx9Cb+bFScjvxpsu6cWbLunF8EQaz+89i+f2DeHexw6jp82PTcvbsGxRGMsXhdHbEYTTMfv2f5fTgR0burFjQzeODE7isZdO4/GXT+PRl07hohVtuH5rH9Yvba0qwB8YTWJRGzNBZE2drT4IQEN0HB6KpdHJkmHL6CpktYYn0lX/nbESvcKpvyuIpXNUODWqSMCNw6cnTTvfrsOjcLtErK/g9bNhWWHf67HYBcHr8HgaAoD2iPUyr4IgYOPyNjy/bwjZXH7O65dGxuC1zkb1zKtNGjYB2gW9xMyr7YxPSXj50Chu2N63YJZv29pO/Odjh/Hk7oGqLyr0smGjGzaVqrPFh7dcuQy3XbEULa0BTE5UdhG+YlEEK26P4J3XrsSvdg/gyV0D+NIPd6OnzY/rL+3FW65ZVfYx9U7DW9eWf9eYyAxulwNtES/ONEDTpqHxVPGCleovGvbCIQoN13H4yGAcp0eS+IOb1jRFo6aZwgE3kmkF2Vztm3rmVRW7D49g07K2YjPRckTDXnRH/dh7fBw3bO8/53MjExm0hj2Wnb2+aXkbfrV7EEcGJrGmv3Fu/JTKmj+VJjIykYbX7bBVGZPbKbJs2IaefmUQeVXFNZsXLfhYt8uBKzf1YOfBkaqbL8TiEkJ+V92bvQiCUNEfuPO1hjx421XL8ff/80r84W3r4HY58J1HDuH9dz2CI4Pl3XEudhpuY6dhsq7uNvuPy0lLWUwkZDZrshBRFNDR0ngdh3+1awAetwOXreuq91JMFwl6oAKYKmzLqaUTZ6cwkZDLGpFzvvVLW3Hw1PgFwfbIZBodFsy66tYtaYVDFJq26zCD1zobndD2etjp7pzbxcyr3WRzeTy5ewAbl0fRWeJezas3L0Iur+LXrw5Wde5YPIN2CzY9qJbLKeKKjT34y/duxWfecyn8Phf+5b49ZQX7g4VsFsfkkJX1RAM4W7jRYldnCl292azJWjobbFxOMqPghQPD2LG+y1ZJCaOE/dqsVzPG5ew6PAJREHDxysqD1w1Lo5CVPI4MnHvj2YpjcmbyeZxY1RvBa00675XBa52NjKdsVTIMaBftMue82sorr49iIiHjTbOMx5lLT1sA65a04le7B5HPV37RGpuSGjJ41QmCgJWLI/jMe7chkVbwrz/Zg1y+tN+PgRGt03AP97yShfW0+SErWldYuxocTQCYbhJE1qAHr6qNb4zM9Oyes1CyeVzdpI10IkEteDVjXM6uw6NY1RtB0Ff5SL81/a0QBQF7Z8x7zchZTCZkSzZrmmnj8jacGk4Ut2Y1EwavdTY6kanJCJFa8rBs2Hae2DWAtrAHF61oK+vrrtmyGKOTGew5VnlpSiyesWTTA6Ot6G3Be29ag4OnJnDvE0dK+prBsSQ6W3zsNEyWppfa2rlp0+AIM69W1NXqh6TkTMnU1ZreqGlZz9yj6BpdOKAHr7UNqM6OJTEwksSWKkqGAcDvdWLZohD2HR8vfkwfqdVh8RtdGwv79/cca77sK4PXOpKVHCYSEtrslnl1Odht2EbOxlLYd3wcV29eDFEsrzx9y6p2hANuPLlroKJzS0oOyUy2oTOvM12xsQfXXdKLR148hRf2Dy34+MHRJEuGyfL0ygA773sdHE2gNeSBx80bRVaiZ8KHGqB0+PDpSZwZS5XUV6JRRUwqG35uz1kAwObV1Tc73LA0imNn4khmtH26Q4WbdFYuGwaAvs4gIkE39jThvlcGr3Wkp/rtNt/M7RS559VGntw1AIco4KqLy/+D6nSIuOqiHrxyZBSxeKbsr9e/plmCVwB413UrsbI3gm88uB+nRxJzPk7J5jAUSzN4JcsLB9zweRy27jg8OJJEl8UzKc1o5qxXu3ty9wB8Hge2N2GjJp3H7YDX7SirbPjE2Sn84BcH8NrRsZITI8/vPYPFHQF0GnBtsX5pFKoKHDihZV/PFt7nrB68CoKATcvasPdYrOStSo2CwWsd6Rf2tgteXY6alQ1n5Cx2Hx5FIl37TnXziSdl/Pw3x/H333kJJ4em6roWADh4chzPvFL+3lNJyeHXr57BpWs6ECmU85Tr6osXASrw1CvlNW56fWAS/3TvKxAEYEVvpKJz25HTIeJ/vm0jfG4nvvrj15DKzP5aHhxJIq+qWMzglSxOEAR0F5o22dXgaKLkZnVknvZIY4zLmUrJeOnACK7Y0NP02f1wwF1S5lVVVTzx8ml8/jsv4fuPHMSX/+sVfOyfnsIXv/cyHnjmGI4MTM4alCXSCvYdHau6ZFi3fFEYHrcDewulw2djKXjcDoSq2Etrlk0r2pCSsjg2WP/rVDM1Xyu0Gjo5NIU7734ai9r8WL80ig1Lo1jaE5pzgPBYXMu82q5suAaZ10RaweM7T+OXL51CMpPFNx8+gLddtQxvvGhR2aWulVJVFUcG43j85dN46cAwsjkVPo8Dz7w6iFt3LMFtVyw1fRj00cE4fvzUkeJ+jP7OIH7vzauxuq+lpK9/Yd8QUlIWb7qk9EZN52tv8WHTijb86pXBkr4H2VweDzxzHD/7zXG0hb341LsvwZLuMEZGmufNtSXowf98+0b83fd34f89sA93/vZFEM/rKH7yrPb9YOaV7KA76seBk+MLP9CCUhmtAUtX1NqZlGbkEEW0Rby2z7w+89pZZHN5XL2leUuGdZGAG5OJ+YPXjJzFtx4+iOf3DWHT8jb8ye9dij2Hh7Dv+Dj2HY/hvqeP4b6nj8HncWBtfyvWL41i/dJWdEf9eOX1UeRVYMsqY+ajOx0i1va1YF+hadOZUa0XhR2mgKxf2gpBAF49OoYdZTTktDsGrwbqafPjtjcsw/OvncH9vz6Gn/76GLxu/RdP++XrafMXfyFiU1rmtdVmDZuMnPM6mZDwyIun8PiuAUhyDptXtmPHxm489eoZfPvhg3jy5QH87vWrajqEWVJyeH7fEB5/+TRODiXgdTtw9cWLce0li7GsP4qv/OfLuP+Z43j50Cg+cOs6UxoxnB5J4L6njmLX4VGE/C7ccd0q9PWE8e/378Hffu9lXLa+C++8ZsWCWfsndg1gcXsAq6rMfF6zZTH++b9fxSuvj+LSNZ1zPu5sLIX/98BeHDszhSs3deP3rl/dlOMCAGBVbwvuuG4VvvfLQ/jZs8dx+5XLzvn8yaEpdhom2+hp8+M3e88iLWVLeryqqhgeTyOh5BGLlVZuXM5j9cdPjKcgCFp2+IJ/AxAEYHBUy+qxWZM12X1cjqqq+NUrg1i5OILejmC9l1N3kYAbA6Nz/x4PjCTwLz/Zg7OxFN7+xuW4dccSdLT6sHFZGzYu05pKTqVkHDg5gX3HY9h3PIZdh0cBaHPWRUFANOw19Fps/bIoXjkyhtGJNIZiScuXDOsCXhdWLI5gT5ONzGnOq8oacTkd+P2b1uHGS3uRSCs4cGK88Is3jt2vT//irV+iBbKnhxNoCXngctqrelub81pdff3oZBoPP38ST796BtlcHtvWduLWHUvR16m98d/8huV48Okj+K8nXscXv78L29Z24p3XrjC0a+3QeApPvDyAZ147g2Qmi8UdAbznxjXYsaELXrf2qxEOuPGh2zdg27pOfPvhg7jrWy/hlh39eMsVy2rycxseT+Gnvz6G5/YOwetx4O1XLcP1W/vg8zjR0RHC8q4gHnruBB56/iR2HR7BrTuW4qbtfbN2qz10chzHz07h929YXfUdxIuWtyEa9uDJXQOzBq+qquLJ3YP44eOH4SqUzW5dO3eQ2yzedMliHB2M46dPH8PS7hAuWjFd5nRyKM5Ow2QbesfhgZEEIp7ZX7O5fB6HT03i5cMj2HVoFGMV7JOvJd4osqauFj+ODJyx7bic146MYiiWwltuW1fvpVhCOOA+p3vvTM/uOYNv/+IgvG4n/uyOLVi3ZPbERMjvxra1ndhWuI4Ynkhjf+F6+uDJcdxy5fILqpmqsWFpoXPv8RiGxlJYP8e6rGjTsijue/qYrUeZlYvBa40EfS5sXdtZvIAfmUhj/4lx7D0WwytHxvBMoVPayhLLP61Ez7yqqlp2UHRmLIkHnzuB5/ZqnViv2NiNWy5fgq7ouRcVgiBg+7ouXLyyHb94/iQefO4Edr8+ipsv68fNly+Bx1XZBX8+r+KFvWdx35OHsedoDA5RwCWrO/CmSxZjdV/LnM9ny6oOrO5rwX8+ehg/e/YEdh0axftvXYdlPeGK1nG+8SkJDzx7HE+/MgiHKOCmy/tx82VLLphf5nE58LarluMNm3rwwydex31PHcXTrwzijutWYcuq9nPW/+Czx+BxO7BjQ3fV6xNFAVdfvAj3PX0MQ+MpdHRM3/GcTMr4jwf349UjY9iwtBXvv3U9WkP2KoWvFUEQ8Ac3rcHASAL33L8Pf/k/thb33Z08O8WSYbINPfA7PZxApG+6kkNScth3LIaXD4/gldfHkEgrcDpEbFwWxa1XLEFvdxiTk6UFsZGIt+THAkA47MXkZBoqtBtoeVWFqmr/rf278N8AFnWF0NPG3zcr6mz1IS3Zd1zOw785gYDXia3zVCU1k0jAjZSUPadCT8nm8L1fHsZTrwxidV8LPvLWDWgJln6d0NniQ+fmxcX5uR0dIUO3IvW0+dESdOM3e85CzuZtk3kFtHmv9z19DLsODWNjf0u9l2MKBq8m6WjxoaPFhzdevAh5VcWpoQT2nxjHRTZ8s9Mzjko2D3eJQeSR0xP47kP7sfPAMFxOEdduWYybLutfsOzV43Lg9jcsw5WbenDvk6/j/meO4+lXz+B3rl2J7es65w2eVVVFLC7h5NAUTgxN4eRQAsfOxDGZlBEJuvHWNyzDGy9eVHKgFfC68IHb1mPbuk586+GD+Jtvv4SbtvfjbVctqzh7NpmQ8F+Pv47HXj6NfF7F1ZsX4bYrli74pt7e4sNH374J+4/H8P1HD+OrP34NG5a24nevX41F7QEk0gqe3jWAKzb1GFa2e9XFi/DTXx/Hr3YPYuNqrZvirsMj+OZDB5CWcvjd61fhukt7Db0b2gg8Lgc++o5N+Otvvoiv/ngP/vwPLoVDFDA4msTFZc7dJaqXzlY/BAEYGE5gSbu27+zlQyPYeywGOZuH3+PExSvbsGVVBzYujxarV8q5yCz3grSWxybz6B2Hz4wm0RawfpOcmeJJGb95bRDXbukt+Xqo0UUK1y8TCQkCtIqyf7lvD04OJ3DL5Uvw9jcug0O0VsWhIAjYsDRaTCzZKXhd0h1CyO/CywcYvFINiYKAJd0hLOkO2fIPqv4GLReCV1VVkcxkMT4lYXxKwkRCwsSUhPGE9v+xuITTIwn4PA7csmMJ3ry1rzjIulRtES8+8taNeNMlE/j+o4fwb/fvxWMvn8a7r1+Njo4Q8qqKoVgKJ4cShUBVC1b1rsXa3sIA1i1txdWX9mFFV7Di5ksXrWjHXR9owQ8fP1wo39WysCsXz7+vVFVVTKUVjMclxOIZHDsbx2M7B5CRs7hiQzduf8Oyst8w1y2N4nPv34YnXh7AT54+hv/zjRfwpkt64fM4IGfzuHbL4oqe42xagh5sWd2OX796Bu+5dQO++dABPPXKIPo7g/jfv7sei7nXZ04dLT58+PYN+PJ/vYJvPXQAt+xYgnxeZeaVbMPlFNER8eGBp4/gvx49hLyqojXkwVUXLcKW1e1Y3ddiekM7agx68Pr07gF0hD2QlRwkJV/4t/aPrOQL/9b+H4IAJVt67w2X01HW490uJ7LZHARBgN4zUv9vbV+1trd6Mikjm9NuPJMmXJj1OjEl4ejJGL7x4H6IgoCP//ZF2LzSmA7BtbB+2XTwasQIHrOIgoCNy6J4+eAw3n39SsvdGKgFBq9UNnch8/rl/9qNRFrBREKGkr1wD2zY70JL0INo2IM3bevD9tXt8Huru6u6uq8Ff/nebfj1a2fw418dwV9/80Ws6I3g1HCiOB/M6RCwuD2IS1a3o78rhCVdIfR2BoulxkbcMPB7nXjfLeu0LOxDB/CF7+zEm7f14bY3rsDRkzHE4hJiUxnt3/EMYoXA/vzv045NPbjlsv6qxqU4RBHXb+3D9vVd+MlTR/HoS6egQnsj1vcQG+XaLYux8+AIPvSFR5FKK7j58n687Q3Lbbdvux42Lm/D2964HPc9dbQ4A49jcshOLlnTgQMnJ7BxWSu2rOrA0u6QLTpykrV1tPjgcTtw/9NHL/ic0yHC4xLhdjngKfzjdokI+FxwlPHSc7md5T3e5QBUtVCOrpefqzNK0rWPQwVuu3IZb0TOEAlqwes3HtiLvUfHsKwnhD9660bLz3vX97kKgpYwsZPNqzrwm71D+PjdT2NVbwvW9LVgdX8LlnTNPfHEzhi8UtmW9YSxbFEYboeIFYv8aAl50Br0zPi3Gy1Bzzm/MEZmmEVRwBsvXoStazrxs98cx+nRJN6wsQf93UEs6QphUXvAtF/Wjcva8NcfuAz3PnkEj7x4Co+8eKr4OUFAMXhf0hXCllXtiIa8iIY9iIa9aIt4sWJJm2Hfl7DfjT+4aS2u3rwYP3/uBH7rTasMOe5Ma5e0orcjACmbx8fevrGmXaAb0a07luD4mTh2HR6FKEw3wSGyg9+5dqUtq4XI2pwOEZ//w8vg8XuQTGTgcWrBqtslzplFqmWJebmP5+/EufSZ8nuPjuG6S3rxO29aaYsb3JGgp3h9Y7eAb+uaDnzqvdvw3CsDOHhqAq8e0boPe1wOrFwcxur+Vqzpa8GynrAtfhYLYfBKZevvCuGfP3Ft3d+s/V6nJS6mfB4n/uDGNXjDph7IecAJFdGwB5Gguy7lG0u6Q/ifb9tYk++LKAj4zHsuRXdXGBM2HypfD6Ig4AO3rsdd336pcHHGPVJERNGwt/A3i5l8u2sJeXDdJb3YurEbaxYZ09TSLL99zUqINvy7LAgCrrxoEVb3aM00J5MyDp2awMGT4zh0agL3PaVVNbicIlYsCmN1XwvecvVK2O+Zahi8Ehlk+aJw3QNpM3jdTo53qYLf68Rnfv8SBEI+IGfMvGQiIiIrEAUB775htS2vhy5a0WbLdZ8vEjh31FAirRSC2QkcOjWBB549jvGkgvfdtKbOK60Mg1ciIpOF/G50RP22/wNJRERE1hb0uXDJ6g5csroDAJCWsljcE0Eslqzzyipj/8JnIiIiIiIiWpDP44TDZvt6Z7LvyomIiIiIiKhpMHglIiIiIiIiyzM9eP3Zz36GW2+9FRdddBFuvvlm/OQnPzF7CURERERERGQzpgavDz30EP7sz/4MV155Jb72ta9h+/bt+OQnP4mHH37YzGUQERERERGRzZjabfgf//EfcfPNN+Mzn/kMAOCqq67C5OQk7r77btx0001mLoWIiIiIiIhsxLTM66lTp3Dy5EnccMMN53z8xhtvxNGjR3Hq1CmzlkJEREREREQ2Y1rwevToUQDAsmXLzvn4kiVLAADHjh0zaylERERERERkM4KqqqoZJ/rZz36GT3ziE3jsscfQ29tb/PiJEydwww034Mtf/jJuueUWM5ZCRERERERENmPanlc9RhYEYdaPi2LpSeCxsQTyeVNi7rJ1dIQwMjJlicfb9dhWWgufZ2Otxa7HttJa+Dwbay18no21Fj7PxloLn6e1j22ltdT6eZpNFAW0tQVn/5xZiwiFQgCARCJxzseTyeQ5nyciIiIiIiI6n2nBq77X9eTJk+d8/MSJE+d8noiIiIiIiOh8pgWvS5YsQW9v7wUzXR955BEsXboUixYtMmspREREREREZDOmznn96Ec/ik9/+tOIRCK45ppr8Pjjj+Ohhx7Cl7/8ZTOXQURERERERDZjavD6jne8A7Is4xvf+Abuvfde9PX14Ytf/CK7DBMREREREdG8TA1eAeCOO+7AHXfcYfZpiYiIiIiIyMZM2/NKREREREREVCnTM69GEEVh4QfVUbnrq+Xj7XpsK62Fz7Ox1mLXY1tpLXyejbUWPs/GWgufZ2Othc/T2se20lpq/TzNNN/aBFVVVRPXQkRERERERFQ2lg0TERERERGR5TF4JSIiIiIiIstj8EpERERERESWx+CViIiIiIiILI/BKxEREREREVkeg1ciIiIiIiKyPAavREREREREZHkMXomIiIiIiMjyGLz+/+y9d1QU2fM+/Iw5rXlddYOKrllExQhKMKJIUpKCOWEERUUxB0BBJRhRCSoSDAhm0VWMYM45RxAQkJzmvn/wTn+npwNzgVnd32eec+acme6amts91d1V91Y9pYYaaqihhhpqqKGGGmqoocZPD3XwqoYaaqihhhpqqKGGGmqoocZPD3XwqiLExsb+6CGooYYaapQJOTk5P3oIPxzZ2dk/5Hfz8vI42xITE3/ASIBv375xtj19+vQHjOS/idTU1B89BAbPnj370UNg8M8//4AQ8qOHoYYaavzHoA5eVQQnJ6cfPQQ11BBEYWGh4L6yOqWq1K1G+eDNmzf4+vUra9vXr18xb9481rYRI0bgxYsXSuuNi4sT3Ldp0ybOtkWLFgm+Fi9erPTvAoBUKqWS58PEiRORlpbGfH7w4AHMzc1Fv0MTZEZFRbE+FxUVwcvLi1fW0tIS7969Yz6fPXsWFhYWguOg0b1t2zbW58zMTMydO1dQt7m5OW7dusV83rNnD8aNGycof/36dc620NDQcpGn1U0DsXtXWTBs2DDMmzcPN2/eVEqeJsCcNWsWrl69qrT87NmzYWNjg6ioKOTn55erfnNzcxw4cEDpSa+9e/eif//+2Lp1K5KSkkqU9/DwYF0T5SlPq1uVyMnJQWRkJIKCghAYGMi8hPD69WssWrQIDg4OmDZtGvMqT+Tn5yM9PR1paWnMSwifPn3C48eP8ejRI+bFh+TkZGzevBlr1qxhvcSgrG6g+F4RExODM2fOMC8hlGYsNOfkZwLfhFF6evoPGEnpUelHD+D/VQjNJrq4uMDDwwMAEBkZyXKMRo4ciYMHD7LkN2/eLPo7M2fOZN5//vxZVLZp06asz4aGhpBIJLyyEokEZ8+eZW3Lzs5GjRo1EBsbi7y8PFSoUAEDBgwQ/L2HDx9CKpVCU1MTCxcuRHp6OipWrAg3NzfUqVOHJXv27FlUq1YNurq6GDNmDFJTU1GxYkXs2LEDv/32GyNHe/6A4vOieOwyXLx4Ef369WM+3717F1paWryyBw8exMiRI5nPYg8TABg/fjzr8/Dhw0Xljx49KrpfDPv27YOdnR0A4MWLF/j777+ZfStWrMCKFStY8paWloiMjAQArF69GkuXLmX2LVq0iNmnat0AEBAQgAkTJiAvLw8bNmzA2bNnUblyZQwdOhTTp09H5cqVOccbEhKC06dPIykpCZUrV0azZs0wfPhwDBo0qMRzVRIKCwtRsWJFSCQSxMfH48mTJ+jevTs6dOhQ4nfDw8NhbW3Nu+/t27do3rw5AODRo0c4f/48KlWqhEGDBkFDQ4P3O/fv34eGhgZq1aqFc+fO4e7du+jUqRPvcaakpEAikaB+/fp48OABbt68CU1NTXTr1o0lt2vXLmzZsgUA4O/vj+7duyMoKAi+vr7o2LEjS3b06NGwt7fHvHnzYGlpWeLxOzo6Ijg4GG3atGG2ff/+HU5OTnjz5g1nUk/elmRITU1FcHAwfv/9d8HfWbJkCZYtW4YqVaoAAL58+YK5c+cKBjFRUVEwNTVlPhcVFWHTpk1wdnZmyXXq1AkWFhbw8vLC3bt3ERAQUGIQbWlpCT8/PzRr1gxA8b1s+fLluHLlCkd2x44duH37NlxdXfH161c4OTmhfv36vHrt7e0xevRoLFy4EHfv3sXly5dFnwc0uq9du4bbt2/D09MTb9++hbOzM/r27Suo293dHXPnzoWNjQ3u3buHzMxMHDhwQFB+3rx5sLe3x5QpU/D9+3csXrwYHz9+hK2tbZnlaXVv27YNDg4OzOfMzEwsW7YMGzdu5MgaGBjAwsICVlZWovYHFAd1tra26NOnj6gcULzCePz4caxfvx45OTmwsbGBqakpatWqxSs/e/Zs1KtXD7a2tjAyMmLsnA8DBw7E1q1bsXLlSlhZWWHEiBGoW7euoPzp06dx7do1REREwMvLC8OHD4eNjQ3++uuvMutfsmQJIiIi4OPjg0GDBsHGxgatW7cWHEtgYCDev3+PiIgIWFlZQVNTEzY2NujduzevfJ06dTBhwgT8+eefsLGxwcCBA1GxYkVB/TTytLrNzc0xatQoGBsbo3r16oJy8vj06RPS09NZ/iHfc2XBggX49OkTWrduLeijycPFxQWampro3r27UvLJyckICwvjBFtLlizhlQ8NDYW7uzsKCgoAFPu3EokET5484cj6+PggICAADRo0YLZJJBKcO3eOIzt//nxUq1YN7du3V2rcNLqXLFmCixcvMvdlmayQj0A7FppzIsP169c5/7/QeO7cuYONGzdy5Pn8xNevX2Pnzp1IS0tjyW7fvp1Xt4WFBccPGz16NI4dOyY49p8ORA2VoEuXLrzbzczMeN8TQoipqSlHftWqVZyXq6sr6dSpE+nduzdLVktLi3Tp0oVoaWkxry5dupD27duTtm3bcnQ/ePCA8woMDCSdOnUizs7OjNzXr1+JmZkZ8ff3J4QQoq+vT+zs7IiBgQE5ceIE73HGxsYSHR0d8s8//xBCCBk8eDA5fPgwmTdvHvHx8WHJRkVFkcGDB5ObN28SQggZOnQoiY+PJx4eHsTNza1M509RbubMmYL7FD9bWVmJyrq4uIi+FBEfHy/6UoTs/1N8ybYLjU3smGSQP1clnUdV6paXcXNzI7NmzSIPHz4k9+/fJ3PnziVLly7lyPv6+pIlS5aQCxcukHnz5pGQkBBy9OhRMmLECBIYGMiRp0FsbCzp0qUL0dfXJ/v27SP9+vUjLi4uxMDAgJw6dYole/r0ac6rf//+zHuh4zxz5gzp3bs3Wb16NVm1ahXR1dUlJ0+e5Mjv2rWLGBoako8fP5Lg4GBiZGRE1q1bR0xNTcmWLVtYslFRUaRLly6kR48eZO/evaRv377ExcWF9O/fnxw4cIAlO2DAAPL582dy69YtMmPGDOLk5ER0dHRIdHQ07zl58+YNsbKyInPnziXZ2dmi5+/48eNET0+PfP78mRBCyJMnT4ihoSGZOnUqSU1NFf0uIYRcuXKF6OrqksWLF4v+1vz584mpqSl5//49OXnyJNHR0SE7d+4UlDcyMiLLli0jeXl55MOHD2TkyJFkypQpvLIxMTGkbdu2RFdXlyQmJpY45oiICOb8rVq1igwaNIjcvn2bVzYrK4ssXryYGBsbk379+pGIiAhR3RcuXGDG8u3bN1FZGt1SqZRs3ryZ6OjokL59+5LLly+XeJxnz55V+rx8/fqVjB8/nowfP57079+fbNy4keTn55eLPK1ue3t7MmnSJJKamkru3LlD+vfvT1asWMEr+/nzZ+Lj40P09fXJlClTyPnz54lUKuWVjYqKIqNHjyaDBg0iu3btUsq+CSEkLi6OGBoaEi0tLbJixQrB//Xq1avE0dGR6OrqknXr1pF3796J6n358iVZt24d6d+/P3F2dib37t0rcSxXr14lhoaGpEOHDmTy5Mnk/fv35aI/PT2d7Nu3j/Tv35/Y2toK+gkyFBYWklOnThFDQ0PSq1cvYmxsLKhfKpWS2NhYMnv2bDJgwACyadMmkpCQIKibRp5G9ubNm2TBggVER0eHrFy5kjx79kz0GL29vYmmpiYxMDBgXoaGhryyAwcOJAUFBaL65GFsbKy0LCGEjBs3jkybNo34+voSPz8/5iWE/v37k4cPHyql28DAQPT/kMeQIUOUkiuNbkNDQ5KRkaG0btqx0JwTQghxdXUlffv2JXZ2dszL3t5eUN7Y2JgEBASQuLg4UT+REEIsLS3J6tWryaFDh8jhw4eZlyLGjBlDunTpQtq1a8fyKTt37kzs7OyUPpafAergtQxITU0VfAkFr/LOu1iQIITnz58TY2NjMn78ePL161dRWalUSrZu3Uq0tbVLdJKKiorIpk2bSI8ePUhUVBRr34IFC5jAVX7cd+/eJRMmTODVZ2NjQ548ecJ8lh1bcnIy50Zrbm5OPn78yNGfkZHBuaGU5vyJfUfsc0myqsbHjx9FX0JjU+a80ASkqtQtv83Y2Jjk5eUx2wsLC8mgQYM48ubm5sz7vLw85qabmZlJjIyMWLI6OjpKTwDIdD9//pzExMSQ9u3bM+c5ISGB9buEFD+8evbsSezt7ZmHkZaWluBDSXaclpaW5OXLl8z2jx8/kmHDhnHkBw8ezDx8zczMSHJyMnOcitfF8OHDSUJCAnnz5g3p0KEDefv2LSGEkJSUFDJ8+HCOrAw9e/YkU6dOJenp6Zzfl0dRURFZuHAh0dHRIcbGxsyLD6GhocTIyIjs37+fdO3alezYsUNUNyGEFBQUEA8PD9KzZ0/OJIEQDhw4QLS0tIiuri55/vy5qKyygV1sbCzR09MjHh4eZPLkycTOzo58+vSpxLEoG2RmZ2eTFStWkP79+xNdXV3OxII89u/fT3r16kX27t1Lli5dSgYPHkzu379fLroTExPJ5MmTiZWVFTEwMCA+Pj6ksLBQUH79+vXMZOSOHTuIrq4uOXPmjKC8VColO3bsIN27dye6urrkypUrgrK08qXRTRuoFxUVkZiYGGJoaEgMDAzIzp07WfcmeSgb1MXGxpKZM2eS3r17Ezc3N/L06VOyY8cOYmNjIzoWZQLMoqIicu7cOeLg4ED09fWJu7s7MTc350wUE1L8XN2/fz8xNzcnQ4YMIcHBweT79+/k2LFjgtc0jf709HSyZ88eYmJiQszMzMiePXvI1KlTiaurK0f27du3jG1NmDCBnD17lhQVFZHbt28TAwMDwXPy9OlTsmbNGqKvr09mzpxJ+vfvT0JDQ8tFnla3soE6TeBlb29PFbzOmDFDqYk2GWgDNWtra6VlR40apbTshAkTSFZWlkp0jx49WmnZ0oyF5pwQQh9MKxMPyKDs5EVGRgb58OEDsbe3Z/mSCQkJpKioSOnf+xmgThsuA3r16gWJRFJqwgFlUhPkERISAm9vbzg4OGDChAmisomJiXB2dkZWVhYiIiLQokULQdlPnz4xtW4HDx7En3/+ydp/69YtrFu3jvO9zp07482bN7w6v337hrZt2zKfa9SoAQBo0KABp84mNzeXlaIlG6tQSpUMyp4/eTnF74h9LkkWALKysnDs2DE8f/4c1apVQ+vWrUXTvGJiYrBr1y48f/4c1atXR+vWrTFhwgRW6rIM8uckNTUV1apVE0xPEhs3H2hsVpW6AaCgoABFRUVo0KAB8vLymHMnS99VRFZWFgoKClC5cmUUFhYyqU81a9ZEhQrsMv5du3Zh0qRJ2LJlCxo2bFjiWIqKivD333/j77//RtOmTZn/4LfffuPUVB46dAgLFy5E27ZtMWfOHEgkEpiZmWHv3r2iv1FYWMhKE/799995z2v16tWZa6BWrVpMqhTfcUokEia9vl69ekyqVP369Tnjlj+ntWrVgre3N6pVqyY43oKCAnh7eyM2NhbOzs6c+4MibGxs8P37d6xatQr+/v6i6ahAcTr13LlzUbNmTRw5cgSNGzcWlQeKa6f37t2Lvn374v3799i5cyeWLVsmeM+QSCSoUqUKcnJyIJVKBe148eLFWLduHXR0dAAUpzWOGDEC165dExxLaGgofH194erqiufPn8PW1haenp7o1KkTR9bExARaWlqIiopCcnIy5s2bh7Nnz/Kmd4WEhCA4OJhJuzxz5gymTZvGm45Mq9vExAQ2NjaYNWsWMjIy4OrqCktLSxw+fJhX96NHjxAZGYlff/0VBgYG6NWrF+bNm4eBAwfyytva2qJy5co4evQoPn78iPnz58PQ0FAwLZFGnlZ3UlIS7t27h99//x1JSUm4desWevXqJZgS+urVKxw4cADHjh2DlpYWLCwscOnSJcyZM4dTKyyVSvHu3Tu8ffuWuYetWLEC+vr6mD17NiNnYGCAunXrYtSoUfD09GSutzZt2iA8PJwzhszMTBw9epSpHx07dizMzc1x8eJFTJ8+nZU6uGnTJhw+fBh//vknRo0aBR8fH1SuXBnZ2dkwMDBgjQMA9PT00Lt3bzg7O7NSnocNG4awsDDOWGj0Ozs7IzY2Fvr6+lixYgW6dOnC/Gd9+vTh1BBaWlrC3Nwc+/btY0oqAKBLly7o0aMHZywHDhxAREQEUlJSYGNjg0OHDqF+/fr49u0bhg0bBhsbm1LL0+oGiksioqKicPDgQfzyyy8wMjJCVFQUrly5wjnWJk2asEqgxNC6dWuMGTMGffv2Zd2bFUuRZJBKpTA2NkaHDh1QtWpVZrtQ2mjTpk2ZMjBloKuri/3796N///4s/Xzp471798b69evRv39/1tj50qMbNWoEMzMz9OjRgyUrdC3T6O7atSucnJxgYGDAkhVK06UdC805AYr//5J8Wnn8/fffePbsGasERwjNmjXD169f0ahRI1G5WrVqoVatWtizZw/y8/ORk5PD+Gvfv38XLTf42aAOXssAMfIZIeIH2oAVANLS0uDi4oK3b98iODgY7du3F5U/c+YMli5dCgsLC8ydO5e3ZlCG6OhorF27Fra2tpg1axbvA10xYFq0aBHzXrF2VQZFPSEhIcx7xRumonMtT+yiGASW5vyVdnKhJLx79w5jx45Fy5YtmRvMoUOH4OPjg71793Jqpk6ePIlNmzZh9uzZaNu2LSQSCe7fv481a9bA2dmZ96YaFBSEXbt2ITk5GRKJBH/88QcmTpzI+yClQWnOo6p0V6lSBb1790b16tWxZs0arFu3Djdv3sT69ethYGDAke/ZsyemT5+OYcOG4cSJE+jbty+SkpKwbNkyTr1y27ZtMWnSJERERGDt2rUljqVGjRr4559/YGhoiJiYGGb78ePHOQ+eOnXqYPv27di6dSsmTpwIT09P0WN/+/Ytli1bhurVqyMsLAy2trbIzs5GREQEb2DdtWtXODs7Y86cORg2bBg8PT1hZmaGyMhIzsO6YcOG8PPzQ0ZGBqpUqYLw8HBYWlri1KlTog+kX375RTRwffr0KebPn4+6desiMjJSqcASAKZMmYL09HTs27cPOjo6nGBbhkOHDmHdunUYP348qy6xJIwZMwbz58+HpaUl8vPzsX79egwfPhznz5/nlVc2sIuKimLVU40fPx69evUC8H+12YqgCTJnzJgBMzMzAMWTEKGhocz9Tr4mWnZu5J2iQYMGQVNTE0AxuYyLi0updfv4+KBnz54Aip2tLVu2MPfo69evcwKHwMBAlm1ramriyJEjAIC5c+dy6kd1dXUxffp0VKhQAb/99huOHDnC1L7zOc008rS6aQJ1W1tbfPjwgeFPkNm7vr4+Ywcy0AR1GzZsQNeuXTm/BwCjRo3ibKMJML99+4adO3eyJouB4nsZHwnXsWPH0KRJE96x8AUBNPpbtWqFxYsXc2qtK1WqhDlz5nB0x8bGCk7I8pFJnTx5ElOnToWhoSHrnlK/fn3MmDGjTPK0umkDdZrAKysrC82aNcP79+85+/gwcOBAwYkkPtAGav7+/sjPz8eqVauYbUL1nbLr6tSpUyxZvrrU33//vcTa8tLqvnPnDgCwavPFal5px0JzTgD6YPrDhw8YMWIEmjZtynoO8NW80k5ehIWFwc3NDQUFBYx/XFK97k+HH7ns+/8i0tLSyI4dO0i/fv1493fr1o1MnTqVTJ06lfV+6tSpRFtbmyN/9epV0rdvX+Lq6kpycnJEfzsnJ4csWbJEqVQqQorrxjQ1NUlgYCB5+PAh5yXDsGHDeH87KyuLk0opg52dHSs1UoaXL1+S8ePHs7ZNmjSJt0bszp07ZNq0aaxttOePkOI0ybS0NJKamsp6L/ssjyFDhpBHjx6Rhw8fst7LPstj7ty55MiRI5zfi4iIII6OjpztNjY2vCmIr1+/5k0dCwkJIVZWVuT27dskOzub5OTkkPj4eGJlZcVJY+rbty8JCAggAQEBrPcBAQG8tihf8yD/XktLi7Rv3/5f0y1DdnY2iYuLI+fOnSOEEPLPP/+Q/fv389ab5eXlEV9fXzJ16lSyZcsWkp+fT5KSkkh4eDhv6mNhYaFS9V+EFNdoDh8+nJVCc/z4cTJw4EDR1NTLly8TY2NjMnDgQEGZZ8+ekbCwMLJw4UKycuVKQggh27ZtI5aWlrypgLm5uWT16tWke/fupH379qRNmzakY8eOZNasWZw038TEROLi4kIWLFhAEhISiJ2dHWnXrh0xMDAgT58+ZcmK/Z8BAQEs2c6dO5OtW7fy/g98NX7yddpaWlqkTZs2rPp7RbRp04a0a9eOU98tJC8D373lwoULhBBCjh49ytkXGRnJ+pyfn0/WrVtHCCmu6VUGQmlcubm5nG1fvnwhhBDi7u6ulG4x/WWV/Zl0q1qeTzYuLo6zbd++fYQQwqkhi46OFqyfVbShJUuWsEpj5BEWFqbMcAkh/GOW1YzzQVU2pWr5n2kstPJ8stu2bSMpKSm88jL7kod8rWtJNa9lhVQqFb2vyde5KlPz+m+CJnVX1SjPscjXuipT86osNwohhFXnKlbzKgNtve7PCAkh6iZb5YFXr15hz549iI6ORsOGDTF16lQWM60MigxfilBsy9CuXTuGTZUP8rMwRkZG+Pz5M8aMGcPLMqmYcmJoaCg4DvnZLG9vb6Snp2P58uUsGXd3d9SpUwfTp0/nfP/s2bPw9vbG+vXrmZXily9fwtnZGfPmzWOlEt64cQPz58+Hq6srdHR0GJbXtWvXYsOGDcxqA0B//gAwq5x8pq4426TsOQGK2YOFGILNzMyYlQkZTExMEB0dzStvYWHBWQkYMWIEdu/ezVk5S0xMxIwZM1jMyvKr4Xxwd3dnff706ZOovPwMpCp1Kws7Ozvs27dPZfJikKUol4TPnz/j9OnTgqldfJBKpYKrkvL49u0bCgoKUL9+faXGAhSnmterV4+zneb/vHfvHjp37sza/+rVKwQHByM6Ohp3795l7aP971VhK+bm5iXeJ0ojz3dNl+dYaPTTjkWVumnP93917KqSVeWYVXmuaeXVdqU87ty5A39/f2RnZ4MQAqlUio8fP+LChQu88mFhYQyTtQz169cXLDHgg1gacX5+PmJjY5GVlQWguLzm/fv3vC0hv337hujoaGRlZTFjf/fuHTZs2MCRPXv2LHx9fVnHmZaWxqyalkX327dvsW/fPpbud+/e8abGl2YsNOektEhLS2NSe2X6ZSUtYiCE4N27d6xsG3nY2NgInof/CtRpw2XE5cuXERQUhLi4OPTp0wc1atTAqVOnBOtpxHoG8vVTDA4OVnosnTt3hpaWFpKTk5GcnFyi/D///KOU3mnTpmHSpEkwNTVFnz59IJFIcOPGDVSvXh27du3i/c6AAQOQkpLCpNlJJBJIpVLelgzdu3fHypUr4eXlhVmzZkEikaBly5ZYtmwZK3AFxM+fEGh6iyp7TgBuarQ8+NJHxeT5AuvCwkLelE+++kvFALIkiAUFoaGhrLYTqtStLDIzM0slL9YDDuBP2VKEssFi06ZNqQJXAEoFrgAEW56IgS9wBej+T/nA9dKlSwgODsaVK1egra3Nqf8Diu1erC2Vom3IPj98+BC3bt2CRCJB165dOS17aEA7H6usvKpLFmj0045Flbpp8TONneb/UZWsKsesynNNK/+/blc0gdeSJUtgamqK06dPw8bGBufOnRNtA+fv74/AwEBs27YNjo6OOH/+PBISEgTlaQM1JycnfPjwAUlJSWjfvj3u3bvHW5MMFLdLq1atGl6+fIk+ffrg6tWrnHZtMqxfvx6Ojo4IDQ3F5MmTcfbsWdSsWVNw3DS6582bh44dO+LOnTsYNmwYzp8/L/q8px0LzTkB6INpHx8f+Pv7Ayj2HQsKCtCqVSveBRPayQvaet2fEergtQwwNjZG5cqVYWJiAg8PDzRs2BD9+/cXDVLEYG1tjdu3b7O2yS6G5ORk3L17FxKJBJqamvj1118535f1P6VBdnY2wsLCWI6jlZUVq76vWrVq2LNnD2JiYnDr1i0QQjB+/HgMHjxY9Fitra1hYWGBV69egRCCli1b8hIZFRQUQE9PD3p6esjIyAAhBLVr1xbUS0N6JI83b96wiJWE6n4IIbhy5Qoj26ZNG94bpKofxmKBDY0Do6+vLzhjywdPT0+lA0xV6pZHaR2TRYsW4e3bt7w1pXy1MjTBLm1grEp5GlnFFYQKFSqgbt266Nq1K6euNy8vD5GRkdizZw9SUlIwdOhQ/Prrr4KkVDNmzGBWHGbNmgU/Pz9m36ZNmzjXqFQqxfz58xEXF4du3bohPz8fO3bsQI8ePeDl5VWqe6mqHfafRbcaZYeqAhi1Tf1vg+8/ogm8JBIJpkyZgtTUVGhoaGD48OEYMWKE4O/VrVsXnTt3Rrt27ZCSkgIHBwcMHTpUUJ42UHvy5AnOnDmDFStWYPz48ZBKpZz+7jJ8/vwZZ8+exYoVK5hac77sPKCYT2Xo0KF48uQJqlatihUrVmDYsGFYuHBhmXVnZWVh5cqVWLt2Lfr164cxY8Yw/erLYyw05wSgD6ajoqJw/vx5eHh4YMGCBYiLi0NsbCyvLO3kBW297s8IdfBaBlSpUgUFBQVITU1Fenq6UmymYhAKSDZu3Ig9e/ZAQ0MDBQUF+PjxI0aPHg1nZ2eO7NOnT+Ht7c0Eo126dIGjoyPatWvHkU1PT4e1tTU0NDTQp08f5OfnIz4+HuHh4QgLC2NWboKDgzFixAgMHjwYgwcPVupYTE1NYWdnB1NTUw7RgyL09PRgZWUFW1vbEtn4SkN6lJWVhXnz5uHmzZto3rw5JBIJXr16BX19fXh4eLAC6uTkZEyaNAk5OTmM/sDAQNSvXx/+/v4sgqqEhAQOKYMMiYmJnG3Pnj3jJe0ghPCSUxQVFXEaVMvvUxbp6elKy8rG8zPoLg/s27cPVlZW8PLyUmo1Txbs/vrrr5yxKga7NLKqlqeRlSe7AIoDyOTkZHz+/Bn+/v6sbAd9fX107twZjo6O0NfXR5UqVXDx4kUIQf63P3z4ILhPhsDAQBQVFeH8+fPMdZiVlYVFixYhICAAkydPFvwtNdRQQ43/CmgCL1kg+ddff+HFixfo1q2b6GR2pUqVkJ6ejmbNmuH+/fvQ0dER9RFoA7VGjRqhUqVKaN68OZ4/fw4jIyNkZGTwysr8YJmsiYmJIIFp1apVkZ+fj7/++gtPnjxBz549RSdnaHTLVhGbNWuGFy9eQFNTU1Q37VhozglAH0zXr18fjRo1goaGBp4+fQozMzPs3LlT8FhpJi/u378vuO+/AnXwWgYcPnwY9+/fR2hoKCwsLNCqVStkZWUhKytLdBZLCHwXyqFDh3Dnzh2cO3eOYcFMTEzEvHnzcODAAVhaWjKyz58/x6RJkzBp0iTMnTsX+fn5iIuLw6RJkxAQEMCh3Pb19cXIkSMxadIkZtuECROwfft2+Pj4MLNI165dg5+fH4YOHQo7OzuGVVMM06dPR0REBDZs2AAzMzOMGjUKf/31F6/szp07ER4ejuHDh6Nnz54YPXo0h9lRhj179iAoKIiVmtiyZUtoaWlh8eLFvMHrtm3b0LhxY1y5coVJkcjJyYG7uzs2bdrEumFv3rwZRkZGmDp1KkvH5s2b4enpyQpWR48eLXj8fAyS8uy1yuD58+fo1auXYK2usviZ0qn+7VWD2rVrY9GiRfDx8RG88cuDJtilDYxVKU8jK8RAGB8fDy8vL+zZs4fZpq2tjZs3b6JmzZqoWrVqiW1vaFtNHT9+HMHBwawJpJo1a2L16tWwt7f/qYLXn4keQpVjUVXatRr8+JnOn9quVAeawEtTUxOOjo6YM2cOpk6dirdv36JSJWF33crKClOnTsX27dthZmaGmJgYtGzZUlCeNlCrUaMGjh49irZt2yIiIgIaGhrIzs7mlW3QoAF27doFLS0t+Pn5oVatWsjNzeWVNTQ0xJQpU7Bu3TpYW1vj1q1bguUutLqbNWuGtWvXwtzcHK6ursjOzhY836UZC805AeiD6UqVKuH9+/fQ0NDAzZs3oauri7y8PEFZmsmLM2fO8G4XS03/6VDuFFD/o0hLSyO7d+8mgwYNItra2sTT05NaBx+7pqWlJW/z6S9fvhALCwvWtpkzZzKMm/I4f/48cXBw4Gw3NjbmZWctKioigwcPZm1LSEggfn5+xMDAgIwePZocP35ctKm9DB8+fCAbN24k/fr1I5MmTeIdnwxZWVkkIiKCjBgxggwdOpTs27ePZGZmsmQU2YHlIcR8LHScOTk5xMTEhLVt2LBhvDqKioo4srTgYxqWITY2tky6xcBnV3zs0g8fPiQPHjwgWlpaP4VueaiaeVIeFy5cIJMmTSp3WVXL0+rmA5/9JyYmEj8/P9K3b1+io6NDtLW1edmRCSHE1NSUea/4H/D9J/LyilC28TqNTj4oayvR0dEqHQsfQ3leXh6LHV3G8MzHoEurWwhubm682z9+/MhiX5exVb5+/Zojy8dOnZaWRgghZNSoUWWSp9UtBpr/h0aW5v5Da1dltSlC1HbFJ69qu5o+fTrZuXMnuXHjBhkzZgw5d+4cGTRoEO/3pVIpuXPnDiGk2H9bu3YtefXqlehvyphxExISSExMjGh3im3btpGxY8eShIQEoqenR2bOnCl6jG/evCHr1q0jUqmUzJkzh2hra5P9+/fzyiYnJ5Pg4GBCCCHr168npqam5MyZM4K6ZX7Ro0ePSFBQEElOThaUpdGdnZ1NTp06RQgp7twwffp0cvPmTUHdtGOhOSeEELJgwQKyZs0a8ujRI2JmZkb27NlDhg4dKij/zz//kDFjxpCsrCwyaNAgoqOjQ1xdXXllDxw4QKytrUlqairR09Mj5ubmvD6/DPKMx9bW1kRLS4tMmTJFUP5nhJptuAyYP38+PD09OdsvX76MsLAwbN68mbOvS5cuvLMthBDk5uZycs7FWO4U2W7F2GyHDBnCSRcUY8sV0kUIQWxsLA4cOIAnT57AwsICM2fO5NUhD1lqYGRkJF6+fInTp0+Lyj99+hT79+/HiRMncPPmTWa7GIuf0D6xc6jI8ismq6jfxcWFqTOOjIxkkUnJ+gQKfV+xHpBv7Hfv3uX0LZXh4MGDLDbradOm8coBxfb48OFD1jYxVmWATVylSt3KQpVMkuXJTPxfh9h5KyoqwtmzZ7F//37cunULAwcOZPVkBorvG3v37gUhBGPGjGHeA8W9WRXvKYMGDcKpU6c4KXFSqRRDhw7l3LOUwe7duzFx4kSl5Z2cnJjjOHv2LNzc3Jh0fUIIJBIJh4tAEYoN34Himfb4+HimnypQXJYQFhaGtLQ01vf5+iuGhobC3d0dBQUFAMCMRaguiUb369evsXPnTqSlpbHGLLQq7+Pjg4CAAFYPXKH+igD//czY2BjHjh0rszyt7vv373OI/65evYo+ffrA3d29RPZtGWjsSt6mgNLZlSpsClDb1Y+yq5SUFBw/fhxjxoyBp6cnrly5ghkzZgj2Z71//z4eP34MCwsLPHr0iOkjywepVIrAwEA8f/4cS5cuRUhICCZNmiTKGfD582c0bdoUjx8/xo0bN2BsbMz6H/jw/ft3UT4SGXJzc/Hu3Tv8/fffyMvLE+zlCxSXsTx58gTTpk3DuXPnYGxsXG66ExIS8OzZM+jo6ODr16+CZIKlHQug/DnJycnBxYsXMXjwYOzfvx9XrlzBhAkTBOueFb/77t07tGnTRnC1VsYWnZiYiAcPHkBXV1e0h7s8Xr58CT8/P/j4+Cgl/zNAnTZcBrx8+ZJ3u66uLnR1dXn3Cd0IhSCWhiB7+Ah9lgcfY6pUKkVGRgZ++eUX1vbv378L6pFIJNDX10eLFi2wZ88e+Pv7KxW8fv78GQ8ePMDz58+hoaEhKhsfH48DBw4gLi4OJiYmJeouCWKpGYpzNzRprfIsxnv27GEFr3zpKYSyHnDlypXMw9Ta2hrh4eHMvpCQEFbwKlaLzLePJoBUpW4AGDt2bIms2iEhIaWWLwm0TMY0wa6qW/yU51hu3bol2CoBKGY8lNW9v3nzhpclUTHVXd7J5ru2evbsieDgYA5L8+7du9GnTx/Bsdy5cwcbN27k1IQfPXqUN8AQc8DlgwxPT0+4uLigffv2St8LxIIB+eMHiic8q1WrppT+3bt3IzQ0VClGbFrdLi4u0NTURPfu3ZU6zqioKJw5c6ZEToKxY8fiwYMHyM3NZdX3S6VSdOrUqUzytLofP34MQggWLlyIDRs2MHZSWFiIFStW4MyZM5wAg8aulLUpgN6uVGVTgNqufoRdAcUpr1ZWVnj27BnmzZuHmTNnCgZehw4dQkBAAPLy8jBw4EBMnz4dTk5OsLKy4pVfv349vn37hgcPHoAQgkuXLiEpKUlwAgMoDo7Dw8Mxbdo0vH79WjRwff36NWbOnImMjAwcPHgQ48aNw+bNm3lTk+/evYuZM2eiUqVKCAsLg6mpKbZt28bL9+Hv748rV64gISGB0fnu3TvMmDGDdxw0ui9cuIAVK1agQoUKCAsLw7Bhw+Dp6YkBAwbw6qYdC805AYrrjDt37ozY2FhYWVlBX19fNJjOysqCl5cXXr9+DR8fH+zfvx8LFy7kLUmUSqUIDQ1lJi9evXoFAwMDQd2KaNWqFV6/fq20/M8AdfD6L4O2b2HHjh0RFRUFU1NT1vYjR45wZv1++eUXvH79mhMcvn79mhOgAsWziitXroSnpyfzoMnLy8Py5cs5vwcUz3idOnUKBw8exIcPH2BpaYmzZ88Kjj0/Px+nTp3CgQMH8OrVK5ibmyMgIAB//vknRzYxMRGHDx/GoUOHUL16ddjY2GDlypWcC5WW9AgoDsZjYmJ4A0TFAvuUlBQEBgby6vn27ZvgsSoTBNPWA8rrVKx1UPw9WeBcWFjI1MYkJSXxslLLcO3aNTRs2BB///03ACAoKAht2rRB7969/zXdgHKkT/J2QCtfEmjrcGmC3dK2+FHlWPhW0tPS0vD+/XtWNoAMWVlZOHbsGIup28jIiNdBo2lLBRSvUNna2uLBgwfQ1tZGYWEh4uPj8fr1a9ZkjSKWLVsGCwsLpR12ZR3w2rVrU9f90AQDCQkJOHnypFJ6GzZsqHSAQas7JydH1LFVRJMmTUoMMABgy5YtSEtLw+LFi1ktmSpVqsR7v6CRp9UdGhqKK1eu4OvXr6wJ1kqVKgmudtHYFU1QR2tXqrIpQG1XP8KuALrAa9++fQgPD4ednR0aNGiAw4cPY9KkSYLB67Vr1xAZGQkLCwv88ssvCAgI4PXhZKAN1NasWQNXV1d4enrit99+g52dHZYtW8Y7Sbx+/XoEBQXB2dkZjRs3xvr167F27VocOnSII3v8+HEcOHAAVlZWqFevHiIiImBtbS04DhrdW7ZsQUREBKZMmYJGjRoxwZ9Q8Eo7FppzAtAH02vWrEGjRo2QkpKCqlWrIjMzE8uWLeNtrUQ7eSFf80oIwcOHD0Vrqn9G/LdG+5NBLJASSgkSSxvm+46TkxPs7e3x8uVLlnN36tQpjnM3fvx4ODs7Y8OGDWjRogWAYmdy4cKFmD17Nuc3p0yZAicnJxgYGEBLSwuFhYW4f/8+unfvzvRnBYpn6A4ePIiTJ0+iXbt2sLOzw8CBA0VTUpYvX44TJ06gRYsWsLW1xbBhw3jb5ADApEmTcOPGDRgaGsLNzY3VK6uoqIj1O7SkR0Bx/015Ehp5KLbL0dHRwfPnz3llxVaClHGgaTP0aYLdjIwMODg4wMbGhkl1cXV1RW5uLrZu3cppgXLu3DksXboUvr6+zLZq1aph/vz5WLt2LfT09P4V3UDxrKEQqzLA7T1GK1/e+JkIrUozFsXVcolEgnr16qFr166cSa53795h7NixaNmyJUP4dujQIfj4+GDfvn2cmWNZKhofLl68yGmVU79+fRw8eBChoaEMi3HXrl2xbt06jl3Jo1KlSlQ9dZV1wGUz44o2KgaaYKBp06ZMeldJoO3FR6O7WbNm+Pr1Kxo1aqTUuHv37o3169ejf//+rFQ0xeOuVasWatWqhT179nDSXr9//84ZO408re7Vq1cDKG7R5OTkpNRx0tgVTVBHa1eqsilAbVc/wq4AusCrQoUKrPtfkyZNRP2tSpUqsUovqlSpIhqM0AZqaWlp0NHRYcrkRo8ejYiICF7Z3NxctGrVivmsp6fHyUSQH7e8X1i7dm3RcdPoLioqYtlhu3btSiRIohkLzTkB6IPpJ0+ewN3dHbGxsahevTq8vLwE05hpJy/kW91JJBLUr1+/VK02fyTUwWsZ0KJFC6aJsLKgTRv+888/sW/fPvj7+8PLywtAsXMXERGBxo0bs2SNjIyQkpICS0tLVKlShUldnTdvHvr378/RXbFiRfj6+uLOnTu4e/cuAGDy5Mno3LkzS278+PEwMzNDWFgYKyUiNzcXhw8f5mXWzc/PR2BgIIv5tKioCKdOnUJQUBAOHDjAbNfS0oK7uztrljM9PR1hYWHYv38/q7eVbOX64cOHrN60YgyrQj0p+SA/81oSaAMN+aBLsQ0OTesbPnh6eqJ169asmd/Nmzdj7dq18PLy4vQf8/f3R0BAAKuNkY2NDTp27Ig1a9awnCxV6gZKZlVWrMWilVeDDfn09oyMDEgkEsFA0dfXF05OTpwH4YEDB+Dp6clxHGj7vALFGSNTpkyhOoa///4bz5494zCoC0FZBzw2Nhb79u1D5cqVUblyZaVqE2mCgUaNGsHMzAw9evRgOet8M+S0vfhodEulUhgbG6NDhw6sMQvVJsp4AeRrkMVqE8PCwuDm5oaCggLmOhUbO408rW5HR0dcv36dM+HFtxJKY1c0QR2tXanKpgC1Xf0IuwLoAq+6deviyZMnjI8RHR3NatOniNatWyMkJARFRUV4/fo1goKCRFsU0gZqQHH2l2w8SUlJkEqlgrrT09MZWbF01CZNmuDChQuQSCTIz8/H7t27RbMTaXRXr14dnz9/ZmRv3rzJssmyjgVQ/pwA9MG0Ig9EUVGRYLsk2skLmU9cWFgIQghvWeHPDnXwWgZUqVKFOg2YT/7bt2+oX7++4Hf++OMP1oNGDHZ2drCyssKLFy8AFD+MhVY8ZejSpYsoGcClS5dYD+jExETs3bsXERERqFOnDm/wKh8EpqenIzw8HCEhIcjKyoK9vT1LVj715tWrV9izZw+io6PRsGFDzJo1iyUrlUoxf/58xMXFoVu3bsjPz8eOHTvQo0cPeHl5Cc5OJiYmwt/fnxXwTp48mTMBACjfK/fDhw9MCqb8ewD4+PEjRy9tPWBubi5TXyP/XrZPHrdv30ZUVBTr+KtUqQJXV1eYmZlxdOfl5fE+3Dp27Mips1albgBo27YtFRkTrbwaXFy8eBHr16/Hq1evABS3m5o/fz7vxAJfmpKlpSVvehRtXbcYGRgg7PR++PABI0aMQNOmTVkOiRABnbIOeFBQkOh4+EATDPz+++9KPzNoe/HR6B44cKBoiqMiaOvYd+3aRVVXSSNPq3vZsmWIjY1Fs2bNmG0SiYQ3yKCxK5qgjtauVGVTgNquyks3jV0BdIHX4sWLMWfOHLx//x66urqoWrUqtm7dKijv6uoKNzc3pKSkwNbWFrq6uqLp27SB2qhRozBx4kSkpKRgw4YNOH78OKvFojwcHBxgZ2eH5ORkzJ07F1euXBH0X5cuXYoFCxbg2bNn0NLSQufOnZlFmrLqdnZ2xoQJE5CUlARra2u8ffuWtyymtGOhOScAfTDdvXt3eHp6Ijc3F5cuXUJISAin3l0G2smLlJQUuLi44Nq1aygqKmJ+S5kU/p8F6uC1DBAzPCEkJyfD19cXv/76K0aOHImJEyfi9evX+OOPP7B582aOwQnVX8ogn+IkTxwhuxFlZ2czAYPirO3w4cNFdcse2LLA9f79+wgMDERMTAwkEglWrFjBG7zI8Pr1awQHByM6Ohq///47cnNzcf78ed7628uXLyMoKAhxcXHo06cPatSogVOnTnGC0cDAQIa5WBaUZ2VlYdGiRQgICODtC/nlyxdYW1tj8ODBmDNnDvLz8xEfH4+RI0ciPDycddOm6ZXr6urKvFdMxeQjMqKtB8zLy2MF9vLvFYPdypUr8wbuVapU4bVTsRlCxSBDlbqBH98r9n+NcP3mzZtYsWIFFi9ejN69e6OgoADXrl3DihUrsH79enTv3p2RFUtVK4+67vj4eNSsWRMmJiZo3bq10v8FTboeoLwD/vvvv+Px48fIzs5mMiTev38vWGsG0AUDfOR2QqR8+fn5iI2NRVZWFgAwYxE6dhrd8qvvQPE18O7dO8Fxf/v2DdHR0cjKygIhBFKpFO/eveOd2ADo6ypp5Gl1X7lyBSdOnBBNQ5eBxq5ogjpau1KVTQFquyoPWYDOrgC6wKtly5aIiorC27dvUVRUhBYtWoiujtWqVQtubm5Kj502UBs5ciT++usvxMbGorCwEKtXr4aOjg6vrIGBATQ0NHDlyhVIpVLMmDFDkMTot99+Q3BwMHJyclBUVFTiuaTR3aVLF0RERODOnTuQSqXo3Lmz6CIR7VhozglAH0w7OzvD398fv/zyCzZt2oS+ffti+vTpvLK0kxerVq1C586dsWHDBhQVFWHv3r1YsWIFtm3bJnrMPxPUwWsZIGPbLCgoYFYwNDQ0RFc6lyxZgiZNmuD9+/ewtbWFlZUV7O3tcf78eaxdu5aT4ipUf8mHXr16QSKRKJ1OuXTpUqX0njx5EsHBwXjz5g2MjY2xf/9+ODo6YsSIEYLfmTJlCh4+fIihQ4diz5496NSpEwwNDQWJoypXrgwTExN4eHigYcOG6N+/P6/jfPz4cQQHB7POcc2aNbF69WrY29vzBq/e3t6YO3cuK9AePHgwOnToAG9vb1a7Iz8/P05dZseOHdGqVSv4+PiwZj8VH9QlQZGVUhGKkws0s9JVq1blXcFPSUnhtYcOHTrg6NGjnAmMY8eOoXnz5v+abgC8BF5ioJEvb2ZigC7YpQ2MVSkvk922bRs2bdrEKg8wMjJC48aN4efnxwpeaScKaMd/9epVnD59GkeOHMHNmzdhamqK4cOHl9h6oEePHkhLS2Pq02QOuBCUdcCXLFmCc+fOIS8vD40aNcL79+/RrVs30eCVJhg4e/YsfH19mSBGKpUiLS0Nd+7c4cg6OTnhw4cPSEpKQvv27XHv3j0WH0BZdIeFhWH9+vXIyclhttWvXx9Xrlzh1e3o6Ihq1arh5cuX6NOnD65evSra4oG2rpJGvjQ1m8oGGDR2RRPU0dqVqmwKUNuVkLwq7QqgC7xyc3Nx7tw5xme4ceMGgOK6Sj68ePECe/fu5ZAZCrU+oQ3UgOJrQ559OScnR5AtuUaNGoxNEULw8uVLVsq0DElJSYiMjOT4RgsWLBAch7K6gf9b3a5QoQIePHgAAIJ156UZC805oQ2mK1eujBkzZgjWIcuDdvLi7du3LNuYPXs2hg0bpvT3fwaog9cyIiIigpklLCgoQOXKleHo6AhbW1te+Q8fPmD79u0oKChgzaSYmJhg586dHHmaGkzalT2xB5Y8nJycYGJigq1btzIXW0lO7ePHj9GhQwf8/fffTFqN0HeqVKmCgoICpKamIj09HQ0bNhTUK5VKeQPgOnXqCDrOjx8/xrp16zjbR4wYwalZfvfuHe/NTV9fn1PQTpvyKJtcAPjZiRUnFx49eiSqX36W2NraGrNnz4a7uzsT3L1//x6urq68kwwyG7148SK6du0KqVSKu3fv4saNG5wJFFXqBsAidlIGNPK0zMQ0wa6qW/yoaiwpKSmcunag+OGakJDA2paQkIA1a9bw6ktMTORso63rrl69OszMzGBmZoYvX74gKioKdnZ2aNGiBSwsLAQdDR8fH+barVixIgoKCtCqVSvBtGFlHfCrV6/i3LlzWLlyJWbMmIEvX75g165dvDploAkG1q9fD0dHR4SGhmLy5Mk4e/asIDP2kydPcObMGaxYsQLjx4+HVCrl1JeXVre/vz8CAwOxbds2ODo64vz585z/Xh6fP3/G2bNnsWLFCtjY2GDWrFmCqwAy/TR1lTTytLq7du3KEBPKp/fypXfS2BVNUEdrV6qyKUBtVz/CrmRQNvCaNm0avn//jj/++IM1FqHg1dHREbq6ukpzANAGaoGBgfD29mY6Ooj1BnZ3d0dISAh++eUXVu3wtWvXOLIODg5o3Lix0hPSNLqdnJxw8+ZNVp2pRCIRfKbQjoXmnMhAE0zHx8fD39+f48McPHiQI0s7eVFYWIi8vDxmkiYnJ6fcM9pUDXXwWgacPXsWe/fuRVBQEFMPef/+fSxevBgNGzbkrf2QFVFXrlyZk18ulBaSk5ODzMxM/PrrrwgLC0NOTg4qVKgAOzs70bS+79+/QyqVokKFCoIrGWfPnkW1atWgq6uLMWPGIDU1FRUrVsSOHTuY8W3duhWhoaEwNDSEvr4+zMzMSlxhuXDhAs6cOYPQ0FCsXbsW+vr6nHYvMhw+fBj3799HaGgoLCws0KpVK2RlZSErK4vzkMzOzmaOSR5SqVSwz63YWBVXyWl65dKmPJqZmeHOnTswNDTEiBEjBGcLZRgxYgTq1KmDWrVq8Qa78qQW5ubmSExMhKmpKapXrw6pVIrCwkJMmjSJU2MMFM+8Hjx4kCHEqlChArS0tLBkyRIOMYQqdQOAoaGh4I1TIpFw2jHRyNMyE9MEu6pu8aOqsciviihC8boScpYA8Na609Z1y6NJkyaYNm0a9PX14ebmhunTpwtO4ERFReH8+fPw8PDAggULEBcXxyJ2U4SyDvivv/6KGjVqQENDA8+fP8eAAQMEg3cZaIKB6tWrY+jQoXjy5AmqVq2KFStWYNiwYVi4cCFHtlGjRqhUqRKaN2+O58+fw8jIiNPaq7S669ati86dO6Ndu3ZISUmBg4MDhg4dKqhbNqEoG4uJiQlvL2sZaOsqaeRpdcuCSXmSQKHaRBq7ognqaO1KVTYFqO2qvHTT2BVAF3glJibixIkTSgcU1apV421dJgTaQC0oKAjh4eH466+/SpSNiYnBpUuXUK9evRJlCwoKsHnzZqXGQKv74cOHOHfuXImcL6UdC805AeiD6SVLlsDe3l4p/bSTF0OHDsW4ceNgYWEBiUSCQ4cO8Za6/cxQB69lQGBgIHx8fFh9VTU1NeHj44OlS5fyBq/yzqGio8jnYL958wbjxo3DlClTMHr0aOzcuRM9evTAkydPUKNGDVhaWjKyhYWFWLduHZo3b47Ro0dj6NChSE5OhkQiQXh4OKcvbHR0NLZu3Yq1a9cCKF6RWb58Oc6fP4+AgADmZmhoaAhDQ0N8+PABYWFhWLRoEb5//47NmzfDzs6ON62mUqVKGDp0KIYOHYqXL18iLCwMeXl5GDRoEMaPH89ZmdbU1ISmpiZcXFxw6NAhhIeHQ19fH9bW1nB2dmbkevbsieDgYE47g927dwu2sqlYsSISExM5kwWJiYmcGxtNr1zalEcPDw/k5OTgzJkzWLt2LbKzs2FiYiL4nRkzZuDUqVNo2bIlRowYgb59+wqyzQHFs7Vjx47F69evUaFCBbRs2VL0xl2/fn3e1De+2WBV6uZbSb158yY2btzIe0OlkadlJqYJdlXd4kdVY/ntt99w//59zv3g/v37nBYXfP+hIubOnYuNGzcCoM/+kCExMRHR0dGIjo4GIQQmJiZYv369oHz9+vXRqFEjaGho4OnTpzAzM+PNXJFBWQe8cuXKuHHjBlq2bImLFy+iZ8+eovWDAF0wULVqVeTn5+Ovv/7CkydP0LNnT0EHtUaNGjh69Cjatm2LiIgIaGhoiI6FRreMPKZZs2a4f/8+dHR0RBnPGzRogF27dkFLSwt+fn6oVasWhzROHvJ9BOUh5NjTyNPqpmGbp7ErmqCO1q5UZVOA2q6E5FVpVwBd4NW6dWskJyeL9lKXR48ePRAbGwtdXV3RBQ0ZaAO1Zs2aiRIAyaN58+Ylln3I0KFDBzx//hytW7cud90aGhooLCxUOnilHQvNOQHog+kGDRpgzJgxSsnSTl7MmDEDTZo0wcWLFyGVSmFhYYGRI0cq/f2fAergtQzIzs7mBDlAcbH99+/feb9Dy1C7YcMGzJ8/n+nvVLt2bbi7u+Ply5dYvnw5K3jdvHkzEhMTMXXqVADFs5qXL1/GiRMnEBwczCFBCAoKYrHMVa5cGT169ED79u1haWnJuRj+/PNPzJ8/H3PmzMGJEycQFhaG3bt3C9bWyNCqVSssWbIE8+bNQ3R0NMLDw2Fra4u3b99yaiDr1KmDCRMmYMKECbh8+TJTV3z9+nX06NEDTk5OsLW1xYMHD1h9b1+/fs3peyuDjY0NFi9eDB8fH6a2IyUlBQsWLOCsHtH0yi1NymP16tVhamoKU1NTJCQkICoqCmPGjEHz5s3h7e3Nkp01axZmzZqFmzdv4siRI/Dw8ICBgQGzOq2IN2/eoGbNmqx04q9fv2LdunWc//7jx4/YtGkT6tWrh3nz5qF69erIysqCr68vQkJC8PDhw39Nt3ybI6lUCl9fX4SGhmLNmjUwMTHhHCeNPC0zMU2wq+oWP6oai4ODA+bPn4+lS5eyriE3Nzfe9PqS8ObNG+b93Llzoa+vj759+yrlpEVGRiIqKgovX77EkCFD4ObmxqohEkKlSpXw/v17aGho4ObNm9DV1RXM7ACUd8CdnZ2xd+9eeHh4wN/fH7169SqxjQ9NMGBoaIgpU6Zg3bp1sLa2xq1btwTP07JlyxAREYH58+fj4MGDsLOzw9y5cwXHQaPbysoKU6dOxfbt22FmZoaYmBjB+jugmODj+PHj0NbWRseOHeHr68uaVFSEvGNfUFCAZ8+eoUePHkoFAiXJ0+oWWuHkIzShsSuaoI7WrlRlU4Darn6EXQF0gdeQIUNgZGSE1q1bs1qeCPWrb9iwIaZOncoqSxJLYaUN1Ozs7ODo6AgdHR1WBhofYae9vT3s7OzQs2dP1tj5JkK7du0KMzMz/PrrryxZoVZJNLqtra1hYmKCLl26sGSFSvFox0JzTgD6YNrQ0BAhISHo27cvazx8fdRpJy8yMzORlJQEb29vfPr0CUFBQcjJyVG6V/TPAAn5X6PaLEcMHjwYp0+f5t1nZGTE28Bc1gNRCIokQAMGDGClQZqZmTHOuKGhIYvUZ8iQIYiMjGQKxmWyRUVFGDRoEOciHDp0KE6cOMF8dnJyYvqOCY1fEU+fPkXbtm1Zqy/KwtzcvMTzwSebkZGB0NBQpkde165dMWrUKFHSgXXr1iEsLAytWrVCYWEh3r59izFjxvASYOzbtw/e3t6cXrnW1tYljvPp06dwc3PDrVu3SqxZffz4MaKionDq1Cm0atUKu3fvFpXPy8tDTEwMQkJCUFBQwKp92LVrF7Zs2QKguHane/fuCAoKgq+vLzp27Mh56I0ZMwatW7fG169foaGhAUNDQ8yePRu1atXCkiVL0KtXr39Ftzw+ffqEefPmASjuLVtSSpMy8jQ2BrCvr/KUVbU8re5z587B09MTb9++hUQiQYsWLbBw4ULBFCYxyJ/jXbt2IS4uDnfu3MHff/8NPT096Ovrc9pMydC2bVs0bdoUurq6qFy5Msf5F3IEz58/j6CgIGzbtg3m5ubIysqCvr6+oEO5fft2xMXFMQ54p06d8O3btxLJujIyMnhr7OXx9u1bJhhwcnLClStXMHfuXEHeg8+fP6Np06Z4/Pgxbty4AWNjYzRo0EBQ//fv35V2eml0y3qUJiYm4sGDB9DV1WXV7ikiNzcX7969w99//428vDxBYhI+vHz5En5+foI1WGWRL0lWfoWpoKAA58+fR48ePXhti8auSmtTQMl2pWqbAtR2VVZZGrsCim3L399fqcDL2NgYpqamnJRRodTOwYMH8z4DhSYZDh48iGXLlikdqE2aNAkJCQmsGlyAv5WZra0tatWqxRk7H0GokZERZs2axZGVn6AurW5zc3N07tyZIzthwgRe3bRjoTknQDEBp5ubm9LB9Lp16xAYGMi6HoR6Q+/evRuenp5KT17MmjULf/zxBxYuXIiMjAz4+fkxLX/+MyBqlBpTp04lsbGxnO2xsbFk+vTpot/Nz88nT548IU+ePCF5eXmCcsbGxqzPr1+/Zt6bm5uLyu7atUtwHyGEDB48WPB3TUxMBPfxwczMjEqeEEJMTU1VIiuEL1++kNOnT5PTp0+ThIQEUdm8vDzy8OFD8vDhQ9H/hxBCEhISiL+/PzE2NibDhg0jO3bsIF++fOGV/fz5M9m+fTsxMjIixsbGxN/fv8SxEFJsL2fOnCEzZswgffr0IUuWLGHtHzBgAPn8+TO5desWmTFjBnFyciI6OjokOjqaV9/AgQMJIYTk5OQQIyMj0rt3b7Jjxw5SUFDAkVWlbhmioqJIjx49yKZNm0hhYWGJ50NZ+VmzZpWoSx40dkxr86qUL831RwghqampJDU1tVTfFfvt/Px8cuPGDeLn50fs7OxI//79OTZLCCG+vr7Ez89P8KUMsrOzyZMnT4hUKhWV+/TpEyGEkEePHpGgoCCSnJzMkfn69SuZPHkyGTRoEElOTiYTJkwgX79+VWoc6enpSsmdPHmSbNy4kWRnZ5OjR48Kyr169YoYGRkRXV1dkpCQQIYMGUJevnxZLrqLiorIrl27yIIFC0hGRgbZvn276HV0584doqOjQ/T09MiXL19Ijx49yK1bt0o+WDnwPYPKS55GNiMjg9jZ2ZUop4xdKWNThJTersrbpghR29WPsisbGxsyadIksmrVKtaLDyNHjlT6d2W6aTBkyBBy/Phx8uDBA9ZLCDTngcZXs7KyUlqWVreFhQWVbtqx0NqdmZkZWb58Odm9ezfrJYTBgweTpKQkpXQPGjSI3Lt3j3z79o31ohn78OHDlfqtnwXqtOEyYPbs2XBwcMD06dOhra2NgoICxMfHY9euXQgICBD8Hg1DccWKFVkzpLJUVhmxkjxkrGcyTJw4EUBxaiVfOtOff/6JO3fuoEuXLqztd+/e5U1NKG/QsJvJZGkZfoH/a1FTrVo1FmOjbLt8PSDfaumLFy+Y9/Jps7Qpj/b29njz5g2GDh0KLy8vtG/fXvRYgOJazujoaMTExKBz584wMTHBxo0bOakn1atXR5MmTdCkSRNMnz4dWlpaOHHihODMuiw9pFq1akhPT8f69euhq6vLK6tK3UAxw+Hp06fh5OSE7t27c+omFXvv0cjTMhnTtOFRZYsfVY5FqLZLBjG2TGVRuXJltGrVCl+/fkVaWhq+ffuGZ8+eceRmzZpVoi6+rI6srCx4eXnh9evX8PHxwf79+7Fw4UJRltX79+8jPDwc06ZNw+vXr3lXjlauXIkBAwZg3759qF27Ntq2bQtXV1cOK7k8Xr9+jZkzZyIjIwMHDx7EuHHjsHnzZt50SX9/f1y5cgUJCQmM3Lt373jbIaxZswaurq5M83g7OzssW7ZMcGWPRvf69evx7ds3PHjwAIQQXLp0CUlJSYKrRuvXr0dQUBCcnZ3RuHFjrF+/HmvXrsWhQ4d45eVtjBCChw8fslYbyiJPq1sRtWrVwtevX3n30dqVMjYF0NuVqmwKUNvVj7AroJgoLzQ0VCldffr0QUhICAYOHMh61gu17dHS0sLs2bMxaNAglrzQvbx27dqiRFqKaNq0KS9vCB9atGjBZOSVhF69emHdunWccQv126XR3aFDB1y4cAH6+volypZmLDTnBCjmuBFj9VZEgwYNRFvpyKN+/focDgsxFBYWIjMzk8lWlPVZ/i9BHbyWAe3bt2fSSmS1Yt26dYO/vz/+/vtv3u/QMhQPHz4crq6u2LBhA3NBFRUVYc2aNZzc+q5du+LgwYOcwuujR49CS0uLM5YpU6bAyckJrq6u0NHRgUQiQXx8PNauXfvTpg/QMvwC7BY1AJsYSzG1Qp7hl09WPq1m0aJFaNq0KQwNDUEIQVRUFKKiopj9ig/sGzduoGrVqjhw4AAr5Zf8/ykeiukg/fv3Z8hr9u3bxzhG2dnZyM7OZj3I5CcyatWqBW9vb9FULXnUr19fNLhUpW6gOEBv0KAB9uzZw0lBVjzntPK0TMY0wa4qW/yocizytV2PHj1iPZzF2DKVwdu3b/HPP//g3LlzePnyJXr16gV9fX04ODiUmMYoBPmaWhnWrFmDRo0aISUlBVWrVkVmZiaWLVsmeN9S1gH/9OkTrKyssH//flSuXBnz58/n9CvmG4uywcDx48dx4MABWFlZoV69eoiIiIC1tTVvIJCWlgYdHR2mD/Xo0aMREREhOA4a3deuXUNkZCQsLCzwyy+/ICAgAKampoK6c3NzWXX2enp6TIkJH+RtTCKRoH79+pxWY6WVp9Utn/JLCMGjR494uSpkssraFU1QR2tXqrIpQG1XP8KuALrAKzAwEPn5+Vi9ejVrTEJpoDIeCXneD7F7OW2gJpFIMHz4cHTq1IlV38m3WPDlyxeMHDkSv//+O0s3X7sp2Tb58ju+Z35pdF+9ehURERGoXLkyKleuLOhnlXYsNOcEoA+mW7dujVGjRsHAwIB1rIpkpQD95IWZmRksLS0xZMgQSCQSxMTEwMLCQqlx/SxQB69lwMmTJ2FkZFRiraI8aBmKx40bhwULFsDQ0BBdu3aFRCLBnTt30LNnT04bi1mzZsHKygpPnz6Frq4uJBIJ4uLicPr0aV4yo+7du2PlypXw8vLCrFmzIJFI0LJlSyxbtoxqFuffBC3DL0DXooaG4XfGjBlUq8dCN0F5yJNYffr0CUDxzXDHjh2MDCmhnuGXX34pMbiUHzfN7LIqdMvXbSsDGnlaJmOaYFeVLX5UORZ5J83MzIyaNVMR8hM8Q4YMgaGhIWbNmgVtbW0q26LBkydP4O7ujtjYWFSvXh1eXl4MqR0flHXAJRIJpFIp8zkzM5P1mQ80wUClSpVYzkXt2rVFz1FeXh7zvyYlJYmOhUZ3pUqVWPe1KlWqiI5DxiIrG4usX6EQZDZVWFgIQohgG7jSyNPqVlytMjEx4SWCA+jsiiaoo7UrVdoUoLar8tBNY1cAXeAl1rbn2LFjHJsUu4d7eHjAxcWFtY02UBs8eLBgva2sxlkGMfIvRZJOsWd5QEAApz6VRrdY33MZAag8aMdCc04A+mA6NzcXLVq0wNu3bwXHJQPt5MXUqVPRqlUrXLt2DZUqVYKzszPDd8E39p8R6uC1DPD394eRkRHVd2gZiitWrIgNGzbg0aNHuHnzJgghmDhxIm9w2bRpUxw6dAg7d+6Et7c3CCHo2rUrQkNDBSnX9fT0oKenh4yMDBBClCZw+Lchc5BLw/BL06KGhuGXNuVRxuosBicnJ4b8Rpm2I7KbcEpKCgIDAwGA9V4Gxdm6Z8+eoWvXrgCKb5Ky93w3VFXqBorTtWQ32fT0dFYv2K1bt3Ka1tPI0zIZ0wS7qmzxo+qxyFAejcnlV0omT56MCxcuYMWKFTAwMIC+vj60tbWVYkCkgeKEUlFRkWgbKWUd8EGDBsHZ2RkZGRkICwvDgQMHlLrHKxsMNGnSBBcuXIBEIkF+fj6L7V0Ro0aNwsSJExkijePHj2PSpEmCY6DR3bp1a4SEhKCoqAivX79GUFCQ6IqQg4MD7OzskJycjLlz5+LKlStYtWqVoHxKSgpcXFxw7do1FBUVoXv37swqYlnlaXXPnDkTWVlZePToEQoLC6GpqSlI7kdjVzRBXWnsShU2Bajt6kfYFUAXeIlh9+7dohN1ioiPj+dsow3UFIlE5TF69GgWKaJiUCgPef+mJBw9epQzDhrdYteAu7s7FZEj31hozglAH0wLETkB3FIa2skLoDizr3///kqN/aeEyqtq/x9GaUhSBg0aJLhvyJAhnG1iJDdPnjyh/n15nD59mnmflpbG2rdlyxYqXaUhVHJ0dCxR5sKFC4QQQtzc3ARlnjx5Quzt7Un79u2V+t0vX76Q7du3E1NTUzJnzhxR2dzcXHL06FFiY2NDRowYoZR+edDaCO15lOl3cXERfSni48ePoi95qFK3/DEovuf7XBp52Zisra2JtbU1ef/+Pa+MIoqKisimTZtIjx49SFRUVLnJqlqeRrYk+2zTpg1p27Yt82rfvj3p06cPcXFxIZmZmYLf+/jxI9m7dy+ZMGEC6dOnD3F0dFTqOJUdo5ubG1m/fj0ZPHgwuXjxIpk6daog+QkhhMyYMYOcP3+emJmZkby8PLJ161YydepUXtnIyEgyZ84cMmvWLBIeHl4iEdSBAwfI6NGjSd++fYmXlxcxMDAgISEhvLIJCQlkzJgxpF27dqRdu3bExsaG95qQIT4+nqxfv554eHiQy5cvi46DRndGRgZZtGgR6d27N+nRoweZO3euKMEHIYS8ffuWhISEkL1795ZI8DN79mzi5+dH0tPTybdv34iPjw+ZNm1aucjT6r537x7R0dEhpqamxNjYmHTv3l2QFIjGrmhsihA6u1KlTRGitqvy0E1jVyWBxk+g9RFK61OoQr8qSTp/Ft2lkf+ZyBzLgxz134A6eC0DevXqRVavXi344gMtQ7G84Sk+RBWNcsOGDcx7xQeSg4ODqG5lgwAhyLMgy3DlyhXy4cMHQggh58+fJ1OnTiW+vr6kqKhIVFdOTg7Zv38/GTx4MNHW1uaVoWH4VcSjR4+Im5sb6devH5kwYYKgXEkMv8pA1Yy0/5UbjRjkj0HxePiOj1aelsmYELpglzYwVqU8re6S7E2RvTAlJYU8ffqULF26lCxfvrxE/WlpaSQ6OpqYmJiQtm3bliiv7Bjz8/PJ5s2byciRI4m5uTnZuHEjyc3NFdRRGgefBjTBACHFTLYZGRlK6c7Ozma9ylM3Db5+/UpevHjBegmBj61+6NCh5SJPq3vUqFHk2rVrzOerV68SS0tLXlkau/ov25RMXm1XpddNY1clgeY5/rP5FKoKpH6mgO6/fM5VHUj/KKjThsuAihUrCrK/CYGWoZjI1ZMpplsSBbKiS5cuMakpXl5e0NHRYfZ9/vxZVLeiLvnPbdu2Fa2ne/z4McOCLMOBAwewbds2+Pn5obCwEHPmzMG0adPw6tUr+Pj48PZXTUxMxL59+xAREYGsrCxMmTIF48aNY8nQMvzK8OXLF0RHRyMqKgoVK1aEiYkJIiIieFOClGX4/Rkg+19oGWRLIqGRr8NRpW6AnbqqaGd8dkcjT8tkDADR0dFYu3YtbG1tMWvWLNGUVxpZVcsrKyvP2P3hwwcOg7c84QRfn8D69etj2bJlvP/z9+/fcePGDVy/fh3Xr1/H58+f0bt3b4wZMwb9+vUTPVYhKN6bgGI24xkzZgiS0ijit99+Q3BwMHJyclBUVCSY3nfixAn4+PhwSjiuXbsmqr9Hjx6s+1BOTg5vv8qkpCRERkYyTOcyLFiwgCMbGBgIb29vhkWelFDrTqP7xYsX2Lt3L9LT01nbhXpauru7IyQkBL/88gvzf0gkEsHzUlhYiLy8PFStWhVA8fkQS1GnkafVnZWVxeot3bt3b7i5ufHK0tiVsjYFlM6uVGFTgNqufoRdlYTyKN8oL/xMY/lfgSrP+f+r/6c6eC0Dfv31V94G02KgZSgWMzzFfWLBaFmCAL4HSXR0NDZt2sQJLmUIDQ1FeHg4fv31V2zduhU9evSAg4MDCgsLYWpqygpe79+/j6CgIJw7dw69e/fG8uXL4eXlhdmzZ3P00jL8AnQtamgYfn8miNU88BXu8zX1/hG6VQ1aJmOaYFeVLX5UORb5GlixelgxVKpUiZe4q3fv3mjTpg369u0LV1dXdOnSpcz1rnzso/Hx8fD39+c4yfIs3vJQ1gH39PTEkiVLOI3qxUATDDg4OKBx48ZKtTYKCgpCeHi40mOh0e3o6AhdXV20adNGKd0xMTG4dOkS72QGH4YOHYpx48bBwsICEokEhw4dErU1Gnla3RKJBJ8+fWJq4D5+/ChokzR2RRPU0dqVqmwKUNvVj7ArNdRQo3yhDl7LAL4VAWWgqampNENxaX+jPGdb5B8sWVlZWLlyJW7cuIFdu3ZBW1ub9ztFRUUMSdTt27eZdimKbIQAYGVlBRMTE5w9e5b5jlDLC1qGX4CuRU1pGX5/NGgZY/mID/Lz83lXl1WpGyherYuJiQEhBBkZGayV3oyMjDLJ0zIZ0wS7qmzxo8qxiBFNyMDXW1UemZmZKCws5Gy/cOGCIDkcn27FrI4KFSqgbt266NevH5YsWYKaNWtysjqA4kkqe3v7cnfAf//9d14SCzHQBAMFBQXYvHmzUnqbNWumVFuN0uiuVq0aFi1apLTu5s2bU5H5zZgxA02aNMHFixchlUphYWHBaeFWWvnS6La2tkbv3r0hkUhw+fJlLF++nFeWxq5ogjpau1KVTQFqu/oRdlWeoPUJS+tD/mioctz/K+fw/2Wog9cyYOHChSXKKDK3KTK1KkKRuZUmUKMN6miDhvv372PevHlo3749oqKiRB86MmbEgoIC3L17l0lnLiwsRHZ2NkvW1dUV4eHhsLCwgImJCad/rTxoGX4BuhY1NAy/yoD2pqcs4yCf/levXqFq1ar4448/ABRT6rdr1463sX1+fj6WLl2KAQMGMO2ZZs2ahfr162P16tUc1kxV6m7atCkTcDVp0oQVLDdp0oSjn0aelsmYJthVZYsfVY+lJMh6q/KljKelpeHw4cO8jJclBa7yugFuVgchBElJSQgJCYGnp6dgU/cGDRpgzJgxJf6WDMo64GZmZli3bh369evHstPu3bsLfocmGOjQoQOeP3+O1q1blyhrZ2cHR0dH6OjosNp2CN0faXT36NEDsbGx0NXVVWq1yN7eHnZ2dujZsyfrvAhlHmVmZiIpKQne3t749OkTgoKCkJOTI9iCgUaeVveAAQOgoaGBuLg4SKVSTJ06lfe+BdDZFU1QR2tXqrIpQG1XP8KulIWs/aIY5Ms1PD09MX/+fFF5mskEgN5nkZ0fobR2edD4NxMnTmTef/jwocRJIpnuW7duoVu3bqKyPXv2VGoM3759Q/369VljkS1kiIG21Ywqg+nS/p8/O9TBaxnQu3fvEmUUKbbXrVuHhg0bok+fPkrd3MXajshSimRISEhgGmfLvweK60kVQRMEbNu2DYGBgZg/fz4sLS1LHLeWlhY8PDyQl5eHBg0aoH379vj+/Tu2bt3KuXHY29vD3t4e8fHxCA0Nhbm5OSpUqIAjR47A2NiYulekvHMM0LeoKQk0NOuKKY9Xr17FX3/9hT/++AMXLlxAWFgYOnTogBkzZqBChQqiDdrlERsbCz09PeZc3rp1Cw4ODtiwYQMTYL579w5r1qzBjh070LlzZ9b3fX19kZmZydgTAKxatQorV66En58fK61blboB+pVdGvlt27Yxweu4ceNY/1tMTEyZ2vCossWPqseiLBTPdYUKFVCvXj1YWVmVS1Nz2ppaGQwNDRESEoK+ffuy7g9NmzbllVfWAY+Pj8fFixdx+fJl1na+Xowy0AQDXbt2hZmZGX799VfWuPkm2CIiIpCQkIDc3FzWdqEgg0Z3w4YNMXXqVMYJKymzxN/fH7Vq1eKd1OTDokWLmHtF7dq1IZFIsHTpUsGMGhp5Wt1Pnz7Fxo0b4e/vj2fPnmHu3LnYtGkTb8s6GruiCepo7UpVNgWo7epH2FVJkAVeyrRflA+krl69WqJuoUAtNTUV1apV4wSc8vqXLl2K1atXA/i/QE4RISEhAIARI0bAx8eHt/xNBpl/Y29vL8qjEhwczLr/z549u0SfS6Z7zZo1JcrKB/QTJkxg+GZ27NiBqVOnMvsmTpyIyMhI1ljGjBmDTZs2oWHDhoL6ZeekJCj6cXx49uwZCgsLUbFiRWZCS3ashYWFgv7x06dP0bZtW9axKuMnKDv2Hw4VkkGpQbhMX3FxccTFxYUMGjSIrFu3TpRZjxC6tiN+fn6ir9LCzs6OaGpqku3bt5PTp09zXnzIzMwkK1euJDNnziTPnj0jhBCydOlSYmdnR1JTU0V/LykpiWzevJno6+sTPT096vGWhi2tNDTrim1E5F/t2rXjfC8iIoIYGBiQhw8fkjdv3hBNTU2ydetWMm/ePLJx48YSf1eMhdnOzo5cvXqV853Y2FgyZswYzvZhw4aRnJwczvaMjAwOw6IqdRNCeG1KzL5o5GmZiWkYuFXd4keVYykJynynpOu4LLpLkvPw8CBt2rQhWlpazKtLly6C8gcOHCDt2rUj/fr1I4aGhsxLEUOHDhVlLebDxIkTybBhw8jUqVNZLz4MGTKEHD9+nDx48ID14oOxsTHVOGh0Dxo0iNy7d4/DJi0EWsZKvrEPHz68XORpdVtbW5MzZ84wn2NiYoidnR2vLI1dKWtThNDblapsihC1Xf3bdhUZGSn6koeqWW0JISQwMJDo6Ogw/suAAQNIaGhoifpL+q19+/aRnj17koiIiBLHcOrUKc5r27ZtpFOnTrzn8N9qg6N4jHy61q1bR3R0dJRiAOdDSd00MjMziYODA9m2bRshhJC+ffsSAwMD0q1bN85v0nQjUdxWHn7Cj4R65VXFUJxd6tmzJ3r27Inc3FycOXMGbm5uyMrKgqmpKYyNjTmpuGKrhhEREbCysmI+i5FHffv2jXf7lStXUKdOHXTs2JHZ9vTpU6xcuRKhoaHMNk1NTVy+fJkzc8xH2CP7vWXLlrG2LV++XKnV5oYNG2LGjBlwcHDA+fPnS5QvD5QmPZuWyIqGxEoeyrAwZ2Rk8GYC9OvXD56enpztlStX5iXcqVWrFqc2VZW6geJZ1YYNG0JDQ4OXaEzRvmjkaZmMiQjpmdjnkmRVLU+ruyx49eoVgoODER0djbt375arbhmEamplOH/+PC5fviw6+y2P3bt3w8vLq8QawoYNG6KwsJBhHFUGiYmJOHbsmFKytWvXxtChQ5WSbdq0KRITE3kZ0cuqu379+tDU1FRKFgBatGjBzOQrg8LCQmRmZjIMvFlZWaJ2SCNPqzsnJ4cpXwCK0z23bNnCK0tjV8raFEBvV6qyKUBtV/+2XZ06dYr3+9euXYNEImGteCtmzClCkZDy9evXohkqiiv7+/fvx8mTJ+Hn58fwDdy/f59ZXbaxsWHJiz1XFDF69Gjo6Ohg4cKFiIuLw5o1awTTiBWJsA4cOIDdu3fDwcGBw34PFPsgshI3Psg/8799+yZanidWmsfnTyhiwYIFMDQ0xKJFizB06FDMmTOHw+PCB2X8OADYuHEjmjZtymRs1q9fH0eOHMHly5exf/9+VhcR+fGW1I1EcZuq/QRVQx28/iBUq1YNJiYmMDExwcePH7F48WJ4eHjg/v37LLlLly5h0aJFqFevHrZt24Y//vgDDx48wIoVK/Dp0ydW8Jqeno6AgADUrVsXY8aMQcWKFSGVShESEgI/Pz9cv36dpXvdunU4efIkcnNzsXr1aujr62PdunUIDQ2FiYkJI0eb1gnwp3kIBa4bN25kamKvXLnCXJwVKlTAoUOHqAlU/i3QElnRkFgBdCzMYjcePt0VKlRgPahl4AsaVKkbANzc3BAVFYXs7GyYmZlh+PDhovXUtPI0oAl2VdniR9VjKQ0uXbqEoKAgXL16Fdra2ti2bVuZddLW1MrQoEED3hQ2ISjrgP/2228wNTVFnz59WBMtfCzmMtAEA7169cK6deswaNAgln6+lk0SiQTDhw9Hp06dWKmj8q2MSqtbS0sLs2fP5sjyTUQCxa3GRo4cid9//50lL5T2amZmBktLSwwZMgQSiQQxMTGiaeY08rS6JRIJK0B69eqVoLNJY1c0QR2tXanKpgC1Xf3bdqV4XpOTk7Fw4UL89ddfnJRk2vaLv/32GxW7/6FDh7B7927Wb/To0QO+vr6YMWMGJ3iVhzLPkebNmyM0NBSLFy/GwIEDWT4S33+akZGBJUuW4PHjx9i1axenBEmGb9++cYgI5cclb195eXl4/vx5iWOVQd6/UfZZqa2tjaioKCxatAhmZmassgLF/5vGjwOKn7MnTpzgpAPr6OhwFoRoupEoblOVn/BvQR28/kDcv38f0dHROH36NFq3bo21a9dyZNavX4+lS5fi48eP2L59O9q1awcPDw+YmZlh165dLFkXFxdUqFAB3759Q1FREYYMGYLZs2cjISEBLi4uHN0xMTGIjo5GUlIS1q5di6CgIHz//h179uzhFLwnJibC398ft27dgkQiQdeuXTF58mQ0btyY99hoZnHE+tN++fJFaT0/CsoSWdGQWAF0LMzNmjXD1atX0adPH9b2q1ev8q4iGBsbY8mSJXBzc2MK9LOzs7FkyRKOo6FK3QBgYWEBCwsLfP78GVFRURg9ejQ0NDRgYWGBvn37chwCGnlaUjI1iiG7fvPy8hAZGYk9e/YgJSUFQ4cOZXo5llU3UPqa2tatW2PUqFEwMDBgOb2Ks+oyKOuA//XXX1RtcgC6YEDmwJ0+fZr1fb76wcGDBwu26sjOzuYQa9DofvjwIQAgPDycJSsUZMjuVXyQkd3JY+rUqWjVqhWuXbuGSpUqwdnZGXp6eoJjp5Gn1T1nzhzY29ujdevWkEgkePXqFby8vHiPhcauaII6WrtSlU0Barv6EXYlQ2xsLBYvXowhQ4Zg27ZtnEwk2vaLNWvWVJo8Eij2NfiC499++43xT+QhlUqRnp4OQgiKioqY9zIo6iooKIC3tzdiY2Ph7OwsSrJ08+ZNzJ8/H9ra2oiMjBTtk9ysWTOlnzlNmzaFu7u7UrJA6YO2I0eOID4+HqNGjRI9Tho/DgCqVq3KClxlNcgSiQS//PILS/a/tlpanlAHryqGonF9/PgR0dHRiI6ORtWqVWFqaopDhw6hUaNGvN+XSqXMg0ZPTw/Xr1/Hnj170KVLF47sy5cvcebMGXz//h3jx49HcHAwDAwMEBwczDF6oPjGV7t2bdSuXRuPHj3C4MGDsXTpUtbDEigOIK2trTF48GDMmTMH+fn5iI+Px8iRIxEeHs6b2kyT5kGTmqIMVH1By+unIbKiIbEC6FiY58yZg3HjxmHEiBHo2rUrCCG4c+cODh48yOvwjB07FsuXL4eOjg7+/vtvSKVSvHr1CsOHD8eMGTP+Nd3yaNq0KRwcHODg4IA7d+5g48aNWLJkCS5dulRqeVomY5pgV5UtflQ9lpIgI4TQ19dH586d4ejoCH19fVSpUgUXL16k1senGxDP6khLSxNchcjNzUWLFi3w9u1bpX5TWQdczHG0s7PDvn37ONtpggExVmhFZnqxlkajR4/mZLbQ6BY77x4eHpzJTjEHWYjsrn///rxZM3xjp5WnkTUwMMCpU6dw+/ZtVKxYEZ07d2b6dysyx9PYFU1QR2tXqrIpQG1XYvKqsqv8/Hwm023t2rUwMDDgPWZa34VWXiy9lU/X8+fP0atXL2afvJ+iSMT19OlTzJ8/H3Xr1kVkZKTgwgZQTOoYGBgIR0dHmJqaorCwkNUvmWb1WZnjEIN86vX79+9ZadgfPnzgyCcmJmLRokX48uULAgIC0L59e1H9NH4cUDwBUFRUxGQqysajSNAKqL7DyM8MdfCqIvBRbAPFdRFNmzaFiYkJY/TydWOKM5SKM3OBgYGCdbA1a9aERCJBnTp1kJCQAGdnZ9HVC/kbWd26dbFs2TJe5jJvb2/MnTuXddENHjwYHTp0gLe3N2/dI02ah+K+skJZxl55KEPhrsgMZ29vj/v372P69OmoU6cOJwVS8RhdXFywYcMGJCcnw8/PD0DxSvObN2+Yz/KgYWFu2bIlgoODsXPnTnh6eqJChQrQ0tLC/v37eWf8K1SogNWrV2PatGl49OgRKlSoAE1NTdYkimzmW5W6FZGcnIxjx44hKioKubm5GD16NN9fobQ87QohTbCryhY/qhwLTW9VbW1t3Lx5EzVr1kTVqlXRt29fzjhLq1sIytTUis2s8/WopXXw+ZCZmcm7nTYYEIIiM70YaB00Gt3x8fFUulXtcNPIC8k2aNCAVZ8ogyJzPI1dlYdNAfx29SNsClDbFa2sMnb18uVLzJ07F7/++iuio6NF66mVab8oD9rnG9/qqfw+RSjTOlAGGxsbTJ06FdOmTSvRj9u6dSuA4vPk4eHBSd1VZKemqenmqyMVw86dO6nkhw8fjkGDBmHLli2cml75oFMG2m4aurq68Pf3h4ODA2v7vn37ONlvNN1IAHof5GeGOngtA2gptoH/6+t269Yt3Lp1i7VPLKgDimsslWn7AhQXedO0sqhRo4Yg5fbjx4+xbt06zvYRI0bA39+f9zs0aR40Aauic6yo5/Hjx7zOcWlb1OTm5iIyMhLBwcFISUnBjRs3WNTjNERWpSWxkpF8JScnIzw8HD4+PvD29saFCxdYchoaGqLOF9/M9++//y5oU/Iz36rUnZOTgzNnziA6OhrPnj3D4MGDsXLlSkHiDxp5vppKeSj+RzTOgCpb/KhyLDS9Vf38/PD161dERERg6dKlkEqlyMvLE+y7V9q+rUD51dQqtsoqCco64KWZWCsPB7k8xqKqcZRmLKqUV+V5obErmqDuv/xf/kxj+VntasSIESCEoEmTJrw1zvLZS4mJiThy5IigXsVVOzc3N0FZiUTC2a+4kqoor4jPnz8Lth+7ePEi+vXr199KOwABAABJREFUx3wOCAhgtccTA01QDBSn3sqvzCpCfqX2999/x40bNwRlFXsry1bI5dvOJCUlCfYsX716NScrIj09HWFhYdi/fz9iY2N5v6esHzdz5kzY2Njg3r17zGRxfHw8Xr9+jbCwMJZsTEyM4HHyYffu3bykmf9FqIPXMkCewffUqVOs4FXoRq2Mkyk/a5ubm4vHjx+DEIK8vDzmvQzy9TXyNx/F1F8+iPWFBf6PTELsoVMeFwJNf1pahl+gmMlu27Zt8PPzQ2FhIebMmYNp06bh1atX8PHx4WX5VYYZjjYYoSGx4kNZWZhVOfNdFt19+vRBvXr1YGJiglmzZjG2++jRIwDcGjIaeVomY5pglzYwVqU8jSxtb9VGjRph5syZcHBwwNmzZxEaGgojIyMMHDiQM+lDq1sVNbW0UGWZgSod5P/iOH42qOpY/xdsilb//6pdiU3YKYKGmRgAb0/V1NRUBAcH804c0waNM2bMYHyWWbNmsTLENm3axApeV69erXRGAFBcEhcTE8PiURkwYACvT9SrVy9IJBLBoFt+pXbVqlW8v/f+/XsUFBTg8ePHrO0ZGRlwcHCAjY0NQxLo6uqKnJwcbNu2jVOLKx+4vnr1Cnv27GFW1GfNmlXicZfkx9WtWxeHDh1CeHg4rl69CkIIunTpAjc3N85YlF3MksHa2prqP/qZoQ5eywBaim1lIT9rm5eXx6qXkX+vWF8jlrsv0ysP+RRLsfTMihUr8jIfJiYmCgavNGkeYuMYNWoU6zMtwy9A16KGlhmOhsiK1qEpbxZmVc58l0W37D+V1YIryinWkNHI0zIT0wS7qmzxo+qx8KFSpUq8LY5kqFixIlOL9+bNG84scGl0q6Kmlhb/S061Gv8O1DalhgyyFPCCggK8evUKQHEmE5/vRMNMDICzun/16lUsXLgQw4cPF2SyDgkJwZs3b9CrVy8MGDBAdOzyzxLF+s+ytFrJy8vDxIkTkZmZid69eyM/Px9btmxBUFAQAgMDOc8KmqBb0c/NycnB2rVrkZqayptB6OnpidatW7PSvzdv3oy1a9fCy8uLd/Lh8uXLCAoKQlxcHPr06YMaNWrg1KlTvIF3afy4mjVrYsKECSVmbxgaGrLuNTK26n79+mHatGmcbMr/lwie1MFrGVAaim1avWJ1NTLIyAFoc/eVYbXz8PCAjY0NFi9eDB8fH2bmJyUlBQsWLOAElzIYGxvj8+fPgnrlU1FK059WWYZfgK5FDQ0zHC2RFQ2JFVD+LMw/y8qOIpSx8dLK0zIZ0wS7qm7xo8qx8IGvldGZM2cYu0xPT0edOnUAFPdnlL0vrW6AvqZWDTXUUOO/hoiICMaPKCgoQOXKleHo6AhbW1vB75TETCyPwsJCbNiwAZGRkVi5cqUg2Ze7uzvu3buHbt26YePGjfj48aNojShNaxUa/2bbtm1o164dXF1dmW2EEKxevRpbtmzBvHnzeHVkZWXhzZs3qF69Ov78888SM/+ePHmCefPm4a+//kJ0dDRvG6zbt28jKiqKFXhWqVIFrq6uvORKxsbGqFy5MkxMTODh4YGGDRuif//+gll0tH6cfFmaIhRTwX19fVn7pVIpUlJSEB4eDj8/P05WIV/2pjyE2mv9jFAHr2WAqoIBWr0ycgBlKNOFGDOFEB8fDxcXF7x//x59+/ZFq1atUFhYiLdv32LMmDEYMWIE7/eGDRvGSfOQSCTIy8uDVCplpXnQ9qelYfgF6FrU0DDD0RJZ0ZJYlTcL888KxfoUGclPy5Yty0UeUJ7JmCbYVWWLH1WOhaa36rZt2xi7HDduHCvlKCYmBtOnT2fJ0/Ztpa2p/ZH4t1jM8/PzS3TKFNt2KKubVjYnJ4dDSqIIZcju5CE/dkJIic87mmNV5XlRFVQ5BnndarsSlqfRrQzkj/Xs2bPYu3cvgoKC0K5dOwDFk++LFy9Gw4YNOYRPyjITy/D27VvMnTsXNWvWxJEjR0RZfq9evYrIyEhUqlQJY8aMwfTp00WDV5r/l8a/OX/+PCIiIjgyCxYswIgRIzjBa1FREdzd3REeHo5atWpBIpEgJycHdnZ2mDt3Lu9/HRAQgK1bt8LR0RF2dnaC465cuTJv4FmlShVUrVqVd3tBQQFSU1ORnp4uSsAF0PtxNKngHTt25NXRq1cvWFpacoLXDx8+YNasWYLp10LttX5KEDVKDU1NTWJsbEyMjY1Z742NjUnnzp1LrdfMzIxK3tTUVCWyivJfvnwhp0+fJqdPnyYJCQlUeqRSKdm6dSvR1tYmERERrH3Tpk0j06dPJzY2NmTnzp3kw4cPxNzcnPTu3ZscOnSIJWtnZ0c0NTXJ9u3bmbHIv/iwZMkS4u7uTlasWEEGDRpECCEkPT2duLu7k0WLFvF+Jy4ujsyZM4d06NCBdOrUiURGRpKCggKWjLGxseDxyn5HHmU594o2QWsjpfkOjXxZdMtfN8bGxmTo0KGkR48eZMCAAeTNmzec79LKy5CUlEQCAwOJmZkZGTJkCNm2bZtSY719+zaxs7Mjurq65SqrankhWTs7O9ZrzJgxZM6cOZxrjRC2DSraL5890+hWRGFhITl16hQZO3Ys6dChA3F0dCzxO3wozXV2584dwf0HDhwghBCSmZlJPZZRo0YpLRsdHU0Iob+WgoKClNateA+Tx5MnTwghxfc+GYyMjMjz58+VHov8PTgtLY21b8uWLRx5Ozs7kpSUpBLdysDNzU1p2dI8Z1VhV6WxKULUdlVeupWBvF2NGjWKvHr1iiPz8uVLYmtry9r24sULMnz4cDJhwgSlxn/w4EHSvXt3snXrVqXGpWgDw4cPF5UfPnw4SUtLI6mpqaz3ss/yoLk+xH6Xz6/atm0bmT59Osvv/PjxI5k2bRrnOZ6cnEwmTJhAjI2NlbIxa2trkpKSwtmenJwseEz37t0jLi4uRFNTk1hYWJCePXsKXsdl9eOuXLlCdHV1yeLFi0l2dnaJ8ny/K7btvwp18FoGxMfHi75Ki581yCgtEhISiJ2dHTE3NyevX7/m7B8wYACRSqUkLS2NmJubE11dXbJ06VLy/ft3jqyicyz/sre35/39zMxMsnLlSjJz5kzy7NkzQgghS5cuJXZ2diQ1NVV07ElJSWTz5s1EX1+f6OnpsfYNGzZM8Ht8N2DaG4f8uS+P4JX292mCB1XojoyMJFOmTFFaJ598dnY2OXLkCJkwYQLR0dEhq1atIvfu3VNKH02wSxsYq1K+tEE6IYRzPZSnDZZ0rcnj9evXvIHFp0+fBL8TGxvLfFcZyByW6Oho1rFYWVmx5MSOMzs7m3z9+pUQQkhoaCgJCAggQUFBpLCwkCWnOOGi+JJHWe4TNLKrVq0qUc++fftIz549OROOyuhXxl7WrVtHdHR0yOXLl8tdNyGEREREkBcvXhBCCNm/fz8xNjYmCxcuJFlZWSy58rIreZtSHJeydqUKmyJEbVflpZsQ5e1KTAchXB9CU1OTdOrUiUyZMoVMnTqV81JEmzZtSLt27YiWlhbp0qUL85J9LmksJf3Hbdq0IW3btiVt2rThvNq2bcuSpbGvQYMGkdzcXM723NxcMnToUM52ExMTkpOTw9menp7OOYbevXsTTU1NsmTJErJ69WrOSxGHDx8mo0ePJu/fv2e2vXv3jtjZ2ZE9e/aIHkdqairZvXs3GTRoENHW1iaenp4cmdI+QwsKCoiHhwfp2bMnOXXqlOg4FJGXl8frn/6/FLyq04bLAGXSdEsD8hOkMsmjS5cuvGkZ5P9Pzbl9+7bgd8+cOYOlS5fCwsICc+fO5WVBpulPWxoW0tK2qAHEmeFoiaxoSKwAOhZmMYSGhsLW1la0lkIe+vr6uHDhglL9clWp28zMjKqOm0+elsmYpg2PKlv8qHosilCmt2ppIaabtqZWGfZL+VZZyrYz2717N7M9Ly+P9ZtC9+M3b95g/PjxmDx5MkaPHo2dO3eiR48eePLkCWrUqMEqacjOzkZeXh5MTEzQt29f0XuPKuuS5HUq3rf5fm/06NHQ0dHBwoULERcXhzVr1oimexKRFDk+/QsWLIChoSEWLVqEoUOHYs6cOZz0+dLq3rFjB06fPo2uXbviyZMn8PDwwOrVq/HixQt4enpi+fLljCyNXdG0yJMflzJ2pSqbkv2+2q7KrpvGrgBwSpPkodhbdfny5VRlY7RpnvLdK/g+K9oADVESjX9jaGgIb29vTl9bLy8vQRIpPsK/2rVrc86Xra0t1Tk0NzdHYmIiTE1NUb16dUilUhQWFmLSpEmwt7cX/W7dunUZYqXLly/zkhiWxo9TNhVc5sfIIy0tDaGhobz8EUKkpv9FqIPXMoCv9YM8FFnPACA4OBhjx44V/d7EiRPLNK7yxrFjx6i/k5ubi7Vr1zKBimJzZSEo05+WhuEXoGtRQ8MMR0tkRUNiBdCxMIvB09MTtra26Nmzp1Ly6enpP4VugL4Vk6I8LZMxTbCryhY/qh6LDCX1Vv3+/TtDwpGRkcGqac3IyODVqaxugL6mVt6ZLIn9ElC+nRkNMYkMGzZsgLOzM1PLW7t2bbi7u+Ply5dYvnw5K9A4d+4cbt68yRCqGBoawsLCAq1ateLopa1L+vDhA6ZNm8Y7RoDNYCrm1Anta968OUJDQ7F48WIMHDiQxfiu+IwrzXnU1tZGVFQUFi1aBDMzM9Z9UGjsyug+ceIEQkJCUKtWLWzatAl6enowMTEBIYTjaNPYFU2LPNoxq8qmZMeltivxsZe3XQHFE3GKPVGB4j6pGhoarG1ivg8feaVEIhHtw6pYI6nYvQL4P8JMsZrHN2/e4Pnz56hWrRpat26NJk2acGRoerHOnj0b48ePh7W1NbS1tVFYWIgbN26gRo0azMSQPIQmHgDuNadMuxpFTJs2DWPHjsXr169RoUIFtGzZUtT3IITgypUrzDlp06YNdHV1GTJQedD6cYcOHcK6deswfvx4ODg4iI5b8VgrVKiAevXqoV+/fqz7kgxCDNT/RaiD1zKAduYTAI4cOVJi8FpSUKwIVa7UEkJw9uzZEsesCHNzc3z+/BljxozBs2fP8OzZM9b+8ePHM+9p+tPSMvzKjkFZ0DDD2draUhFZ0ZBYAaVjYeYDrX38Wy1ySsKbN2+o+uDyydMyGdMEu6ps8aPKsdD0Vm3atClDwtGkSROWDJ8DQ9u3lXbVg9bRVFU7M6B4VWLz5s0c/a1ateJlkdTW1oa2tjZyc3MRExMDd3d3ZGZmwtTUlOXEtGrVCkeOHFF6HL/88osgu6giSvOsKCgogLe3N2JjY+Hs7KwSIq0jR44gPj4eo0aNKlf9sknF27dvw8jICEDx/67YQoLGrv6LNiXTobar8oGydgUUB2oODg6YPn06tLW1UVBQgPj4eOzatYsTqCmzqi8Pmj6sAP3zMCsrC/PmzcPNmzfRvHlzSCQSvHr1Cvr6+vDw8GAFeDS9WKtXr46QkBCcPHmSycaZNGkSBg8ezPvMV1whVtwnDxcXF3h4eAAAIiMjmVZFADBy5EgcPHiQJS8fcMv8x+zsbGbFXD7oBorbF02aNAk5OTlo27YtJBIJAgMDUb9+ffj7+3Myhmj9OFdXV1SoUAH+/v6sTDK+TEfa/7MsWZQ/G9TBaxlAO/OpKii76gWwHzLPnz9H69ateeUOHDgAS0tLLFq0CB4eHtTBa+fOnaGlpYXk5GQkJyeLytL0p6Vl+AXoKNzFnGk+LFy4EGPHjsX9+/cBFB+3YhqxDHfu3GF9JoRg+/btCAgIwIIFCzjytCzMQvhZW+TIIJ9GI0Nqairi4uJ4G47TyNMyE9M8DFTZ4keVY6HprUqbpk/bt5U2GKV1koVWVxUh7xzxpdbxQTHNUT4VXtHhkUe1atVgZGSEGjVqIDAwEJs2baLKpFBE3bp1WQ6aGGiv16dPn2L+/PmoW7cuIiMjRZlMAfqV+sTERCxatAhfvnxBQEAA2rdvX266STGnB3Jzc/HgwQOmX2Nubq7SqeF8UNamZL9FY1c/i03Jfk9tV2WzKwBo3749/Pz84OPjw/QZ7datG/z9/TnMsjSr+orblMlEAYoD0mPHjrFWDYcMGcK70rht2zY0btwYV65cYZh3c3Jy4O7ujk2bNrHSfmlSjIHi7DdjY2NeFnpF8K0YC0F+HHv27GHZMF+7NpqgGyjuAWtkZMRZ2dy8eTM8PT05/gmtH0ebCs63CtytWzde2dJkUf6sUAevZQTNzCdAl4oDCKexAsD06dOxdetWpt7w+PHjGDZsGEdnbm4ulixZAi8vL4SEhDDbp0yZgrCwMNaDo6CgACtXrsTp06dhaWlJFRjLQzbzpQxo6hofP37M22h6xIgR8Pf35/0ObYsa+X3KoHHjxiU+fBWRmJgIZ2dnZGVlISIiglWnJ4OLiwsqVKiAb9++oaioCEOGDMHs2bORkJAAFxcXlixf7QPwfw9aRYjZYH5+/r+mG+A6ZRKJBBoaGpg1axZvuwQaecVgViqVIjk5GbVr18bOnTs58jTBrqpb/KhqLLS9Va9cuYI6deqwaPmfPn2KlStXIjQ0tEy6aSGVSpGeng5CCIqKipj3ALd+DFD+GlZ0juTfC+moWLEivn//zvTTlV3DqampghkDd+/exZEjRxATE4MOHTrA1taWU+NFW5dEE3g9e/YMXbt2BVD8XJC9J4TwXps2NjaYOnUqpk2bptS5pF2pHz58OAYNGoQtW7aU2DqFVnffvn3h6OiIwsJCtGzZEi1btsTbt2/h6+vLaT9CY1c0gRqtXanKpgC1XZWXbhq7kkFTU5NVVy8E2lV92sm/d+/eYezYsWjZsiXatGkDADh48CC8vb2xd+9eTuZabGwsjhw5wrK96tWrY/HixbC2ti7xeIQg5iMAXD+YduJXBmXOIW3QffPmTd4gcPr06byTPTR+HADe7EEh0K4C0+j+2aEOXssJys580qTiAOJprIr1k6tXr0aDBg3Qq1cvZtuHDx8wc+ZMJp2lZs2azL6xY8di4sSJCA0NRe3atZGYmIiZM2eiqKgIhw8fZumgCbgB5YJuGYSIrxISErB3717WfrEHqlCNQrNmzZReQaJxTEqbgqEMiRUAvHz5EmfOnMH3798xfvx4BAcHw8DAAMHBwfjll19YsmJ1HvK1RDKI2aDiPlXqBsTTavhAI89Xdw4Up5O5u7tjx44drO00wS5tYKxKeRpZmt6qsn6Dubm5WL16NfT19bFu3TqEhobCxMQEiqDt20q76vH8+XP06tWLuQ/IT67xXYtiWR3yKxWlcY6GDx8OV1dXbNiwgbn3FBUVYc2aNZz+0Js3b0Z0dDRq1KgBMzMzREVFCfYHVKxL+vTpE+7fv4/27dujWbNmHPkNGzYoPeaYmBilZYHiXomyQERZ+ZJKP+SxevVqpZ+HtFkATk5OCA4ORlJSEkPYd+DAAVStWpV5NslAY1fK2hRAb1eqsilAbVdCUKVdAfy9r+UhlPmljC9Cm4ni6+sLJycnmJqasrYfOHAAXl5eHCLFihUr8k6aVKtWjbPd0NCQNeaKFSuibt266NevH6ZNm8ZKqabxgQFhYj8A2Lp1K4cbQYayZoZFRETAysqKtY0vNRwonjDmq82l8eMAOr+SdhXY3t6e9z/S09Pj3F9+dqiD13KAsjOfAF0qDiCexqpo4L6+vpg7dy527dqFtm3b4tKlS3B2dsbQoUN52WDHjx+PtLQ0TJ06FQ4ODnBxccHAgQPh6urKCgRpA26ALuhWxL179xAUFISYmBhoaWmx9tEy/NKChhmONgWDlsSKhoVZzEniI1EQskHZhMG/pVsGX19fdO/eHb179wZQzBb5119/CQaqtPKKEGIypgl2aQNjVcrT6m7UqBFmzpwJBwcHnD17FqGhoTAyMsLAgQNZDkxMTAyio6ORlJSEtWvXIigoCN+/f8eePXsEU5OU1Q3Qr3rQzpIrm9WheE+qWLEiateuLbpqM27cOIbVtGvXrpBIJLhz5w569uzJIebYvHkzmjZtisaNGyMuLg5xcXGs/fITgHfu3IGLiwsaNWqEKVOmYPbs2WjWrBk+f/7M65RfvHhRNDVbnl+AduZ99erVnDo7Mejp6cHKygq2traC5RPyGDx4MK5du4aGDRsyKZRBQUFo06YNc23LkJeXBx8fH7x+/Rq9evXCmDFjRIlcKlWqxCE/nD9/Pq8sjV3RZArR2pWqbApQ29WPsCtAPDhWzPyiDbZoM1GeP3/OOylhaWnJyspTZjyK/qivry9nbCkpKQgPD4efnx+cnJyYfX/99Zfg84MPNMR+tOfw0qVLWLRoEerVq4dt27bhjz/+YNLBP336xAleafXT+HEAnV9JuwpsZ2fH+iz7j/bu3YvU1FTWNf2zQx28lgG0M59A2ciVSrpoevTogVWrVsHBwQHDhg1DWFgYVq5cyZtKLIOTkxNWrFiBqVOnwsPDgzMjB9AH3ABd0A0UX0SnTp1CcHAwHj58iCpVqmDXrl2sVWSAnuEXoKNwp2GGoyWyoiGxUoQyLMyKoGl/IjZhoGrdO3fuxJUrV1gzf3Z2dli7di1q1qzJOS+08kKgmeygadtTHi1+/q2xVKxYEYMHD8bgwYPx5s0bDtV/zZo1Ubt2bdSuXRuPHj3C4MGDsXTpUqVWQUrSDZSu9RUNnjx5otQ1qkimJkt31NbWxsaNG3nv6xUrVsSGDRvw8OFD3Lp1C4QQTJw4kbc9kZubm9JOj4eHBxwdHZGamorp06fD398fvXv3xps3b+Do6MgJMp4/f66UXoBudQSgf17t3LkT4eHhGD58OBNwKd7D5XHu3DksXbqU5fhWq1YN8+fPx9q1a6Gnp8dsX7FiBbKzs9GvXz+cPHkSaWlpcHR0FNQtT3wkf6y6urplIu9R1qYAertSlU0Barv6UXZFc4+jWdUH6DNRxAgQ+eTlM2MUoZgZI19WIo9evXrB0tKSFbyuWbOGavKChthPPlNQMWvw48ePHN3r16/H0qVL8fHjR2zfvh3t2rWDh4cHzMzMsGvXLo58SkoKAgMDecdZEpGmMn7cpUuXoK+vr1QpGu0qsNAi1PDhw2Fvb68OXv9XQDvzCdCl4gD0szyGhobIyMjAokWLsG/fPqVSc5YvX47MzEzcuHGDN3gVe9C8fPmyRIKqko5h165dDPW8mZkZ/Pz8YGNjw/twomX4Beha1NAwwynDHC0PGhIrgI6FWR7KtCgBlJ8wULXuo0ePYu/evaxUIE1NTWzZsgXjx4/n3FBp5flAy2QM0AW7ZW3xo8qx0PRWlX8A1q1bF8uWLRN8YNLqloGmplZW1yM/PpmTvGTJElZZBKD8NapIpgYAmZmZCA4Ohru7u+h9u2PHjoKOmww0E0/Z2dkMg+muXbuYlaIWLVrw3kvd3d2V1k2zOgLQkd0BxS2ZVq1aBRcXFxw/fhxeXl7IycnBqFGjYGZmxvl//P39ERAQgLZt2zLbbGxs0LFjR6xZs4YVZDx8+JDJMBg2bBjGjh0rGmSkpqZyjvXJkycMsZ88EyuNXdHc90trV+VtU4Darn6EXcnw/ft3VKhQAbVq1cLnz59x+vRpdOjQgVMyRTOJCdBnotD6k/KZMYrgy4zhQ/Xq1cs8eUFT2+vq6sq8VwzW+II3qVTKbNfT08P169exZ88edOnShXcsOjo6ghM7fNl0tH7cP//8A09PT/z+++/Q19eHnp4eunTpwhuMlhcZZ506dVRK7KkKqIPXMoDm5i7DyZMnRfcrBk80aayyFE49PT1Mnz4d7u7u2Lp1K3PBKBLdyM/qFRYW4s2bN7h58yYjL7uh8z1gL168iODgYMTHx+Phw4ec/TQXgpeXF0xMTDBt2jSm75nY92kYfgG6FjXlxfDLBxoSK4COhZm2RQnNhIEqdQPFs8F8gU3Dhg15A0waeVomYyHQBLvl0eJHlWOh7a0qQ40aNUQD19Lopq2pvXbtGuszIQRJSUkICQmBp6cnw/xZHqhVqxZmzJjBOPyKUFxtkodEIsHZs2eZzzS1RvL/l4y4R16vImhq6mhWR4DSk93VqFEDlpaWsLS0xNOnT7F//37o6enh5s2bLLm8vDxWgCE/TlmrChnkba9OnTolOsBLly7l3f7y5UssWbKEFWT8LHalKpuS7ZdBbVf/B1XaFQDcunUL06ZNg7e3Nzp27AgrKyv8/fffOHjwIKZNm8Z6rgvxfwhBrK8qwPX5FH1IeSj6k4Byq8YBAQGYMGGC4P78/HwOy++3b98EVy8B8Sy0kkCbJag4uRsYGCiaBq+M3+/h4cGQMdH4cUDxxEtRURHu3buHa9euwdvbG2/fvkWPHj2gr6/P+n5ZVoHlQQjhZWL+maEOXssA2UVSUFCAV69eAQA0NDREV0UUZ+2A4httdHQ0atWqxQleadJY+Si/ZWyffJTfQjdhRcgYS+WDmLdv32L48OGC+fk0QXdUVBRCQ0NhaWmJFi1awNzcHFKpVHRMNAy/NC1qaJjhVMEcLQ+aWVjaFiU0Ewaq1C1Dfn4+57rhe+jRytMyGdMEu6ps8aPKsdCkYIldxwCXBIa2byttTS0fQVj9+vWxbNky3v7YpSGbU0S1atV4tyuuNgHFNUgbN27kzPDT1BqJrTLwYfbs2WjYsCE0NDR4SzSEAgF58K2OAHRkd3yIj4/HgQMHEBcXxzsZIXafLymIEKtLFEOrVq2QlZXF2kZjV+VhUwC/XanKpgC1Xcnwb9oVUNzeb9u2bdDW1kZISAgaNWqEwMBApKWlYcKECSz74ruHyUMx0JH5fAB/eZaiz6foQ8qjtK2Vjh49igkTJvB2JUhLS0NoaCiHdT4vL48qLZ2G2I+WyVge9erVKxdG3vj4eOY97Wo6UDzR1LVrV3Tt2hU2Nja4cuUKAgICcObMGZaN0K4C8012pKWlYe/evUqVi/1MUAevZURERASzMllQUIDKlSvD0dERtra2vPKKAeOLFy8wd+5caGtr87aAGTBgAO8MIh9oU0jEZvkiIiKY/YmJidi3bx8iIiLQqFEjWFhYYN++fbzjlYEm6G7Tpg1WrFiB+fPn48iRIwgPD0dCQgIWLVqESZMmsdp9lLXJckktamiY4VTJHA3QsTDTtiihmTBQpW6gODj29PTE4sWLWQ9iLy8v3tVaGnlaJmOaYFeVLX5UORaaFCyx65gPtK0bylJTK49KlSrxBgOlIZuTx9evXwWdXfnVJqlUCl9fX4SGhmLNmjUch5qm1oi27YibmxuioqKQnZ0NMzMzDB8+nLOyVhLEJopokZiYiMOHD+PQoUOoXr06bGxssHLlSk5qJ1CcDnr06FGO037s2DGO3X7//p3jtMp/ViaYkkHZzCA+uyqrTQHCdqUqmwLUdgX8GLtKT09n2hTduHGDaadTt25dFBQUsGSzs7ORl5cHExMT9O3bt8QMGzMzM9y5cweGhoYYMWJEiSVcyjwP586di40bN5YoJ4PMjhW7ElSoUAH16tVDv379OGy4TZs2pcpcpCH2i4+PR82aNWFiYoLWrVuXOFkh3385Ly+P1YsZKLYlWsh/n8aPk+Hhw4f4559/cO7cOaSkpKBv376YNm0adHV1WXK0q8CKC1wSiQT16tWDnp4eFi9erPTx/QxQB69lwNmzZ7F3714EBQWhXbt2AID79+9j8eLFaNiwIQYOHCj6/ZCQEHh7e8PBwUEw7WLcuHFo0aIF7O3tMWjQoBLT9t68eYOaNWuiUaNGzLavX79i3bp1nPRfZVnW+vfvjyFDhiAgIIC5kBVr0RRBGzQAxY7s6NGjMXr0aNy8eROhoaGwsLDAvXv3GJmyNFlWpkUNDTOcKpmj+SBGfETbooRmwkCVugHAwcEB06dPR//+/dG5c2dIpVI8ePAAGhoa8PPz4+inladhJqaxW1W2+FH1WH60Xhloa2qFkJmZyeskK3uN8qVepaWl4eTJk5g8ebLodz99+oR58+YBKO6ZSEMGxFdrRNt2xMLCAhYWFvj8+TOioqIwevRoaGhowMLCAn379mWdY5rVEYCO7A4AJk2ahBs3bsDQ0BBubm4lpkHKJnovXryIrl27QiqV4u7du7hx4wZnZa5p06Ycp1X2WdmVQKC4dOfXX39VSpbPrmju+6W1q/K2KUBtVz/KruT/i9u3b7P6oyqmMJ87dw43b95EZGQkVq5cCUNDQ1hYWAgGpR4eHsjJycGZM2ewdu1aZGdnw8TEpFQTDTK8efOGSl52fDRtocQCyqKiIk7QTrNKf/XqVZw+fRpHjhzBzZs3YWpqKno+SurFfO7cOaV/W/57QiiJwFJPTw8NGjSAvr4+Vq1aBU1NzTLVo8qvAtMucP3MUAevZUBgYCB8fHyY1EigmDjGx8cHS5cuFQxe09LS4OLigrdv3yI4OBjt27cX/I2LFy/izJkzCAsLg7u7OywtLWFtbc1b47lr1y5s2bIFQHHefPfu3REUFARfX1/emhRlWdbs7OwQFRWFjx8/wsTERJS9WAahugoZFNMNFaGtrQ1tbW1O3j4twy9A36JGhpKY4cpCZKXszYiG+EixRcn+/fsxZMgQDBo0iNOiRAZlJgxUrVt2TNevX8ejR48gkUgwfvx4wTQWGvnSMBPTBLuqbvGjirHQpGAJMWvq6Ojgr7/+4oyBtm+rPJSpqeWrw0tLS8Phw4dhbGzM2afsNaqYeiWbkV69ejWLwVMR0dHRWLt2LWxtbTFr1ixqEjC+WiOJRMIikZPHxYsXBdPamjZtCgcHBzg4OODOnTvYuHEjlixZgkuXLjEyNKsjAGBlZSVaV6e44q+lpQV3d3elg8PffvsNBw8exP79+xEbG4sKFSpAS0sLS5Ys4dS1+/v7i7YuUgRfCmZaWhqqVq3KaR1FY1c09/3S2JUqbEr222q7+nftCigucTp37hyys7ORm5vLlEOcOXOG5TvKIPN9cnNzERMTA3d3d2RmZsLU1JQ3tbd69eowNTWFqakpEhISEBUVhTFjxqB58+bw9vZW+rjKipJaIMrb3rhx4zj709PTERYWxvxnilCW2K969eowMzODmZkZvnz5gqioKNjZ2aFFixawsLBgkXUBpevxTQsaP65x48ZISkpCcnIyvn37hvz8fFStWrXUv81XvlNUVIRKlSohMzMTV69eRZs2bXh7Pf/MUAevZUB2djbvzadly5b4/v0773euXbuGhQsXol+/fvD29hasp5KhSpUqMDY2hrGxMd6+fYuIiAiMHDkSXbt2hZ2dHbp3787IhoeH48SJE/jy5QsCAgIQGhqK69evY+XKlbw3XGVZ1lxcXDB37lwcO3YMoaGhcHd3R6VKlXDjxg3W78sjJCQEDRo0gJGRkSDLqDyCgoLw66+/YtiwYRg4cCBSUlJQsWJFREREoH79+owcLcMvQNeihoYZjpbIinb2jJb4SAZlWpTwQWjC4N/SraGhge/fv0MikShVd6KMPC0zMU2wq+oWP6oaC00KFi2zJm3fVtqaWsUZeJmTbGVlxTvRpOw1WhryvQULFuD06dNwcnJC9+7dObPa8ulmNLVGM2bMYIiuZs2axcom2LRpEy+bqQzJyck4duwYoqKikJuby0n1pnXU+HgUZOCrqTMwMMDXr1/x9etXXn18KXj169dXaoV/xIgR8PHxYfp2lgTFEh2ZrWhoaHDuxTR2RXPfp7UrVdkUoLYrIajSroBigsnZs2cjKSkJK1asQJUqVbBhwwZEREQgODhY8HeqVasGIyMj1KhRA4GBgdi0aVOJdanfvn3Dt2/fkJqaigYNGih1POUFGmJM+efUq1evsGfPHkRHR6Nhw4aciRCAnthPhiZNmmDatGnQ19eHm5sbpk+fzpslEBISgjdv3qBXr14YMGBAKc8AP2j9uPDwcHz79g2xsbGIjIyEq6srOnXqBH19fRgYGCjN9SKDvE2+fPkSU6ZMwdKlS9G7d29YWloCKM4w8fDwYJWy/exQB69lgGLKhzz4GkQDwIQJE1C5cmXcu3ePMRx5KBbky6N58+ZYsGABHB0dsWHDBowdOxaPHz9m9levXh1NmjRBkyZNMH36dGhpaeHEiROC6RLKsqzJyHFkaUSPHj1CSEgIpkyZglatWuHAgQOc75w9exaRkZE4deoUWrZsyZtqJENQUBBOnz6N1atXAyi+aR89ehRnzpxBQEAAs720oGlRQ8MMR0tkRUNiBdARH/HdkGXgu7nTkBqoUrcMGzduxJ49e9CyZUvk5+fj48ePGD16NJydnXl1KCtPy2RME+yqusWPqsZCk4JFy6xJS8JCW1NLq5/mGv3y5QtCQ0Px/PlzVKtWDa1bt4a1tbWgE3jz5k00aNAAe/bs4TCnKqab0dQayTt/ir0d+Zx9WdpgdHQ0nj17hsGDB2PlypW8vUFlOq5cucIcZ5s2bXjJsQD6NDM+x1MGvhS8RYsWicq7ubkxn0ePHg17e3vMmzeP99mpCJp+rDR2RXvfp7ErVdkUoLYrefl/y66A4klWRbswNzfH5MmTBX2zu3fv4siRI4iJiUGHDh1ga2srGFR9+fIF0dHRiIqKQsWKFWFiYoKIiAjRDgzlCZnt0BBjAsDly5cRFBSEuLg49OnTBzVq1MCpU6d4n8u0xH5AsU8VHR2N6OhoEEJgYmKC9evXc+Tc3d1x7949dOvWDRs3bsTHjx95V4ZpIH89lYbAsn79+jA3N4e5uTkKCgpw9uxZbN++HatWreJM7NBg/fr1cHR0hIGBAQ4dOgQAOH78OBITE+Hk5KQOXv9X0KJFC1y8eJHjwF28eJF3RRaA6ExbSfj06RMOHz6MyMhI/PHHH5yievmLvlatWkqt7MogxrJmbW3NannRoUMHuLm5wcXFBUeOHOH9zu+//46ZM2di5syZuHXrFo4cOQIPDw8YGBhgxIgRrLrHQ4cOYe/evUyqUMWKFfH7779j1KhR5cL0SNOihoYZjpbIiobECqAjPqJ9uNMQjqhSN1D8/9+5cwfnzp1jHLrExETMmzcPBw4c4DgUtPI0TMY0wa4qW/yoeiw0vVX5IMSsSau7NDW1WVlZOHbsGCsYMDIy4mV5V/YaffToESZNmoSBAweib9++kEgkePDgAUxMTLB7925e0jya1SYaZ52W9KpPnz6oV68eTExMMGvWLCZjRDbpJL8qlZycjEmTJiEnJ4fpbRoYGIj69evD399fqSwZMdCuwPGtdqWmpiI4OJjzPBo9ejR0dHSwcOFCxMXFYc2aNaLpnrRZOsraFc19n9auVGVTgNqufpRdAVwuEg0NDXz9+hUrV65kreRv3rwZ0dHRqFGjBszMzBAVFYWGDRsK6rW3t8ebN28wdOhQeHl5iZaglRWpqamoVq0a59xMnDiRI1sSMaaxsTEqV64MExMTeHh4oGHDhujfv79gijwNsV9kZCSioqLw8uVLDBkyBG5ubujUqZPgcV29ehWRkZGoVKkSxowZg+nTp5c5eJWfPClNN43v37/jxo0buH79Oq5fv47k5GT06dMHU6ZMKdO4vnz5wiw4xMfHo3///qhQoQKaNGmCzMzMMun+t6EOXsuA2bNnM+Qx2traKCgoQHx8PHbt2oWAgADe78iIBpKTk3H37l1IJBJoamoK1nLk5+fjzJkzOHjwIB49egQTExP4+/uXyCr3yy+/lBi4KsuyJlTjU7t2bYwZM0b0NwCgW7du6NatGxISErBgwQIEBgayZo+kUimrxkVWC1S1alWO41AapkeaFjU0zHC0RFa0jjoN8RHtw52GaEqVuoHiNJnNmzezViJ+++03eHl5YcaMGZxglEaelskYoAt2VdXiR5VjKW0KliL4HF5a3bQ1te/evcPYsWPRsmVLtGnTBkDxZIaPjw/27t3LcUyVvUY3b96MjRs3MvXCMsTGxsLb21uwvUJ2djbCwsJw69YtSCQSdO3aFVZWVqhVqxZHVtlao5LYMRUha/MiW2WQh+Lk0ubNm2FkZMSpQ9y8eTM8PT05aduKfUdl/0+/fv0wbdo0To3y/Pnz4enpqfTYFYkKr169ioULF2L48OG8vAjNmzdHaGgoFi9ejIEDB7Ja3IhlLZUEGruiue+Xxq5UYVMyWRqo7aoYZbErgI6LZPPmzWjatCkaN26MuLg4xMXFsfYr2suNGzdQtWpVHDhwAAcPHmS2K9t9gQ+KdhIUFIRdu3YhOTkZEokEf/zxByZOnAgbGxsA3BpgZYgxq1SpgoKCAqSmpiI9PV00QAfoiP0WLVqEpk2bwtDQEIQQREVFISoqitmv+P9XqlSJ0fXbb79xGKAVoUwvZvl6dloCS3Nzc7x8+RIdO3ZE3759sXr1asE+yspA/v+UP4937txhnYu8vLxS/8aPgDp4LQPat28PPz8/+Pj4MLOu3bp1g7+/v2j9hCzlUUNDAwUFBaIpkrq6uvjtt99ga2uLLVu28NLCyyDfsJivebFiWqKyLGt8ga08xKjE8/Pzce7cOURFReHBgwfo378/HB0dWTKKzrX8rJXiTYKW4Regb1EjDzFmOFoiq9KSWClLfJSamgqpVMoEddeuXUObNm1YNcPyoCEDUqXu/Px8Fju2DI0bN+Zt4UAjT8tMTBPsqrLFjyrHUpoULEUIMWvS6qatqfX19YWTkxNMTU1Z2w8cOAAvLy8OeZiy1+inT584AQZQzAXg4+PD+5309HRYW1tDQ0MDffr0QX5+PuLj4xEeHo6wsDCWA0xTaySVSpGens4EJrL3AH85Cs3k0s2bN3lTW6dPn857X1XsOyrrJRoeHg4/Pz84OTmx9r948ULpscijsLAQGzZsYFhWhSYoCwoK4O3tjdjYWDg7O4uy8NJk6dDYFc19n9auVGVTgNqufoRdAXRcJLQ10rRMuHFxcYKTtps2bYKTkxPL1vfv34+TJ0/Cz8+PWVG/f/8+s1osC2ABOmLMw4cP4/79+4wvI8vkycrKEvVxgZKJ/WbMmFEmdt6SCNJoejHLQ1k/bvLkydDR0eFkK9y9exdBQUEsEi5PT0/Mnz9fdLzy/nSdOnXw9OlTZGZmIikpieGsuX379r+WZl5eUAevZYSmpiZ2796ttDxtyuOWLVsESZEUId+wWKx5sQzKPpw+fPiAWbNmCZIr8N1Ar1+/jqioKPzzzz/Q0tKCubk5fH19eVP72rRpg/PnzzP9z2SIjY1F69atWdtKw/BL26JGWWY4WiIrWhIrPggRH7148QL29vZYvXo1w3IdExOD+fPnIzg4mDO7R0Pwo0rdgHjtON8sKI08LZMxTbCr6hY/qhoLTQoWH9GbLH2Mj1mTtm8rbU3t8+fPeQlzLC0tERISwtmu7DXKV4svg9A9x9fXFyNHjsSkSZOYbRMmTMD27dvh4+ODFStWMNtpao2eP3+OXr16Mb8rP4vPd78Sq0kH2JOLQk5fhQoVeM+B0Ix/r169YGlpyQkySuM0vn37FnPnzkXNmjVx5MgRQUKSp0+fYv78+ahbty4iIyNLJC6hydKhsSua+z6tXanKpmTHqLYrLlRpVwAdF4nYxDwfA+/Bgwcxe/Zspc+Po6MjgoODmewCoDhF1cnJCW/evIGTkxMrxffQoUPYvXs3KzOuR48e8PX1xYwZM1jBKw0xJlDsO2tqasLFxQWHDh1CeHg49PX1YW1tzVnIoSH2GzJkiNLkWwA7A5Hvs+LiDE0vZiEo+nF2dnbYt28fAHYbKZkvGhQUhEePHnGYz69evVrib8lf53PnzsW4ceOQmZkJZ2dn1KhRA7t378b27duZ7ID/CtTBaxlx6NAh/P333wyJgaenJ1q1aiV4E6JNkXz48CGHtVYe8jeE0jBmSqVSxMTEsFKUBgwY8P+x991hUVz992dBUcQENUVFE3uLFexRA6KxIioWNIIFK6IoxS6WKAIKYkdREVREEBvGEuzGLoo9dn2tEBWkF2Hn9we/mXfq7txdBsn33fM8PM8ye/fu3d3PzNzPvedzDmf1qX79+pK1rVIYOXIkLCwsMGjQIFSpUgVv377lTALY43Zzc8OYMWMwYcIEdOrUCSqVCleuXEFoaKigRphU4ZcPbRd5EmU4UiErEhErGnJVmIOCgjBv3jyOPdOCBQvQrFkzBAYGIiQkhNMvicCPkn0DRTeDgwcPCnY9Dhw4ICoOQtoekK9kTJLsKmnxo+RYSChYpMqaxeXbKlVTq2lVXOrclnOO6jI5vnr1quh1ccKECQIfS5JaIyXFbPTZkWDD1NRU9Hd9+PAhrKysBMelaIx79+5FQEAAxowZA1dXV43vOWzYMEycOBGTJk2S9TlIWDqkcSX3uk/6fSsVU4AhrqSgZFwB+mmRsOHh4SH4nJcvX2Z2/eTYCC1YsAATJ05EVFQUqlevjgcPHsDNzQ0NGjTAvn37BO0LCgoEtkVA0ZyVX7dJIozJhrm5OVxcXODi4oLz58+LOhiQCPv99ttvmDVrFgYPHizr/fkMROC/LERNPq/6eDHToOdw/PM1PT2dsQ3KyclBYWEhjhw5oredTatWrXDu3Dnk5uYyiyeWlpbYs2cPateuDaBo0Yd+XJphSF71QGxsLEJDQzn0HysrKwQEBEClUnF2nmiQUiS17Z7ykZycjNDQUCYZtbS0xIQJE0RXE/Py8jB27FhkZmaiY8eOyM/Px/r16xEeHo5t27bpdIGlMWDAAKhUKnz8+BEfP37U2LZRo0YICwvDqlWrsH79elAUBSsrK2zatElwEpEqPQJkN1YSZThSISsSESuATIX57du3ortkDg4OovXXJAI/SvYNFN2UnZ2d8eTJE7Rp0wYFBQW4cuUKjh07hujoaL3bkyoZA2S2PUpY/JTUWLRRsMRqwFNSUmSdU3J8WzVB7D30nSRLnaOaqICvX7+W7E8sno2MjAQME11qjZ4/f84RDxKzGgLI6J1i5SQ0NNlY8SFVd12nTh2EhobK7mfevHkwMjJCaGgoRyxPLCkJCwsTTWCkQMLS0SeuNF33dYkrJWMKMMRVScYVH3K0SEjeNzIyEhs3bsSgQYOwbNkydO7cWWMfffr0QXp6OsaOHQtnZ2cEBgZi4sSJkkJAJMwBEmFMoMgip1y5cqhZsyYA4I8//kDjxo0FOggAmV7Ijh07MGPGDFy+fBm///47KlSooLG9nDj/448/OLue+nox88G+/ixevBh//PEHWrdujdmzZ8PW1ha9evUSTVzZ7hhiEKvXNjEx4VxL+LHv4eHBmdeWVhiSVz2wa9cuhIeHc8yXu3XrhoYNG2LatGmiySspRZJkN/Xdu3dwdHREz549MW3aNKZeZvDgwYiOjhZMZkNCQtCkSRPMmzePOUZRFJYsWYL169czq0pt2rQRfT8xDj6NIUOGyK6fA4DGjRtLiqKwQarwC5BZ1JAow+kjZKVNxAogU2HWdPGUomzKFfhRsm8A+OGHH7Bz506EhoYiMDAQQNEFNSYmRnTRhaQ9KU0fIEt2lbL4UXIsJBSsDx8+YM2aNfjuu+8wePBgjB07Fs+ePUPNmjWxbt06gVoqqW+rFKRqasX6pCFmNwWIW5UMGzaMc46yr4F8SFEE1Wo1MjIy8NVXX3GOi3l8k9QaZWVlwcvLCwkJCahduzZUKhWePn0KGxsb+Pv7i5ZeSCEoKIi5jgOay0nEatTEqKOfPn1CVFQUunTpInjOxMRE1qIJDZKavSVLlhBNqkhYOqRxJSemAPK4UiqmAENcSUHJuALItUikIMV0mTx5MmxsbDB//nycPHmSI3Qn1vewYcOQnp6O33//HaGhoaLfNw1+bTT/OTbEkk722N3c3Jj/r1+/DldXVwQFBTHJ63/+8x8sXboUmzZtQsuWLQV9yNXRaNy4Mfbu3Yvg4GAMGTIE/v7+nF1RsZ1kbdi6dSuTvJJ4MeuCffv2oXv37hg4cCB+/vlnGBkZSS6uVa1aVbL0RleQCrt9KRiSVz1AURQncaXxww8/SPq86kJ5lMLw4cM5KoerVq2Cp6cnJ2nu2bMnmjZtygigsHH69GnExMRwjqlUKsycORODBg1ibk7sCSebg3///n1JsYqlS5fKviFooySzPw+pwi9AZlFDogynq5CVHBErgEyF+ZtvvsHff/+NJk2acI7fv39fVPafROBHyb5p1KxZE7///rvoc/q0J6XpkyS7Slv8KDUWEgrW/PnzUb16dbx8+RLDhw/H0KFD4ezsjNOnT8PX11fgj0nq20paU6upTzG7KSmrkn79+nGsSjTRAC9cuCB63M7ODosXL8aKFSuYOM/Ly8PChQsF13eSWqOQkBBUq1YNFy5cQLly5QAUeW76+fkhODgYs2bNkhwrH5GRkZwkQ9NiqNgOGZ86StPGf/nlF4GyLABmvHKhUqlE76FAUULATlhIJ1UkLB2SuJIbUwB5XCkVU4AhrmiUZFwBRcm7XC2ST58+EY2FBp3gPHnyBLm5uVrbT5gwAWlpadi5cyc6deokucPKr5Nmg59Q8cX3gKLvKC4uDhUrVuQkr6tWrcLq1as5YmZubm5o3rw5Vq5cKSgXI9XRMDExwcyZM/Hp0ycMGTKE8UNWqVQ6+aSyPz+JF7MuOHPmDGJjY7Fo0SLk5uaiX79+km4EZmZmkg4ZuqK4SgAUB2WAzujXrx9VWFgoOF5YWEj16dNH9DUvX76krK2tqcDAQOrMmTPUiRMnKF9fX6pLly7U27dvid6/VatWnP/t7Owk2/bo0UN0/FLg95WWlkZt2rSJsra2ptq1a0e1bt2aevHiheTr+/fvL/kcHxMnThT9a9GiBdWyZUtOWz8/P6pDhw6Uo6MjFRkZSX369ImytbWV/V664Nq1a5SnpyfVokULzvGmTZtStra2VNeuXQV/YmO6cuUKNXfuXKpDhw7UpEmTqGPHjlF5eXmS7yv2m9Hg/z7Xr1+nbGxsqD179lBPnjyhHj9+TMXExFA2NjbU+fPnBa/Py8ujxo4dS3Xt2pWaPn065e7uTnXt2pUaO3YslZ2dXWJ907h16xbl6elJ2dnZUYMHD6bmzp1LPXjwQPLzy22vKQ7FzpchQ4ZQycnJguPv3r2jHBwcdG6rdHvSvuWCvo7l5+dT7du35zyn6XojF1euXOH8Xbt2jXry5AmlVquJ+3r8+LHg2KRJk6iLFy8Kjp85c4aaOHEi8//du3cpR0dHauLEidTHjx8piqKoN2/eUG5ublTz5s1F36+goICaOnUqZW1tTU2bNo1yc3OjunTpQnl6eoqOPy8vj0pLS2P+v379OvX8+XPmf/qxnZ0dVVBQIHh9Tk4OZW9vL/7hJcC/R3z69IlauXIlFRYWxrxHYWEhtX37dqpt27ZEfWvC58+fmcf//POPZLsBAwYwj6dMmSL5HEVRlK2tLRUfH0/9+eefon98JCUlUYGBgVS7du0oOzs7avPmzZS1tTXxZ+HHldyYoijyuFIqpijKEFdiz1HUl4srMTRq1Ihq3Lgx1ahRI9E/PtRqNbVhwwaqdevW1M6dO7X236pVK8rS0pKytLSkWrVqRTVq1Ihq1aoVc7w48ejRI8rOzo4aM2aM4LcivS/369eP+vTpk+D4+/fvRdu/ePGCcnR0pBwdHamXL1+SD54HfswUN8T6V6vVzDWlSZMmlJOTE3X27FlOG5J5tj5jKY0w7LzqgXbt2iE8PFzgKbZt2zZJU2RSiqQm8FdIKA0riGKUoLy8POTl5QlWNfPy8jhUWRIOPo2UlBTJGhiAS2fh04U/fPiAWbNm4ccffxRQdEgVfgHdLWpoSCn8kgpZkYhYAWQqzFZWVli+fDnWrl2LZcuWwcjICK1atcKKFStEad8kAj9K9g0U2e7MmDEDzs7OjADJnTt3MHbsWKxcuVKwskjSnpSmT1KTrqTFj5JjIfFWpWtWy5YtK6AiilHGSX1bSWtqX79+jeDgYFSuXBleXl4wNTVFVlYW1qxZg8jISAFlT65VyaJFi9C7d2+8ffsWISEhaN++PWbPno2WLVtyPAL5n23NmjW4efMmEhMTARTZHIhR3gD5tUbGxsaiVP3y5csT11bxv8fZs2fDyMgIKSkpKCwsRK9eveDu7o6kpCTMnj1b8HptVmL83a2MjAy4urpi2LBhDM1u3rx5yMnJQUhIiMCrlH3PevXqleRzQFFc8Hc62J+zR48enGMkLB2SuCKxvyGNK6Viiu7bEFclG1cAsHPnTjg5OQEoUu5nK+EuWrSIoyCtSVRLbPdt2LBhyMnJwa5duwRzAjH88ccfUKvVKCwsRNmyZZGRkYGLFy/C1tZWsgQoMjISz58/R4cOHdC9e3et70G/ZtWqVXB1dRXMjwHNc1WxXWASHY1du3YhKCgIzs7OxVKPygeJCrdciH0fKpUK1tbWsLa2xtu3b7F7927MnTsX58+fZ9rwmU//SzAkr3pg2rRpcHJywokTJ2BlZQW1Wo2bN28iMzMT4eHhkq8jpUjKhbGxMZKTkwWTzOTkZNHk1dbWFqtWrRLQhQIDAzkXKRIOPo28vDxisSmgKDGbO3cuevXqhZCQENG6SRKFX4Dcokauwi8pSESsADIVZgBo27at5E1YCnIFfpTse9OmTdiyZQuHbmdtbY1ffvkFQUFBggSHpD0pTZ8k2VXS4kfJsZB4q7InEvxJhdgNl9S3lbSmdu7cuWjYsCH++ecfbNq0Cba2tnB3d0fFihWxZcsWwXjkCo5kZGTAxcUFhYWF6NmzJ44ePYrFixdr9W4GihQc+QszUVFRGD58uNbXio1H07VV7DuPj4+XbMuv13/y5Ani4+ORnp6OMWPGICIiAl27dkVERISgzhIA+vbty1DuaKhUKmaBk0/BW7FiBRo2bMhRJl+3bh18fX0RGBjImajzPyv/c/P/r1WrFtFkjcSPlSSuSERsdI2r4o4pwBBXUv8rGVdAUUkHnbzOnDmTU07F9/gUQ1paGqKjoxEZGSmwy2natClmz54tmCdJ6ZHk5ORwvIFpS6Zt27bB399fcJ/28/PDrVu30Lp1a6xcuRKvX7/G6NGjJcf66dMnzJ49Gy9evEBERAR++ukn0Xa1atXCxYsXBfXQFy9exLfffiv6Grk6GqGhodi4caPoZsbZs2dhbW0tOX45IFHhBop+C6mF+9jYWAwePFjU5o0NCwsLeHh4MPXBNExNTREcHIzu3bujefPmCAoKQmRkJFMqyC6X+r8GQ/KqB7766ivs2bMHhw8fZnaYRowYgR49ekiuYgHyC88B6V1DiqIEk9Jhw4Zh7ty5WL16NbMS+fHjR8ycOVO0Hszd3R1jxoyBo6Mjo9p67do1VKhQgaMiS8LBp2FhYUEkNpWfn4+AgAAcPXoUvr6+gt1GGqQKvwCZRQ2Jwi+pkBWpiBWJCjMgrjQ9fvx4STVJEjEgJfv++PGjIEkBiux1MjIy9GpPqkxMkuwqbfGj1FhIvFXZaql85VQxtVRS31bSmtqkpCRs374dubm5cHBwQExMDEaPHg0XFxdRZWO59Tt07baxsTHy8vIQGhoqOfGSgxUrVhAnGvRY09PTcfz4cdGEQux80DTx5jOAzMzMoFKpYG5ujqSkJHh7e8PBwUHy9fTuHw2KorBx40aEhYVh5syZgvY3btzAwYMHObsdJiYmmDdvnqiAoaYdGH1BwtIhiSuSmrDijCt9YgowxFVxgZT9xR4LybiePn2K7du3Iy4uDt9++61o0rRgwQLmsRw9Er43MEVROHLkiKQ38MWLF7F//36UKVMGI0eOxOTJkyWT10uXLmHWrFn45ZdftNoBTZs2DaNHj8agQYNgZWUFiqKQmJiI2NhYUeFOEh2NuLg4jodubm4u9u/fj4iICHz8+BHXrl2THJcU2L+bHHVitt3M4sWLmTmro6MjZ94RGRmJwYMHw8zMjDn2119/Yc6cOahcuTJCQkJQs2ZN3LlzB4sWLcKbN28wdOhQpm1QUBCeP38OR0dHJCQkYNeuXdi8eTMePnwIf39/gc6NHPwbbHIAQ/KqN0xMTDBw4EDZvl+kheealNH4wgbDhw/Hy5cv0aVLF9SvXx8FBQV48eIFRo4ciUGDBgleb2pqisjISBw9ehQ3b94EAIwbNw49e/bk3CQqV66M8ePHY9y4cTh37hyioqLw/v17ODs7Y/z48YIJKUB2kX7y5Ak8PT3x3XffMRdqKUj1q0nhl8SihkThl1TIikTEioZcFWYppekhQ4aIKk2TCPwo2TegWc1Y7PcmaU9K0ydJdpW2+FFyLGIQ81Zlq6Xy1VGlVHjl9g0UJcQbN27E58+f0aVLF0yePBkAYG9vz7G4oEHbHpQvXx5paWlYvny5RnsIuVYl7LipXLmyXokrvz9SWFhYSLIcxBaL5OwahYWFCeh7VapU0Zhg8JGcnAxvb29kZWUhJiYGderUEbQpW7as6PlpYmIiKrqjVqsZNVO+silf9JDvcyqGq1evMswLEpYOSVyR2N8UZ1zpm5AZ4qrk4wrQvAsshvPnzyM8PByXL1/Gzz//jAoVKuDYsWOS9z0xT9DDhw+LlnXxvYG7d++u0Ru4TJkyzOJN1apVRRlCNFxcXFC2bFncunVLVMWfbdtSr149REREYPPmzVixYgWMjIzQsmVL7Nq1S7S8xNXVFZMnT0a3bt3QsmVLqNVq3LlzB3Xr1sXatWs5benEle1MkZWVhQkTJmjcNdYETXY0YmDT9dnnLd/CSuycXr58OXx8fPD69Wts3LgRTZo0gb+/PwYMGCBggZw/fx579+6FiYkJduzYge7duzNOFmLnuhwKe3BwMNFn/VIwJK96wNnZWfJipFKpRKmdhw4dwo4dOzj01RYtWmD9+vUYM2aMIHmV42/l6emJlStXAgBmzZqFUaNG4fbt2wCKjKPFZPMBYPfu3bCxsYGdnR3Hw0oKcjj4NDRdJFJSUjj020GDBoGiKFSvXl20/pSdvOmq8EtDm0UNicIvQHbjIJ18kKgwkypNk6jwKtk3QK5uR9qehKZPkuwqafGj9FikwP9u5SzKOTk5YefOncR9A+Q1tWxUqVJFq6+hXKsS9mQXgMAegtReQR/FRl2TBk04dOgQXFxcOOPS9v2yER8fDx8fHzg4OMDT01PyteXKlRNc34EitoTY9Y+vZkpfbwHhdyjlRcmGn58fZ5eDlKUDaI8rEvub4owrfVVADXFVhC8VV3JgZ2eHsmXLwt7eHv7+/vj222/RrVs3ycSVVI9EV29gGpoWjsXmu5pQt25d2ew8Wkfj2rVruHv3rqiORnZ2NipUqIDbt28jPDwcJ0+eRMeOHbFw4UIEBgbC3d1dtO/Pnz9j3bp1Gqm3Y8eOJfpsUnR9bRR2oOiaQV9HrK2tcfXqVWzfvh2WlpaCtsbGxsy8NDExkTO3Evut9KWwlyYYklc9QAcBG8+fP8eGDRskBRZICs/l4vnz5wCKklgbGxt07txZIDIghlOnTmHFihWoUaMGbGxsYG1tDUtLS401PTQsLCzg6ekpyf+3sbFBcHAwzM3NMWrUKBgbG0OtVmPnzp1Yt24drl69yrRduHCh7Bvzq1evMHXqVMkCd00y5XIsavh06Dlz5nD6Z4P0xkEiYgUAx44dE2136dIlqFQqTjJ5//59Ua/bQYMGiZq7kwj8KNk3oNlomy+2oUv727dvIyIiguPJOHLkSDRq1Ei0D5JkVymLn5IYCx9S3qraILZiL7dv0ppa9jkoRhPmg5180xY8YvZO2ia7YvYKUsIdFEUp7pVHJw1yQY+Hfe68fPlScB7xTe1zc3Ph6+uLM2fOIDg4WNSzkw1HR0e4u7vDz8+P8VZ8+fIl5s2bJ8r+0SRQowvkUDTFWDokcSU3pgDyuPqSMQUY4koKusYVoNnnlS8CaWJigs+fPyM1NRVpaWkaWWgAuR4JqTdwbm4uZ7OA/z97s0DKsoUuo2I/r2keBEh737Zt21ZSmHPEiBHYv38/hg4dCnt7e5w4cYK554h589JYuXJlsVNv9Vlo4m+SbNu2TaNmSH5+PnJycnD37l1m4TotLU1Qlw7oTmEvjTAkr3qAv8q6Z88ebN26Fa6urpK0IkB+4TkpfvrpJ8TFxWHx4sVo0KABrK2tYWNjI/DnpBEaGorCwkLcunULly5dwqpVq/DixQu0a9cONjY2zA3I1taWczLSCqLW1tainmxAUdJHqw+q1WpGfTA5OVmgPkhCMSJV+AWKKD8HDx7EqVOn0KpVKwwcOBBr1qwR3UklUfglvXGQiliRqDCTKk2TCPwo2TcAUXqoWJ80tY+kPamSMUCW7JImxkq2l9uW1FtVG9gxT9o3aU3tw4cPGUXV3Nxc5jH1/z38bty4IXhNeHg4tmzZwoik1axZE2PHjsWwYcOYNrpMdjUJd1SuXJnz/6tXr5hJtxRIao1IJx70byTn3GFj4MCBePv2LUaOHImHDx/i4cOHnOf5k8yBAwciOTkZ/fv3h6mpKdRqNQoKCjBu3Dg4OzuLvkd2djZMTEw4SWNubi5CQkLg4eFBNF52LJKwdEjjSk5MAeRx9SVjCjDElRR0jStAs88rP2nft28fbt++jaioKDg4ODDlFllZWZy6SBqkeiSk3sB5eXkC9h/9v6bNAm1lVLqIeWoD/XvMmzcP0dHRcHBwgL29vWhNNBuk1FtSsBN+scUATahcubLGxNXOzg4jR46EWq1G+/btUbNmTSQmJmLlypWi92JSCntphiF5LQZkZGRg/vz5uH//PrZs2SK56wqQFZ6TYty4cRg3bhw+f/6MW7du4fLly1i2bBnevXuHjh07csSGaBgbG8PKygpWVlYYNmwYLly4gLCwMMTHxzPBv2bNGs5r1Go1Pn78iOjoaKxdu1b0RkCiPqgp0QeESRwpSCxqSBR+SW8cpCJWbGhTYSZVmiYR+FGyb0B6xZYNelWVtD2pkjFJsqukxY+SY+GLKhkZGaFy5cqoW7eu3jc00r5Ja2qPHz9ONJ5du3bh6NGjWLt2LRo3bgyVSoXbt28ziz90svH27VuBPQeNc+fOidb1yxHuoOHu7q613p2k1kjX30nTucPfBQKKyk5atWqFDx8+4MOHD7LeY9KkSRg1ahSePXsGIyMj1KtXDyYmJigsLBSwiw4cOAAfHx9UqFABERERaNy4MU6cOIGlS5eifPnyxEkGGyQsHZK4khtTAHlcfcmYAgxxJQek7K+ZM2cSuRS0aNECLVq0wOzZs7F3715ER0fDxsYGjo6OAsFDUj2SVq1a4dy5c8jNzWVqQy0tLbFnzx7RhQ6SeATkl1HpOg/SBDp2nZ2d4ezsjCtXriAqKgoDBw6EkZERDhw4ADs7OwGzgpR6Swr+AgD7sdj5xk5wxRZK2Isj48aNQ40aNfDhwweGEXL9+nW0b98erq6ueo+9VEOeHawBUrh27RplY2NDeXt7UxkZGVrb5+XlUWPHjqW6du1KTZ8+nXJ3d6e6du1KjR07lsrOztZpDGKmwqmpqdThw4epJUuWUH369KGGDBki+to7d+5Qq1evpuzt7alOnTpRs2fPpo4ePSrrs2RnZ1N9+/YVfY5tntyxY0dq7969kv3s27dP4x8bS5YsEe0jMTGRmjZtmuhzs2bNombPni35x8fff/9NTZw4kWrTpg3VunVravz48dTff/8tOX45ZtIUpZuhdF5eHvX7779THTt2pE6dOiXZbteuXZSLiwvnd/vw4QM1cuRIKjY2VtD+5cuXlLW1NRUYGEidOXOGOnHiBOXr60t16dKFevv2bYn1LRek3x3dXszAnMbAgQMFx0aNGiX6W9+6dYsaOXKkzm2Vbk/aNx8fP37U2kYK2kzN9emboihqxIgRzOPPnz9LthP7/A4ODlRqaqrgeFJSEjVo0CDmf/ZnmDJlCqetps+XlZVFbd26lZo8eTLl5uZGbd26VfTaWdxm8qRG8nT7MWPGMMc2btyoV59y8enTJ2rTpk3UL7/8IniuZ8+e1J07d6jDhw9Tnp6e1PLly6mWLVtSISEhVF5eHvF7sT8DyXdOEldyY4o/Hrlx9aViStOYtLU3xJU0WrVqRXl7e1M3b97U2tbb21v0+F9//UW5ubmJPpeSkkLdvXuXys3NpSiKot68eUMFBQVRnTp1IhqnFDIzM6ndu3dTv//+O7V8+XLq4MGDot/hokWLqDZt2lATJ06kjh49SuXl5VFdu3Ylfr9hw4bpNE6pOPvnn3+odevWUTY2NpS1tbXg+f79+1N5eXnUp0+fqKZNm1KvXr2iKKoovnr16lWsY5GDrl27Sv7Z2trK7ufx48eCY126dKHCwsKosLAwzuOwsDDR86g0w7DzqgfWrFmDbdu2Yfr06ejfvz8KCgrw6dMn5nkxMQaSwnNSvHjxAqdOncLJkyfx5MkTdOjQATY2NnB1dRX1e7K2tsY333wDGxsb/P7772jRogWxDYCcujNt6oNNmjQRtT4RA6nCL0BuUSNX4ZeGXCErEhErgEyFmVRpmkTgR8m+5UJXUSdSJWMSGx4lLX6UHAuptyoJlOibXVM7ZMgQZrdpyZIlnJ3eOXPmCHaiCgoKRK/DVatW5dQEsWOBXzctFidAUV2Ro6Mj6tati59//plR4Y6Ojsbu3bs5NM+MjAxJmxIAsjQK9AH9vuxdsGPHjnHKPsTGtm7dOsk+VSoV3NzcJJ+XY/VRtmxZNGvWDM2aNYOvry8sLCxw6NAhrXRYKUh9v9pAEldyY4o/Hjlx9W+KKcAQV3Jw/Phx7N27F97e3vjqq68wYsQI9OvXT5S19OTJE9E+OnfuLCoidvr0aXh6esLU1BRGRkYICQlB8+bNNeqRkOA///kPRo0ahXr16jHlJ7GxsVi1ahV27NjBobSSllFJQd965ZSUFCxatAjPnz9Hhw4d4OnpCTc3N7i6uuL06dOC9qTUWzng72I/ffoU5cqVY3xa//jjDzRp0oTjdEGDZLf79evXCA4ORuXKleHl5QVTU1NkZWVhzZo1iIyMxN27dznt2bR1bRT20g5D8qoHNmzYAKCIAuHv7y9QGBMT+aAhp/BcLuj37dWrF2xtbTF16lS0adNGa2JZrVo1vH//Hh8+fEBKSgry8/NFZeeloKlOl0R9cPTo0ahTpw6cnZ3Ro0cPreMmUfgFyCxqSBR+xaBJyIpExAogU2EGipSmR48ezajGaVKaBsgEfpTsW0mQ3jxJkl0lLX6UHAupt6o2sPsv7r4B7m/Ifi9+HaLYd6hJfI5/vRZ7LPY/jTVr1mDw4MEYN24cc8zFxQUbN27E6tWrsWjRIuZ4SkqKZP2USqUiTjRIJ9O0WqbUd8l/jkZqaqrgWF5eHuLi4lCxYkXRJIPE6oN9rS9XrhxCQ0MFtZ00rl+/rnURki2I1KZNG8YqpUyZMsjMzMTFixfRsGFDweSSJK7kxhRAHldfMqbExq8NhrjSHFdAkRjnxIkTMXHiRFy4cAExMTEIDg6Gvb09hg8frnNCDQDr169HVFQUGjdujPj4eKxZs4apPyZRfZbCmjVr4OHhISgB2rNnDwIDAzm0dNIyKikUR+nKjz/+iEGDBuHgwYMIDAyEj48PjIyM0K1bN0H7cePGoWbNmnj//r3e1FsbGxtGhIzG9evX4erqiqCgICZ5/c9//oOlS5di06ZNomWGFEXhwoULjH5Fo0aNRGN07ty5aNiwIf755x9s2rQJtra2cHd3R8WKFQW2OoAydO0vBUPyqgeKW9GOBvviP2PGDK1qZ/SJMn78eJw5cwaLFi1C165dYWNjgzZt2khObKOjo5GSkoKzZ89i//79mDdvHpo3bw4bGxt07dqV2SUTU0D89OkToqKi0KVLF9G+SdQHz507h/j4eOzevRt+fn4YMmQIHB0dRZMjUoVfgOyGTKLwSypkRSJiBZCpMANFn/Obb75Bjx49tN5QgaIbkKWlJerXr4+oqCjs2rULTZs2xYIFCwQ7/0r2rSRIlYlJvm+lLX6UGguJt+qoUaO0WiCw68dJfVtJoelzij3H93jkP0dDl52Vq1evii52TZgwQeAdWatWLZ0SdymwrRu07Q4cOnSIaSOVsEuBX8P8+PFjeHp6ok2bNqIK5KRWH2yYm5tLJhiAvEVItjr8sGHD0K1bN/j4+KBjx45MLVtmZib8/f3RqVMnpi1JXMmNKYA8rr5kTAGGuJKCrnHFR6dOndCpUyekpKRg48aN6N27N2d3jC0cxgYlIRxWUFDAsFl69Ogh8DzVF48ePRJV6h0yZAjnug+Q19+SQEzklA96XvHy5UtGfKp9+/ainrN89OrVi/M/e/GIBGlpaYJjq1atwurVq9GxY0fmmJubG5o3b46VK1cK7q8fPnzAuHHjkJOTw9TUb9u2DVWqVEFoaCjHrSQpKQnbt29Hbm4uHBwcEBMTg9GjR8PFxUV0EyglJQWLFy/Gs2fPmF1pKaX00g5D8qoH2BRhMZB6A9JgX/ylaCRs0KbeXl5e8PLywps3b3D69GmEhobC09MT7dq1Q9euXRkhFzaqVKmCgQMHYuDAgfj8+TNOnDiBjRs34vfff2d2jvm7iLQIyy+//CKpNkwyUTUxMWG8Zl+8eIGYmBgMHjwYVlZWcHJy4uxQ60JNIbGoIVH4JRWyIhGxAshUmJ88eYIJEybIvqFu2rQJf/75J6ysrPD333/D398fS5YswePHj7FixQosXLiwRPpWGqRKxiTJrtIWP0qNhcRbVexmzAdbBVMf31Y5IE0G+FYlbLCvG2w/Tn5ywk9I2BCbPBsZGWmdaGkCSdIAFMVvXl4e7O3t0aVLF40Ten12NSIjI7Fq1Sq4urpK2qmQWn2kp6cz1NeMjAzEx8dznmfvHpL+9suXL8f06dPRtWtX7N27FwBw+PBhJCcnw8PDg3PdIulbbkwBusWVEjEFGOKKjZKKKz5ycnJw9OhRxMbG4v3794I5Qp06dUTt56TAZwEUh8CQ3P6kfnNNZVT0vXbp0qWir6UoStSRgO+tKwY6mWbfZ8qXLy/rOzl+/Di2bNmCR48ewdTUFA0bNoSLiwtxwi32nWRkZHASVxq//PKL6MbUunXr0Lt3b8Hcet26dVixYgXnu6PnLeXLl0daWhqWL1+u0aOa3pV2cHDg7Er/G2FIXvVAhw4doFKpJG9immjDSqJGjRpwcnJCv379cO7cOWzZsgXHjh0TTV7T09Nx7do1XL16FVevXsWHDx/w888/c4y7SRXnAGn1waSkJOzYsUPy+dq1a2PmzJmYPn06goKCMGrUKNy/f595XhdqCqlFDQ1tCr/NmjUTfV2HDh0wZMgQwY3JzMwMKpUK5ubmSEpKgre3t8YElUSFmX9DpSgKR44ckbyhHjlyBJGRkahYsSKCg4NhbW0Ne3t7UBQlWOFXsm+5IN2tpduTKhmTJLtKWvwoORYSb1X25FsM/AU6Ut9WUpBOkuWyY7T5cYpBrVYjIyNDsPCUnp4uaEsS9yRJAwCcPHkSCQkJ2L9/PxYvXgxbW1vGZoMPTYwYsQUUoGiRdvbs2Xjx4gUiIiLw008/SY6F1OrDwsKCob5Wr16ds5PIp76S+mS/e/eOuedduXIF3bp1g5GREapXry7wJiaJKxLGFWlcKRVTgCGuaJRkXNFITExEbGws4uPj0bp1a0ycOBG//PKLIAZMTEw0WqPwIYeirQ/07Y9fRkXfazVt7IhtiJDcO0i/k6NHjyI4OBju7u4c9fClS5fC29tb79pxTWMXK0FISEjAH3/8ITg+efJkjsc0H1WqVNGYuAK67UqXVhiSVz0g5yamq/gSDRIaCT8Rffv2LTp27IiRI0eKriANHDgQT548QbNmzdClSxcsWbJEMiGTgpeXl0YDaBq3bt1CeHg4jh8/zhGn4uPNmzfYt28f9u/fj5o1a2LlypWc53WhppBa1OTn5yMgIABHjx6Fr6+vwPNVG+QIWWkTsQLErUKkwL+hdu/eXesNtWLFigCKarx69+4NoOhCzx+7kn3TyMnJQWZmJr777jvs3r0bOTk5MDIygpOTE4yNjQUUJdL2msC+uZAku0pa/Cg5FhJvVW27TPwFOlLfVjlgv/eDBw8k/Tjz8/MFr3379q3GvmkbE11KQOzs7LB48WKsWLGCmSDl5eVh4cKFghqxoUOHamTqsCdzJEkDjTZt2qBNmzbIzc3F8ePH4efnh8zMTPTv3x+//fYb046Uun3p0iXMmjULv/zyC1atWoXy5ctrfQ2J1QcJ7ZV0EZI9MUxMTOToBuTl5XHaksSV3Jii+yWBUjEFGOJKCkrGFQD07t0bnz59wqBBg5h5jRRINEcAIeOGv3DALs/SBUlJSZK7pMnJybL7oXdD6Wv5lClToFarkZ6eLouhSOKt+/HjR85iBP9//mLE9u3bER4ezjlv69Wrh1atWmHu3LmC5FXTpoLYPahWrVq4ePGiQBDp4sWLogwCqTmSkZGRINllJ+ZyxFN12ZUurTAkrwqDVHyJDxIaSceOHdGoUSN06dIF8+bNg6WlpcbgHD9+PDp16sTh0PMRFhYmSeUBIKreRoNWA46IiMDdu3cZpWW+n21+fj7i4+MRGxuLe/fuwd7eHqGhoRpvqnIVfgGyVTsShV8pSAlZkYhYAWQqzKQ3VIqiGNPsO3fuMEIgubm5gvZK9g0Az58/x5gxYzB+/HiMGDECmzdvRrt27fD333+jQoUKgtVB0vbaQLq6rM8q8JdsT7cl8VZt3LixVhEzNkh9W0lrak+cOCF7LADQt29fATtGpVIhLy8ParWaSb7d3Nzg5OQkSu+SwoQJE+Dh4YGuXbuiVatWKCgowO3bt9G2bVvBNZOUpSM3aeCjfPny6N27NypUqIBt27YhODiY0/7vv//GoEGDmMUlbXBxcUHZsmVx69Yt0fNK0+TY3NwcLi4ucHFxwfnz57F7924ARXWd7MWWCxcuwNzcnLNw+uDBAyxevBhRUVHMMdJFSHNzczx48ACZmZl4//49U35y48YNAaWdJK7kxhRAHldKxhRgiKuSjiugaCexT58+Gmnf9DyL/ixsfPr0Cebm5qL3KVI2DylGjBgh+ZymeJEC/Rlu3boFNzc3fPz4EQ0aNMDatWs16paQeOvyVXT5//ORlZUl6sVcp04d0fmKpk0FseemTZuG0aNHY9CgQbCysgJFUcxOvJirBcl8hL25xV90E6uRVnqnviRhSF4Vhi5UOfaFhoRGcubMGXz33Xca23h6ejK7mXJoR4cOHdKYvEp9vi1btjDU0QEDBmDt2rUYNmyYIHEFimTgq1atiuHDh2P9+vWiNCBN0KTwC5BZ1JAo/JIKWZGIWNHjlqvCTHpD7dKlC6ZPn46CggLUq1cP9erVw4sXL7BmzRrBTrOSfQNAUFAQvL29YWdnBwD4+uuv4efnhydPnmDhwoWCyQ1p++LGv13USRP1iIaTkxN27txJPB6SvgHymtqIiAiMGDFC40SHjcTERM7/FEVh48aNCAsLw8yZM5njrVu3ZtSxf/vtNwwcOFDrRNzY2Bhr1qxBYmIibt68CaBoQVBMPVJXcT9tSQMbN2/exIEDB3D8+HE0bdoUw4cPR/fu3TltLl26hLVr16JPnz5wcnJCw4YNNb6/toUFuWBbffj5+TELujTDJTc3F0uWLIGNjQ0CAgIQFRUlKHMhvZd6enpi9OjRyMzMhLe3NypUqICtW7di48aNDHWOBklcyY0pgDyuSiKmAENcsaFkXAHaHQqA/86zMjMzsWjRIgwdOhTt2rWDh4cHjh07hho1amDr1q2C+CRl85BiypQpWtuw55RyERAQgCVLlqBjx47YvXs3goKCBBoibNSvX1/2IqqchQh/f39GJJPUBWDgwIFITU3F27dvUb9+fa275fXq1UNERAQ2b96MFStWwMjICC1btsSuXbvw448/Ctrzd4rZYFtSAUW1uiQg3ZUuzTAkrwpDbPJHQnkkoZFoS1yBol0rEmi7sEtNbgMDA2Fvb49Jkyahbt26GtuuX79e0jaID1KFX4DMooZE4ZdUyIqUWkWiwkx6Q/Xw8EBERATev3+PBQsWAChSCC5Xrhw8PT1LrG+gaBLG9v2jY65+/fp49+6d3u0NIAdNB9fHxkFb3wB5TW1hYSGGDh2KZs2aYcSIEejatavs8zU5ORne3t7IyspCTEwMI3QHgNnJuXr1KmJiYrBhwwb07NkTI0aMQIMGDTT2a2lpCUtLS86xmJgYDB06VNA2KysLz58/h6mpKX744QeNuzFykgagSMgjLi4OFSpUwIABA3Dw4EFJxsjGjRuRlJSE2NhYTJo0CRYWFvjtt9/Qs2dP0Umc1OT45s2bCA8PlzV55oP9Wx8/fhxxcXF4//49fH19ER4ejvT0dGzfvl1gDaFpEVIMrVq1wrlz55Cbm4uvv/4aQNFvtWfPHoFKuq5xpSmmAN3jSqmYAgxxVZJxRTr2gIAAmJmZoX79+jh79iwuX76MU6dO4dGjRwgICGDsGXXpWymQzimBot1geiF79OjRiI2NLe5hacSVK1d0fq2Ut64m1K1bVzSpPnv2LKytrTnHNO0U86nHJPXRYn1r25UuzTAkryUMUsojTSP5/Pkznj59CqDoRNBXeVAuaJluMVAUJSmWdPDgQURFRWHIkCGoU6cOBg4cKDBwp3H37l2BmTIb7NUgUoVfgMyihkThl1TIilTEikSFWc4N9cWLF8zjMmXKcGwRgCJbJjbo1Ukl+wYgkGpne6SJ1cOQtjeAHPTEXdNquL59A+Q1tT4+Ppg5cyaOHDmCzZs3w9fXF8OGDcOQIUM0/vbx8fHw8fGBg4MDPD09JWn77dq1Q7t27fDp0yccPHgQs2bNQsWKFUX9NP/66y/MmTMHlStXRkhICGrWrMnQ5N+8ecNJNAoLC+Hn54fo6GhUrFgRKpUKOTk5cHJygqenJ+c7IUka6PYWFhaoVq0aLl++jMuXL3Oe51PTqlWrhilTpsDNzQ1nz55lPBsdHBw07rTQZSDh4eG4f/8++vbtK9lWE9if1czMDF9//TW+/vpr3Lt3Dz179oSPj4/o79OgQQNRtgsNdt0bDRMTE869Ukw/AtAtruTGFCA/rpSKKcAQV18irkjHfvPmTcTFxUGlUuHcuXP49ddfUb16dVSvXl3UQoik79IEfu2mtjKqNm3aFOv7s+83mnRlxGpYNXnrykFubi7279+PiIgIfPz4EdeuXeM8T7JzLEdBnA26JO7/AgzJawlDF8pjTEwMI4r0+fNnlC1bFtOnT8fw4cNLZMyaVmakbjSNGjXCokWL4O3tjYMHDyI6OhpJSUmYM2cOxo0bh3r16snqnw9ShV+AzKKGROFXE+QIWckVsQK0qzAD2m+oHh4eRPQh9uqkkn0bGxsjPT2dSYzp3YvU1FTRVXvS9tpQkr6z/zaQ3hxJQVpTCxSxUWh7rydPniAmJgYODg5o37694Mafm5sLX19fxjiev3ItBRMTE1SoUAFmZmZITU0VbbN8+XL4+Pjg9evX2LhxI5o0aQJ/f38MGDBAYBC/efNmvHv3DidOnGCYE2/evGGM6tnXHdKkYdmyZTpNUFUqFWxsbFCnTh1s374doaGhoklGeno6du/ejV27diEnJweFhYU4fPiwbOq2JrAnsZUqVcKCBQskyyOkykLoz8Kue9MFcuNK15gCtMeVUjEFGOLqS8UVCYyNjZnvPDExkVOypfQOqr4g8WIl/SxTpkwhEifTBnZck1JvdfXWTU5Oxs6dOxETE4OsrCxMmDCBeNefBj1/IrW5GThwIJYvX050zSqtMCSvJQxSyuOJEyewY8cOhIeHo0mTJgCA27dvY+7cufj222/x66+/Kj5mEjEDNtRqNQoKCjBixAiMGDECCQkJjNT9rVu39O6fDU0KvyQWNSQKv5ogJWQlV8SKD20qzHJQEmJAurTv168f5s2bh6CgIObmV1hYiKVLl4rWC5G2L05lYoAs2dXV4qc0jAUgvzmSQt9dgfr168PGxgapqak4e/as4PmBAwfi7du3GDlyJB4+fIiHDx9ynufX+Fy/fh2xsbE4efIkfv75Z0ydOlWSMaFWq5nrhbW1Na5evYrt27cL6J5AkR1DdHQ0R1W1Ro0aCAgIwKhRoziJBmnSQMIWoZGbm4tjx44hNjYWr169wpAhQ0RFixYvXow//vgDrVu3xuzZs2Fra4tevXoVS4LBR4UKFTTW9eti2aYrNMUVaUwB8uNKqZgCDHElhZKMK20wMjJCRkYGsrOz8fDhQ8ZaKTk5uVh8spUEiRcrX4me/z9/IYUWJ6PBF0vTx5aSpt7evXsX169fh0qlgpWVleRGCam37u3btxEeHo6TJ0+iY8eOWLhwIQIDA+Hu7q7zmOnPX6dOHaKdVF9fX8yePRsODg5wd3cXter5t8CQvOoBkpUmGqSUx23btmH16tVM3ShQJBm/evVq+Pj4KJ68UhSF//znP/D09MTz58/RoUMHLFmyBN98843G1928eRNTpkxh1OTWrVvHKB3yi841Yfjw4RxlQClIKfzyoc2ihkThVxPEkjkSEStANxVmTSgJMSBd2o8ePRozZ86Era0trKysoFKpkJiYiPbt24uqHZK010WZmCTZVdriR8mxyIEutWck0LWm9t27d9i7dy/27duHb775BiNGjICvr6+gXcuWLdGqVSt8+PABHz58kOxv8+bN2Lt3L3JycjBkyBD88ccf+P777zWOgX/t37Ztm8YaJDE7kK+//lpw7pAmDc7OzpI6APzFnNu3byM2NhZHjx5FkyZN4OTkhF9//VVyArZv3z50794dAwcOxM8//wwjIyO9FxzY10a2FYeYLYeYaN7z58/x6NEjlC9fHg0bNkT16tX1Gg8bcuJKbkwB5HGlVEwBhrhio6TjShvosTs5OWHgwIGgKAq9e/fGd999h1OnTiEoKAhOTk4lNh5dQLKAzValB7RvGgwYMACJiYmwtbXFoEGDdJ4DiUGtVmPGjBm4fPkyWrdujfz8fGzatAnt2rVDYGCgIIZJFXuHDh0Ke3t7nDhxgkk05dhLagL9nhMmTGAWDGJjYzF48GCNr7O2tsbBgwexcOFCjBw5EitXrtR6nyutMCSveoBkpYkGKeUxOzubk7jSqFevnqhxuTawT7yIiAiMGjVKY/uxY8di8eLFGDhwIDp27IjY2FgsX75ca/3F8uXLOWpygYGBTP0cW91XG/iKiqQKvwCZRQ2Jwq8miF3QSESsAP1VmP8tMDY2RlBQEO7du4eEhARQFIWxY8eiRYsWercnpemTJLtKW/woORZt4IufbNmyBY8ePYKpqSkaNmwIFxcXUU9l0r5Ja2qPHDmC2NhYJCYmolevXli9erVGsQx/f39Z/f7111+YPn26xgm3JlSuXFljkqFphZs/GSJJGgAIJrW0DsCOHTuQmprK2QkcM2YMBgwYgN27d3NKN6Rw5swZxMbGYtGiRcjNzUW/fv00LhJev35dIIjDB72bBHCtODTZcgBFwkReXl5ISEhA7dq1oVKp8PTpU9jY2MDf318vHQiSuJIbU4B+cVWcMQUY4koKSsYVIH+eBYDx3f3w4QNzfU1NTcW4ceNEldx12UApbtCxRuLFSqrY6+/vj5ycHMTHx8PX1xfZ2dmwt7dHv379mLm0LmMGihaICgsLcfr0aea7zMrKwpw5cxAWFobx48dzXkvqrTtv3jxER0fDwcEB9vb2stSndfkckZGRWpNXoOi6smbNGsydOxfdunVD2bJlJa11SjUoA3RG//79iV+zZcsWasqUKVReXh5zrKCggPL09KR27twpaN+jRw/Jvnr16sX539vbW+v7P3v2jHk8YMAAOUOm+vXrxzwuKCig+vbtq/U1/O9GzmvEYGlpyfm/a9eunL9u3bpRgwcPptasWcP5Ttlo0aIFZWdnR9nZ2XEe039s5OXlUYcOHaKcnZ2pzp07U6tXr6aSkpJE+w0LCxP927p1K9W8eXNB+wcPHlALFy6krKysqEGDBlE7d+6kbGxsJD/71atXtX09RJD7e+vSXom+ExMTqWnTpsnuU6x9t27dOP+z47Jr166CPtzc3KhDhw4Jxvn48WPqt99+07mt0u1J2o4cOVLwXnxkZmZSFEVRR44coX799Vfq0KFD1OPHj6knT55Q+/bto3799Vfqzz//FLyOpG+KogTnoqZzk6Ioqnv37tSWLVuo1NRUre9DURQVFBTEPD5//jznOVdXV0H7O3fuUOHh4VRERAR1+/ZtjX336tWLunfvHnX37l3OY/pPqi3/j38dP3bsGOfvyJEj1I4dOygHBwcqLCxM1uemKIr69OkT59pNURSVlZVFURRF5efnU3///Tf1999/S1432VCr1dSZM2eoiRMnUk2aNKGcnJyos2fPCtqRXgdIsGLFCmrhwoVUbm4ucyw7O5vy8fGh/P399eqbJK5IY4qi5MeVUjFFUYa4koKScUVRyo5dyb4piqIuXbok+dzKlSspivrvnLJp06aUra2tYI7WtWtXytbWlvPaU6dOUa1ataI6duxIderUSeu1lo93795RGzdupPr37080R6Bx+fJl5vHAgQOp9PR0QRuxOKcoirpy5YrGP03vOW3aNKpp06ZU8+bNqf3791OfP38mHjtF/fd3Z//+cvOR1NRUatq0aVT37t2pS5cuUa9fv2b+/k0w7LzqAZKVJhqkFMk6derg3Llzgl2Oc+fOCXZknzx5onXMfCl/OWDvPhobG8vajSRVk5MLXepTSJTgSBR+SYWsSESsADIVZiUgFddK9s1Wnrx37x6zYyoFbe1JafokNelKW/woNRYSb9Xt27cjPDycY+Jer149tGrVCnPnzkWPHj107hsgr6mNj4+HSqXChw8fcOLECahUKrRo0UKy7uevv/5i7JkCAwPRqVMn5rm3b98yjymKgre3t2zqGFB0/WcL0bAf84Ve+G01QYpC169fPzg7O8s+783NzQXMjgoVKugkAKhSqWBtbQ1ra2u8ffsWu3fvxty5c3H+/HlkZ2frLMTCjlngv7uBnTp1Enggnj17FgcOHOD8Fqamppg7dy4cHR2J3pcPkriSG1MAeVwpFVOAIa6+RFyRgr87zoZKpRL44yp5jwaA6dOnIyIiAo0aNWKOpaenw8PDA8+fP4eHhwczpyTxYtVXsTclJQUpKSlITU0VlLDx7RTZUKlUOHHiBGeXXq1WC4Q7gaI4F/t+27Vrh0ePHuHFixdo2bKlqHWhGNq3b4/27dvjw4cPiI6OxurVq7Fq1SqcOXNG1uvZEBuXHNr92bNnMW/ePPz888/Yv3+/Vi/z0gxD8qoHXr16halTp0oGkphKHSlF0t3dHa6urpg8eTLatGmDz58/48qVK9iyZQvCwsL0Hr8mdV26aJ7/+eScJCQXVX49CruPz58/y+5HSuGX1KKGhjaFX12EpuSKWAFkKsyvXr3SWj/I9qBbsWKFwL6Gjzlz5ijeNw0x5ckjR45ICnjIbU9K0ydJdpW2+FFqLCTeqllZWZzElUadOnWQl5cnOE7q20paU6tSqbBy5Ups374ddevWxefPn/H69WuMGDEC3t7egvbscWi6joWFhRFRxwCyhbTiEIURSxo0gRKxMisOAUALCwt4enoyKq0jRoxgymdSUlIkrdUA4YIbX3FXrVbj77//xqpVq7BixQrOoq2xsbHoOVu+fHmdqN5skMSV3JgCyOOqpGMKMMSVknEFyJ9nAUKqNlBUErJhwwa0bNlS8JwuGygkWLBgASZOnIioqChUr14dDx48gJubGxo0aIB9+/bp3K8uir3v3r1DXFwcDh48CGNjY9jb2yMmJkaQPIqVoiQkJGDlypWiCzjZ2dlQq9WCDRe1Wi06/9y7dy8CAgJQq1YtvHz5EkFBQejcubPW8dP49ttv4ebmBldXV1FhT5L508ePH5nzgv2YBv+88PLygo+PD/r37y97vKUVhuRVD5CsNPHRtGlTzoWFNudetWoVp91PP/2EtWvXYvXq1UydaevWrREaGiowOdfkVyXGZ//qq69kqevyBQ/4/4uJH5CoyWmSOZ84caLW8dGQUvjlQ65FjTaFX1IhK1IRK5Lk2N3dXWv9NTuhuXjxotY+6dVJJfsGyJUnSdqTKhOTJLtKW/woNRYSb1VNkzex15P6tgJkNbV79+5FYmIiTp48yZxrycnJ8PLywp49ezTW9mqaoB8+fBgRERGc+jEzMzMsWbIEzs7OoskrUFRnRJ//3bt3l+w/Pj6e2aVOS0uDubk589yGDRswefJkydfSEEsaAIhaSHz69Ak7duwQXN+KUwCQZtOwf+u8vDyiRTepnfcnT55g/vz5nBjQ9PvpuwOla1xpS/p0iauSjCnAEFdKxhUgf54FCHfH9+zZg61bt8LV1VU0AdZlA4UEffr0QXp6OsaOHQtnZ2cEBgZi4sSJmDBhgqAtiRcrqWKvs7Mznj9/jj59+iAwMBA//fSTZFu2SrBarcaaNWsQFRWFpUuXwt7eXtC+ffv2iIiIECR6W7duFbWU2bFjBw4dOoSqVasiMTERwcHBRMkrDSMjI8yYMUMwLyeZP3Xq1Ik5L9iPpRASEsJhD/6bYUhevyDkUiRbtGiBrVu3au2vTp06CA0Nlf3+lSpVEhUB4INPZ9YmgACQqcmRUJ80QdONRq5FDYnCL6mQVXGJWAFCFeYvQfEtLpAqT5K0J6XpkyS7Slv8KDUWXbxV5YK076NHjyI4OBju7u5o3LgxVCoVbt++jaVLl8Lb21tAS46Ojsa6des4i0RVq1ZFYGAg3NzcBEmG3B0lUuoYULS4dOvWLbRu3RorV67E69evJX37QkJCmM8yevRozmLQ8ePHOYkGSdIA/NdGgh6nSqVC5cqVYW1tjblz53LaFrcAIP1+NCwsLIrF+qx+/frIysriHEtPT8fx48dFf4+MjAy93o8krkh2KUnjSqmYAgxxBZR8XAHy51n8950/fz7u37+PLVu2iO66AvptoMjFsGHDkJ6ejt9//x2hoaGSwpgkXqykbL5r166hXLly2LNnD2JjYwWvvX79uuA1b968gZeXF4AiJV4p9piHhweGDx+OO3fuoE2bNigoKMCVK1fw7NkzREdHi76G3u21tLSU9AGXA33nVnLOibCwMMYveNmyZVo3Iv4tMCSveoBkpYkNEoqktgsTe2JqYmKiUZ2QD7knzujRoyW58Xw1YBpSF2uaqssGn0LKhkqlwrJly2SNU+oCSGJRQ6Lw++HDB4bm4+3trZWKkZ2dja5duwIo+k75F2ES8L/3jIwMyRswAEESwFfM44OtmKdk3wC58iRJe1KaPkmyq6TFj5JjIZl8a2Jz5OfnC46T2l2Q1tTm5+eLSvtXq1ZNdDyaLDOSk5OZx6TUMaBohXz//v0oU6YMRo4cicmTJ0smGpqopvz/SZIGQPoaLIbs7GzJ5woLC2X3I4XiXOjix5KFhQW2b98u2lZfWxOSuJIbUwB5XCkVU4AhrmiUZFwB5GNPSEjAjBkz0KZNm1JTlzhhwgSkpaVh586d6NSpk6jSNYkXK6lir9gOckFBAbP5w0dcXBx8fX0xfPhwTJ06VePObpUqVRAbG4tdu3bh3LlzAAArKysEBASIfvf8+NGHWi52vySdP2nDoUOHmORV6Y2IkoQhedUDJCtNNEgpkseOHRM9funSJahUKk7yqk1unA+5XlNDhw7F+vXrBWJPe/bsgZ+fnyx5bU1UXT79GSiiO0ZERAiScam6FynqE0BmUbN+/XrZtApSIaviFLHijz8lJUXyBqxSqQRJQNWqVWWL5SjZN1Ak3T5+/HiMGzcO586dQ1RUFN6/f8/Q6vj0UdL2gHyaPkmyq6TFj5JjIfFWPX78uOy2pH0D5DW1mibJYsmAJsuM3377jXlMSh0Dis5/+pyvWrWqxvp89vnKP3f5/5MkDTQoikJhYSHKlCmDzMxMXLx4EY0aNRLcV0gEAHWBVKJFiqNHjwrEkviLnsUJkriSG1MAeVwpFVOAIa6Ako8rgMzTc82aNdi2bRumT5+O/v37o6CggDPH5M8pdd1AkQtLS0smliiKQk5ODmNZxC9FI/FiJRFnAsCZB6alpSE6OhqRkZHIzs6Gs7Mzp+3MmTPx559/wsPDA23bthXEvVgd8FdffYWJEyciIyMDKpWKaMFAX39iPkjnT9rATlhJa8dLMwzJqx4gWWmiQUqRZNeGAkW7fbNmzcKPP/4ouCju3r0bQNHN9unTpwCAunXrSvqA1atXDw8ePEBwcDBu3LgBlUoFS0tLTJ8+nRFdAIpqHkeOHInFixfD1tYW+fn5WLhwIc6fPy8YHxtyqbr0qhCNixcvYtasWejXr5+gnpZU4RcADh48iKioKAwZMgR16tTBwIEDoVarRduSKPySUl+UXPWqVasW0U3YzMxMtliOkn2zoUl5sjjakygZy012Sdsq3V5OWxJvVZVKJZpcAkUTU/7iEqlvK2lNbbNmzXDw4EEBy+HAgQOiibqckgR/f3+dqGN8FIe4Cw25SQNQVMc3YcIE+Pj4oGPHjgzFNTMzE/7+/hw1XCUFAIGihUgxL24a/Imj2A5Damoqypcvj02bNnGO79y5k2G6PH78mLPouWjRIixatEjncZPEldyYmj17tt5xVZwxBRjiqqTjCihKmDWBHU8bNmwAUEQH9ff31zqn1GUDhQR//PEH1Go1CgsLUbZsWWRkZODixYuwtbUVLL6TeLFKzQ/o+5XY88+ePUNERATi4uJQo0YN5Obm4tSpUwJafkJCAr755hts375dsOguVQd87tw5LF++nJk316tXDzNmzIC1tbWgLZ+NlJubCysrK0ltGU27qGILtLrOn6TAnpeS1o6XZhiSVz1AstJEg5QiycbZs2cxd+5c9OrVCyEhIaJJKYlc/aNHjzBu3DiMGzcOXl5eyM/Px+XLlzFu3DiEhYUx8ui9evVC7dq1MW3aNFy7dg0XL15EpUqVsH//fnz77beiYyWh6tIoKChAUFAQ9u/fj8WLF4vWyepS90JiUUNyYpMKWZGIWAHFp8Is1YdSKI6+aeVJKQsUkvakSsY0SJLd4rb4UXIsmm6mAJeW5ObmxtTITJ06laMKGRwcLNhpIelbF3h4eMDZ2RlPnjzhJAPHjh2TnWTyceXKFcyePRuxsbGIioqSRR0DiiYtbKVP/v/sCTW7ri4jIwPx8fHMc/y6OpKkASiqpZ8+fTq6du2KvXv3AigSCkpOToaHhwenPYkAIFBEp5Va/KRB25kAYJRixSA2ceTvMBgZGaFy5cqoW7euYDFw7969TJIxc+ZMTu0WX6mdFMUdV1euXAHwX0qi3LhSKqYAQ1x9ibgChMrHQFESERcXh4oVK3KSV9LdcV02UEiQk5PDiZlx48YBKGLA+fv7CxYvTU1N0b9/f/Tv3x9JSUk4ePAgRo4cidq1a0suzrLvV/fv3xfdhJgwYQLu3r2LPn36YPv27WjevDlsbW1F68lJVbgTEhKwaNEizJ07Fx07dsTnz59x6dIlLFq0CMuXLxcw8UjZSKS7qErOzYqrdrw0wJC86gGSlSYaulAe8/PzERAQgKNHj8LX15epm+SDVK5+7dq18PX15awuNWvWDPXr18fq1auZVUCgSIjF1dUVs2fPxvfff4+wsDCNyrokVF0AePHiBTw9PWFmZoYDBw6gWrVqou1IFX5pyLWoITmxSYWsSESsADIV5j59+mjsiw+SnVQl+9aG4OBgAS2IpD0pTR8gS3aVsvhRciwkN1P2jfTVq1eSz+nSN0BeU/vDDz8gMjISmzZtQmBgIICiZCAmJkbymqEN9Of46quvRFU0aXh6enIUx8V8Nun/+RNqdl1d9erVOecIv66OJGkAiiwkaBXNK1euoFu3bjAyMkL16tWRmZkp+BzaBADZAh+Ojo5aBT4iIyOZx6QTR3qHoaCggKHLvn//XvReoanGU18Ud1yxx0cSV0rFFGCIqy8RV4Dwmvj48WN4enqiTZs2AoFHTbuogHBOoMsGCgn4MUNRFI4cOSIZM2xo8mIFxO9Xhw8fFr233b9/H02bNkWDBg2Y56Xmk507d4a1tTW6du2Kn3/+mbMIIoaQkBAEBwdzRLF69+6NatWqYe3atYLkVUxXprCwkEnA9+zZw3mO1BdWSRq7oebVAAa6rDQB8imPT548YXaU4uLiJHc6AXK5+v/85z+itAgbGxv4+/sz/xcWFiIgIABHjhzB1q1bceHCBQwePBirV6+WrNcjoerSvlljxoyBq6ur5OcDyBV+AXKLGinwFX5JhaxIRKwAMhVmOzs7vH37VvJ5PvVTkwgWXyRLyb61gfRiy29PStMnSXaVtPhRciwklCTSujpSuhPpKjZQNHn4/fffJZ+nKZtyIbdm6fnz55z/5Uyo//jjD9jZ2RFNSEiTBnYtfWJiIofxIUZL04biEPh4/vw5Hj16hPLly6Nhw4aSwjcZGRlwdXXFsGHDGIbAvHnzkJOTg5CQEM71VVMsFgeKM65IxseOK6ViCjDE1ZeKKzYiIyOxatUquLq6CsqlAKGoFhtiO6m6bKCQgB8z3bt31xgzcr1YSe+FZ86cQXx8PKKiouDr6wsbGxvJGNywYQMuX76MXbt2Yfbs2WjevDmsra1hY2PD8aOn8fHjR1E1Z0tLSyQlJWn8ftj1t1lZWaIL7aS+sKampggODkb37t3RvHlzBAUFITIyEk2bNsWqVatkbdawwY4lObXj9PWltMOQvBYjtK00SUET5XHQoEGgKArVq1cX9VNlU01J5eo1UU/Z9QwjRoxAmTJlsG/fPnz//ffo1KkTmjVrhnHjxmHatGmiO440VXfGjBk4cOCARqruvHnzYGRkhNDQUE4hv1gNAanCL1B8FjX8hFRfISttfrMkKsx9+/YV3PRUKhXy8vIYg3Y2SESylOxbG0gnE/z2pDR9kmRXSYsfpcci11tVl0kmiW8raU2tHNCUzdKArVu3MhOBCxcuwNzcnOND+ODBAyxevJizKEaaNJibm+PBgwfIzMzE+/fvmZ2CGzduaF3lFwPfX5NNW+WDX2uYlZUFLy8vJCQkoHbt2lCpVHj69CmzIMqniq5YsQINGzbkLKyuW7cOvr6+CAwM1LvesDhRWuJKl5gCDHH1JePq06dPmD17Nl68eIGIiAhJn1I5tOHs7GzObqKuGyhyQBIzJF6spPerMmXKoE+fPujTpw+ePHmC3bt3Iy8vDz169MCYMWM4ZXEtWrRAixYtMGHCBOTn5+PmzZu4fPkypk2bxiT6bOTk5Mj6/GyI1d+ePn1alMZM6gsbFBSE58+fw9HREQkJCdi1axc2b96Mhw8fwt/fHytWrJB8LVAUa+bm5sz3OXbsWOY5MUs+PtjXl9IMQ/KqJ+SuNMmBGEWS5CJLKlf/1Vdf4dmzZ4KE99mzZ5yT0MrKCl5eXhzxiD59+qBevXqYOnWqRrqsmZmZVqouiZE2qcIvUHwWNfyLqy5CVnJFrACyJDAxMZHzP0VR2LhxI8LCwjBz5kxBPyQiWUr2DUBSiIOiKNHJDUl7Upo+SbKrpMWPkmMh8VZVq9VIS0tjhF7ox4D4NYXUt5W0plYOShM1ih4LXfaRm5uLJUuWwMbGBgEBAYiKimJ2NmiQJg2enp4YPXo0MjMz4e3tjQoVKmDr1q3YuHEj1q9fTzxm9nXu1atXmDp1quROEP/aHRISgmrVquHChQuM+n1OTg78/PwQHByMWbNmcdrfuHGDuXfSMDExwbx58wQTrY8fPzJKmezHAIgYNLqitMSVLjEFGOLqS8XVpUuXMGvWLPzyyy9YtWoVypcvr1d/I0aMkKRc67qBIgWSmCHxYtVH+6V+/fqYP38+vLy8EBcXh927d4tquuTm5uL8+fO4cOECEhISAEDAPgSK1H1v374tYBHevn1b1D6LpP6W/R6APF/Y8+fPY+/evTAxMcGOHTvQvXt3tG7dGq1btxYIUGVmZmLRokUYOnQo2rVrBw8PDxw7dgw1atTA1q1bUatWLa06FHyUluucNhiSVz1AstIkB2JBI8fc2snJCTt37iSWqx8zZgy8vb0RFBTE7B4+ePAAs2bNgru7O9NOLEEBinZXSRJBKaounYjdvXsX169fh0qlgpWVFWc1mQapwi9QvBY1bJAKWZGKWJEmgTSSk5Ph7e2NrKwsxMTECHaG2ZAjkqV035rEOCpXrqx3e0A+TZ8k2VXa4kepsZB4qz569AgdOnRgzrv27dtzvlM+SH1bSWtq5YB0t17JmzU9luPHjyMuLg7v37+Hr68vwsPDkZ6eju3btzPWEzRIk4ZWrVrh3LlzyM3NZaiClpaW2LNnD0OTe/HihShlThvq16+v1WucjbNnz+LAgQOcpMHU1BRz586Fo6OjoH3ZsmVFFXVNTEwE1m+dOnViBPXYjwFI2hkVJ0jiqrTFFGCIK+DLxJWLiwvKli2LW7duMSJZbJCK2PFjqzg3UPggiRkSL1ZdtF/4MDU1haOjo+D337NnD06ePIkbN26gRYsW6Nq1K8aOHYuaNWuK9uPq6ooZM2bAx8eHI9a2bNky0ZI0kvpbsee0KYgbGxszTILExEROzPBfGxAQADMzM9SvXx9nz57F5cuXcerUKTx69AgBAQEc3Rq5UJo6X1wwJK96gGSlSQ50DRq69oBUrr537974+PEjhgwZAhMTE2bly8vLC926dWPazZ49m6mB3b9/PyehdnFxkUxgw8PD8d1336Fv37749ddf8fHjRxgbGyMmJoZD11Wr1ZgxYwYuX76M1q1bIz8/H5s2bUK7du0QGBjIOWFJFX4BsokEqcIviZAVqYgVDZIEMz4+Hj4+PnBwcICnp6fGRF2uSJbSfZOKcZC250OOkjGJDY/SFj/FPRYSb1VS9UtS31bSmlpSrFixAjNmzNDYRhM9v7hgZmaGr7/+Gl9//TXu3buHnj17wsfHR/Qc0iVpMDEx4VAn+SJYHh4eWgVyigPGxsaik7Py5cuLHi9XrhxSUlIE5RsfP34UXLc1iemJiXsphX9jTAGGuAK+TFxFRETo3Qcb7OticW+g8CEnZmiQeLGyP4vU/YpPj5YLHx8f2NraYs+ePVodBQCgY8eOmDlzJpYuXYr//Oc/AIruVwsWLBD10SWpvxWDnPtafn4+cnJycPfuXUZALi0tTaAbc/PmTcTFxUGlUuHcuXP49ddfUb16dVSvXl2rFsy/HYbkVQ+QrDTRIKVIygF9MpDK1QNFu7ZDhw7F48ePARRRVfn1I+wJ7Pbt2znJqxTVIzw8HH/++SeWLFkCoOgmc+jQIcTHxyMsLIw5DhQJTRUWFuL06dPMe2dlZWHOnDkICwvD+PHjmbakCr8AmUUNicIvqZAViYgVDblJYG5uLnx9fXHmzBkEBwdrXTEmEclSsm+g6GZDx4PYhEPf9lKQq2RMYttTnBY/So2F1Fs1OzsbJiYmHIp+bm4uQkJC4OHhoVffSlOULl68qLUNezdZE/QZK5v9UalSJSxYsEBjyUNxJw0kY2e3FZu8aYKmiZnYGBwdHeHu7g4/Pz/88MMPAICXL19i3rx5GDRoEKdtfn4+Dhw4gEqVKnF28E+dOgU/Pz+dxL90QXHGFKB7XJHGFGCIqy8RV1ZWVpK/C+niIB/FvYEiBm0xw4ZcL1Yx0PcrmlmliR6tCZs3b8bZs2fh4uICc3NzdO3aFTY2NmjevLnka7p164Zu3boxas+a5oEk9bcAuS+snZ0dRo4cCbVajfbt26NmzZpITEzEypUrBRRgY2Nj5txITEzksPX+LfRfXWFIXvWALitNulAeSaBNrp4NtoIs/d4fPnxgjontoMil7e7duxc7duxgLgLGxsaoUaMGfvvtN8EJePjwYURERHAukGZmZliyZAlDI6FBqvALkFnUkCj8kgpZkYhYAWRJ4MCBA/H27VuMHDkSDx8+xMOHDznPjxkzhvM/iUiWkn0DwJ07d5jHY8eO1XrDIm0vBdKLO4ltj74WP19yLGwcOHAAPj4+qFChAiIiItC4cWOcOHECS5cuRfny5QXJKylIa2rlQJeb9tmzZ0WV1ymKwsqVK+Hl5YXg4OBiGUuFChVk1eqT9qsJJLvYbIGPKVOmaLTv4E/y2N6jfIh5jw4cOBDJycno378/TE1NGUuz8ePHC2J2wYIFePz4MTIzM5GWloaePXti1qxZuHDhAuceoRRKS1wpFVNSfWuCIa60Y8iQIcw9asmSJRzrnDlz5ui1c63LBopS0KUWVAw0c0DX5KtLly7o0qUL5s+fj0ePHuH06dPw9fXFu3fv0KVLF1F2XU5ODjIzM/Hdd99h9+7dyMnJgZGREZycnDQuyPLrb6OjozF8+HAOg4F08WPcuHGoUaMGPnz4wGwUXb9+He3btxfMA42MjJCRkYHs7Gw8fPiQWTRLTk7WuTzu35L0GpJXPUG60qQv5VETtNWQ8IUKSFVk6eflQK1Wc25A9ElVrlw5wc6uWq0W/b7Mzc0FJ5IuCr8kFjUkCr+6ClnJEbECyJLAli1bolWrVvjw4QNnAUIKJCJZSvbNh77WOCRQsjZS6c+hz1hIvFU3btyIqKgovHz5Eps3b0a1atUQGRmJSZMmiVo9kPq2ktbUxsbGYvDgwRKftAjsc/jZs2caBSvoerOlS5fi4cOHHD/Ojx8/Yvr06UhLS4OXl5fgmnP06FH07t1b41jo92aXN/BLHQDxcgdN0JVSrU2849ChQ5w2tHUHDf69gn+PYHuP8iFlazJp0iSMGjUKz549g5GREerVq8e5R1y9ehXt2rVDQkICjhw5gtTUVEyfPh3btm2DhYUFDh8+zOyu6QqSuJIbUwB5XH3JmAIMcVXcccX/bPz5ib6Jgi4bKEqBtBZUG4qjbKRatWqoV68eUlNTkZWVJboT/fz5c4wZMwbjx4/HiBEjsHnzZrRr1w5///03KlSoIFqnzAe//pbNYKhRowYRewmA4Bowbtw4AEXWmWwvXycnJwwcOBAURaF379747rvvcOrUKQQFBTGuHKQgFXj6UjAkr3pAl5Wm4qI8iuHYsWOixy9dugSVSiVIXuWqyOpyEeHTidkTSn5/2dnZUKvVAmEltVotqDPVReGXD00WNSQKv8UhZKXJb5YkCWT78spBjRo1kJqaCrVazdToXrp0CY0aNRLEpJJ986GvNQ4fxUnTJxlbcX+O4hwLyUpw2bJl0axZMzRr1gy+vr6wsLDAoUOHJCd1pKvMpLS50NBQXL16FYsXL4apqaloG3YCXLVqVc5OhxSio6Ph4eGBu3fvIiAgAHfv3oWHhwd++eUXzsIRfyzaEg16t4m9kCWn1EEpZGdnIy8vD/b29ujSpYtW8ZABAwYgMTERtra2GDRoEGfiJAZS71EapqamAnsUGn5+fti/fz/MzMxgYmKCqlWr4sWLF3B2dsbkyZN1ej8+SOJKbkwB5HH1b4wpwBBXmkAi5pOfny9Y3OeDXweqD1W3OKFvLWhx4dSpU7hy5QquXLmCV69eoW3btvjll18wYsQI0ftWUFAQvL29GXuYr7/+Gn5+fnjy5AkWLlwoK3nlgz23IGUvvX79GsHBwahcuTK8vLxgamqKrKwsrFmzBpGRkbh79y7T1sHBAQ0aNMD79+8ZkavU1FSMGzdOdNNGk37N4MGDERsby2FIlGYYklc9oMtKU3FRHtmgTxR+8vbhwwfMmjULP/74I4KCgjT2oUlFll0jyq8Xff36tWh/jRo1wunTpxmLGhpnz55Fw4YNOcfat2+PiIgIAf1069atgvpKUoVfGnItakgUfnURspIrYgWQqTADwJo1a9C2bVt07NgRQFFy/eOPP4pSoR8/fgxnZ2csWbKEkY8/fvw4ZsyYge3btwvUqZXsWxN1FBBSyEjak9L0SZJdJS1+lBwLibcqe6W4XLlyCA0N1VjeoItvK8mq9IEDB+Dr6wsHBwesXr1acC3hw8zMDO3atdPYBijyew4LC0NgYCDs7OyQkZGBOXPmyFJ7lwOScgQlcfLkSSQkJDDib7a2tnBwcJBMHvz9/RlvRF9fX2RnZ8Pe3h79+vVjBFzY2LlzJ7Pi//jxY85i4KJFi3Ty16Tjl31vrVSpUrEmGCRxJTemAGXjqrTEFGCIKznvIweOjo5a54SRkZHM4+Ki6hYHSGtBlcKKFSvwyy+/YMaMGWjbtq3WxYAHDx5g3bp1zP/071W/fn28e/dOpzGwY4qUvTR37lw0bNgQ//zzDzZt2gRbW1u4u7ujYsWK2LJlC6ftxYsXBXNkfk03G+ySL7n6NaUVhuRVD+i70iTnosauSxWDhYUF52JG4+zZs5g7dy569eqFkJAQjSewNhVZds0ov15Uqn7Uzc0NY8aMwYQJE9CpUyeoVCpcuXIFoaGhAvU9Dw8PDB8+HHfu3OFIlT979gzR0dGCvkkUfgFyixpAnsIvqZAViYgVQKbCvHnzZly4cIGzu+7k5ARfX1+YmZkJFgaCgoIwb948ju/ZggUL0KxZM6xYsQIhISEl0jegnTrKp5CRtCel6ZMku0pb/Cg1Fl29Vc3NzbXW5ZP2TboqXaFCBfj6+uL06dOYMmUKHB0dOavpmqx4tCE7OxuvXr1CmTJlRC01+BCjarLBX+wiWQAiwatXr7TSG9nKoDTbIzc3F8ePH4efnx8yMzPRv39//Pbbb4LXmpqaon///ujfvz+SkpJw8OBBjBw5ErVr18aqVas4bffu3cskGTNnzuRMxPllEXJBTwTZE0J9vTL5IIkrUsYGSVyVlpgCDHFVXFDSYqm4qbrFBblerErg6NGjAIo2b86dOweVSoUWLVpIihzymRbsGnRNwk1yQcpeSkpKwvbt25GbmwsHBwfExMRg9OjRcHFxEdS1e3p6Yvjw4XB3d5f1u7PjSxfbydIEQ/KqB/RdaZITLHLqUs3MzJjn8vPzGfNyX19fwc4nG3JVZHVZJW7UqBHCwsKwatUqrF+/HhRFwcrKCps2bRJIrFepUgWxsbGIiopiLjZWVlZYvnw557MB5Aq/ALlFDamFDCDvQkAiYgWQqTAfOnQIO3bsgLm5OXOsRYsWWL9+PcaMGSNIMN++fSv6ng4ODgJbJSX7BsipoyTtSWn6JMmu0hY/So2FxFuVLZSSkZGB+Ph4zvP6+raSrkrTaNq0KWrVqoWYmBjGSF6lUgnGI5dueO/ePbi7u6NNmzY4cOAAnj17hqlTpyIxMRGzZs0SFcMxNjaWPbkhWQAiTRrc3d217taIiQKVL18evXv3RoUKFbBt2zYEBweLJhlspKSkICUlBampqaILhpomR/pCEwMIEDKPdIGcuCKhsJLGlVIxBRjiSgpKxxVbB4BWmgXEdQDy8vJw//59yc/Ip0CXFqquFKS8WHWhR5MgODgYERERqFu3Lj5//ozXr19jxIgR8Pb2FrQ1NjZGeno6s+NPsw5TU1O10t/lgJS9RH/u8uXLIy0tDcuXL0fnzp1F2x48eBBz586Fs7MzgoODZbsWAP++ZJUPQ/JaTJC70kRKkZRblwoUFXPT1hhxcXEaabSAfBVZEhEjNho3bizrws/unz6pnz17hqVLlwr6J1X4BcgsakhtXmjIuRCQiFgBZCrMxsbGnOSSxrfffit6AdZ0UebvvCvZt9IgpemTJLtKW/woNRYSb1W2UEr16tU5E3exZJHUt5V0VRooWkxZunQpHBwcsGHDBo0xtXr1asnngP/uZI0aNQozZ87E0KFDARRNEmNjY+Hh4QEnJyfs3r1b8NrvvvtO9g4XyQIQadKgy2T+5s2bOHDgAI4fP46mTZti+PDh6N69u2jbd+/eIS4uDgcPHoSxsTHs7e0RExODqlWrCtpq+v31hRgDKDc3t9h2y+TGldyYAsjjSqmYAgxxJQWl44pEB+DVq1eYOnWq6HevUqkEOhilhapLClJ6NAn27t2LGzdu4OTJk8xCSHJyMry8vLBnzx5BDWu/fv0wb948BAUFMXOtwsJCLF26VKAToy/ksJfYqFKlimTiChTV32/duhWRkZEYNmwYZsyYwbl38hc7/u0JKxuG5LWYIbXSRIOUIsmGprpUoIjrTlEUqlevLqo0yE8k5arIkogY0SBRPibpXxeFXxKLGhKFX9ILAYmIFUCmwgyIr2bm5+eLUpi/+eYb/P3332jSpAnn+P3790UFS5Tsu6QgZzJGkuwqbfGj1FhIJqWkQimkE17SVelp06bhxo0bWLlyJTp16qS1f7m7WNu3b8dPP/3EOValShVs27YNy5cvF30NyWclWQAi/Q4zMjIkbUQA7u74unXrEBcXhwoVKmDAgAE4ePCgxkVOZ2dnPH/+HH369EFgYKDgOyoJ0J+rb9++8PHxQffu3ZmShIkTJ6Jy5coaqbZyQBJXJFRC0rhSKqZI+wYMcVUccQVAco4khvr162udO2l67Zei6pJCSTuW6OhorFu3jrODX7VqVQQGBsLNzU2QvI4ePRozZ86Era0trKysoFKpkJiYiPbt24vOJ0kZDKTsJfZcUK791aBBg5CQkAAfHx9mzii22KGLfk1phSF5LWHoakqtrS4VALFogRwVWX9/f8yePZtzTJOIEQ0S5WMSkSR9FH7lWNSQKPySXghIRKwAMhVmGxsbrFixAnPnzmUufhRFITAwULS2d/LkyZg8eTLc3NxgaWkJiqKQmJiIDRs2CG7YSvZdkvhftcbhg9Rb9dKlS/j222+ZRabw8HA0atSIqbPTp2825KxK5+Xl4eDBg4KdZdr2asaMGZzjcnexxCbPhYWFOHbsmKi9AgDMmjVLVt805C4AkSQNQNFOu5SNCH93fN26dbCwsEC1atVw+fJlXL58mdOev8B57do1lCtXDnv27BFcX1UqleC7+fjxI7Zt2yZ4TI+Tj+vXr6N169aiY6dBL/CuXbsWmZmZHCum33//HYsXL8batWv18hwmiSuSelLSuFIqpgBDXPFREnEFAJaWlqL3Hinfc32hbQOlNICUHk2C/Px8hvLPRrVq1UTt2oyNjREUFIR79+4hISEBFEVh7NixnDK07Oxshs5LymAgZS9popmLxUtCQgJmz56Npk2b4uTJk6KCZzR00a8prTAkr6UccutSAXm1qU5OTti5c6fs979y5QrzWI6IEQ1dlI/l9K+Lwq8YpCxqSBR+SS8EJCJWAJkKs6urKyZPnoxu3bqhZcuWUKvVuHPnDurWrcsRzaFB1xSvXbsWy5Ytg5GREVq1aoUVK1agTZs2Jda30iCl6bPxf8Uahw8Sb9WTJ0/Cx8cHa9asYY6VL18eM2bMgK+vL6ytrXXuGyBfleZfV2jbq/j4eFhaWop+3nfv3iEqKgqPHj1C+fLl0bBhQwwbNkySWs32S8zKysLIkSNF24mNV2rsJAtAJEkDANSqVUv2DvmyZcuIYklsMa+goADHjh1DeHi44LlOnTrh0aNHgscARO9dS5cu1ToRpBkqp0+fRmxsLIfOWbVqVSxfvhyOjo56JRmkcUUaU4C8uFIqpgBDXPFREnEFAM2aNcOLFy/Qr18/STVlGiV9f/xSIKVHkyA7O1vyOf6iPxtNmzaVTJpHjBjBxBPpwjMpe4mEZr58+XLExMRg1qxZsix9iks9vzTAkLyWcsitS5WLzMxMovb0iaqLiBENOcrHcvsnVfilIdeihkThl/RCQCJiBZCpMNPWP9euXcPdu3ehUqkwZswYjo8te/UQANq2bSs5mQGAsLAwuLi4KNq30iCl6ZMku0pa/Cg5FhL2R2hoKMLCwtC4cWPm2LBhw9CsWTMsXbpUkLySMktIV6UBcdurrVu3ik7Y7927h3HjxuHXX39Fly5doFKpcOfOHfTr1w9bt27lfC4xv8TTp09L2k5ompTwx06yAESSNJDCwcGBqD2b8shOvrKzs+Hs7Cxo7+fnJ9mX2K4HyUSwbNmyonWIFStW1Cr+Igdy44okpgCyuFIqpgBDXElB6bjasWMH3r59iwMHDmDmzJmoW7cuHBwc0KVLFwGrasqUKfj06ZNkX8WhflsaoA89WhuaNWuGgwcPon///pzjBw4ckBT11AZ2PJEyGOLj45ljaWlpHKr/hg0bBNZMJDTzy5cvY8+ePYISwtzcXOzbt08glMYXI+OjOETvSgqG5LWUQ25dqlzosuOjq4iRXOVjXfuXK/VNYlFDovCri5CVXBErgEyFmUbbtm3Rtm1b0efYq4dycOjQIU6CqWTfSoE0mSJJdpW0+FF6LHK9VfPy8gSTcaBogiC1wk3i20o6mSa1vVq3bh1WrlwpoDifPXsWq1atYs5FXfwSScauywKQXPTp00d2W2dnZ851kla3tba2lhQnEUu+Tp06Jfrd5Ofn48CBA6hUqRJnEnfq1Cn4+fkJdhVSUlI4FFA+2IuzRkZGyMzMRMWKFTltMjMz9fYoJIkruTEFkMdVaYkpwBBXxRFXNCwsLJhymhs3buDAgQMICAhA165dOZT0Dh06cL5HvsuEJk0UA4rg4eEBZ2dnPHnyhLPof+zYMVHrRTlg/yakDIaQkBDm2OjRoznzpOPHjwuSVzGnBjYOHTrEPI6OjuaUECYnJ2PHjh2IiYmBubm5IHm9cuUKzMzMYG9vj4YNGypae6w0DMlrKYeculSlQSJiRINE+ViX/gH5iTiJRQ2Jwi+pkBWJiBVApsIsB1+yzlLf9iUFkmRXSYsfJcdC4q0qpcoNiP+GpL6tAFlNLant1Zs3b0T7sba25qjG6uqXSFEULly4wNBHGzVqpLHWTs4CEEnSAABDhw6VvVtDe2XSUKvV+PjxI3bs2IHU1FQBk4c0+VqwYAEeP36MzMxMpKWloWfPnpg1axYuXLjAuXbSyMvL41BANcHOzg7z58/HsmXLmIQsOzsb8+fPF92hJwFJXMmNKUC3uFIipgCyZBQwxFVxxJUYateujfr16+POnTs4efIkJ3kdMGAAEhMTYWtri0GDBqF+/frF/v6lAUrSo3/44Qfs3LkToaGhCAwMBFBUyhQTE0PEGJQCKYNBk82T2D3Ux8dHdt904nr79m2mzEGlUmHRokWii0YXL17En3/+iQMHDiAhIQH9+/fXSmUvrTAkr/8CPHjwAKtWrWJqMC0tLTF9+nSBmqtS0KX+gET5mKR/XaS+SSxqSBR+SYSmADIRK0A3lWdN+JJ1lvq2N6D4QOKt2rRpUxw6dEiwyPPHH3+IUt1JfVtJa2pJbK8ACGh5bLDPZ138Ej98+IBx48YhJycHjRs3hkqlwrZt21ClShWEhoaKKsFqAj0ekqQB+O9ujVT9GHu3RkqnoF+/fnB2dhYkGaTJV0JCAo4cOYLU1FRMnz4d27Ztg4WFBQ4fPiyq0GlhYaGREsrGqFGjsHDhQnTq1AkNGjSAWq3G06dP0a9fP7i5ucnqQwokcSU3pgDyuFIqpgBDXElBybiikZeXhxMnTuDAgQO4d+8eevbsiYULF3J2yYGizYqcnBzEx8fD19cX2dnZsLe3/9cmGFJQmh5ds2ZN/P7773r1UVwgtY+rU6eObL/Wo0ePIiIiAs+fP4ednR127dqF6dOnY9CgQaLtTU1NMWDAAAwYMADv3r3DwYMH4eTkhDp16sDBwUFwvy3NMCSvpRyPHj3CuHHjMG7cOHh6eiI/Px+XL1/GuHHjEBYWhkaNGin6/hRF6ZQoLVy4UHaCQtK/LlLfJBY1JAq/7P7lCFmRiliRJscGGCAHJN6q06dPx/Dhw3Hu3DlYWVlBrVbj5s2buHbtmujqM6lvK2lNLYntFSB/kYTvlxgVFaXVL3HdunXo3bs3Jk6cKDi+YsUKYmVteqwkSQOgu4I9G+bm5qLfFWnyZWZmBhMTE1StWhUvXryAs7OzgBbHBgkDw8jICEuWLMGkSZNw7949GBkZoUWLFqLKoqQgiSuShTfSuFIqpgBDXElBybgCiuYbp06dQps2bTB06FDY2Nho9KY2NTVF//790b9/fyQlJeHgwYMYOXIkateujVWrVhXLmL40lKZH3759GxERERxBtZEjRxbLfJmUwUCKCRMmMGyJ2NhYDB48WLKth4cH7O3tsWHDBka7Re71qXr16pg0aRJsbGywbNkyTJ48Gffu3dP/A5QQDMlrKcfatWsFOxDNmjVD/fr1sXr1amzYsIGoP1K65pw5c3SSeicVcJALXaS+SSxqSBR+Ad2FrOSIWNEgUXk2wABtIPFWrVq1KmJjY7Fr1y6cPXuWUY6eP3++6C4QqW+rLjW1gDzbK0C4wMWG1GJX/fr14ePjA29vb41+iQkJCfjjjz8ExydPnqyXqqOuSUNWVhaeP38OU1NT/PDDD0RiMxRFidb38ZOv3bt3a0y+2PeJSpUqaUwwgKIaMFLUqFFDpwVVOZATV7rEFCAvrpSKKcAQV9qgVFzt378f3333HV6+fIk1a9ZwWCYAt4aRj5SUFKSkpCA1NZXjW/pvh5L06EuXLmHGjBlwdnaGvb09gCIf9LFjx2LlypVo164dp72Y3RQf7LrxCRMmID09HUZGRqhYsSLevn2LP//8Ez/99BNHa4KGJkX9jIwMQXv2HD0yMlJj8rphwwZERUXB1tYWNjY2GDBggKw5fnJyMuLi4hAXFweKomBvby/pZ15aYUheSzn+85//iG7l29jYCOph3759q7EvCwsLREZGMv/b2tpKrtKoVCqcOHEC7du3F72ZaoNSqma63MBJLGpIFH51EZqSK2JFQx+VZ32hZF1qaa15/V+DHG/VKlWqaPS29PT0xMqVK3Xqm7Smlo3U1FSUL19e0vYK4C528cFeBJKisPXs2VNysUjKQN7IyEgjtVQu5CYNhYWF8PPzQ3R0NCpWrAiVSoWcnBw4OTnB09OTc40X+5yfPn3Cjh07BBRGPurXr4/58+fDy8tLMvliv5eYgisfDRo00Ljar4/fo67QFldyYwogjyulYwowxBVQsnGlSXVfDO/evUNcXBwOHjwIY2Nj2NvbIyYmBlWrVlVohCUPJenRmzZtwpYtWziLotbW1vjll18QFBQkSF4dHR21ik2y583Xr1/HpEmTsGrVKjRr1gxDhw5FgwYNEBsbi0mTJglKbDQp6levXl3wXlI70mKwtbWFra0tXr16haioKMyZMwfp6elYt24dnJycBPTr/fv34+DBg3jy5Al69eqFZcuWoXnz5hrfo7TCkLyWcmjypeJTT/r27SugBalUKuTl5UGtVuPvv//mqNTyVwCBopXflStXcm6suqxGKrU7qIvCL4lFDYnCL6nQFImIFaC7CrMUxFQn09LSkJycDGNjY1StWpWjuDh27NhS0bcBxQtSb1VteP78uc59k9bUAkWCTlu2bMGHDx+gUqlQs2ZNjB07FsOGDRO01bTYxU5K2DQ2MRVzMRqbUnXbJEkDAGzevBnv3r3DiRMnmAnumzdvsHTpUmzatImzkMinjqpUKlSuXBnW1taYO3eurPGZmprC0dERjo6Oguc0lXUAwkXLqVOnSr6Pvn6PpJAbV3JjCiCPKyW1AAxxBWZsJRlX/GSJjaioKM7zzs7OeP78Ofr06YPAwED89NNPJTHELwKl6NEfP34UZfO0aNFC606nHKxatQohISFo06YNIiMj8f3332Pbtm349OkTXFxcBPcyfeyp5F4PfvjhB8ycORPTp0/H0aNHERUVha1btyIxMZHTbs6cObCwsICtrS0oisLBgwdx8OBB5vl/UzmaIXkt5fjqq6/w7NkzRgGRxrNnzwTCQvxApSgKGzduRFhYGGbOnCnou1mzZsxjtVqNNWvWICoqCkuXLmXoFjSkfFKjo6MFYwOAJk2aiF5A9IWuIkZyLWpIFH5Jb4AkIlYAeXJ8584dxMXFITk5GUZGRqhWrRq6d+/OKPuxVw8/fPiAuXPn4tKlS6hSpQooisKnT59gaWkJPz8/WFhYcC7CSvZtQMlCF29VpfomrandtWsXjh49irVr1zKCNrdv32ZqxvmJhouLC8LCwgAUrcizawnHjh3LrLjrQmP7+PGjpB0HP4khoaaRJA1AkWhHdHQ0Z0eqRo0aCAgIwKhRozjti6OOURPEyjpyc3Mld8tOnTql6HjkgiSu5MYUQB5XSsUUYIir0ogVK1ZwdpmvXbuGcuXKYc+ePYiNjeW0ValUuH79ekkPsURQnPRoY2NjyefEEtW8vDzcv39fMonl79KnpaUx855r164x7LlKlSpp3GwSw/DhwxEVFcU5xr4GiF0P+CVtx48fx5YtW/Do0SOYmpqiYcOGcHV1Fd2pd3Nz+z8jlmlIXks5xowZA29vbwQFBTFGxA8ePMCsWbPg7u4u+brk5GR4e3sjKysLMTExAhNjNt68eQMvLy8ARQXifHEVTT6p27Zt4/ik0hg9ejTq1KkDZ2dn9OjRQ5IORQpdRIxILGpIkmPSHWkSESuALDnevXs3IiIi0LdvX6aONzk5GQsWLMDQoUMFNUAzZsxAjx49sH79emYHv6CgALGxsZg1axYncVCybwNKHkp+/6R9k9bU7t27F1u3buXQodq1a4c1a9bAzc1NkLyyJ/zHjh3jJBrsyYouNLaff/5Z0o6DXx9PQk0jSRpoiE3iv/76a0mtgsLCQpQpUwaZmZm4ePEiGjVqxKi+6oO+ffvCx8cH3bt3x6+//goAmDhxIipXrqxRbOj58+cccRUxOp2SIIkruTEFkMeVUjEFGOLqS8SVNvDjReyeX1BQgGPHjiE8PLyERlUyUIoeTZqcvXr1ClOnTpUUMuP/Juz+b9y4wWEKaNJpEIPYok+nTp2YawD7sRiOHj2K4OBguLu7cxbdli1bBi8vL8EGkhQjITc3F/v27SMa+5eGIXkt5ejduzc+fvyIIUOGwMTEhBE/8PLyQrdu3URfEx8fDx8fHzg4OMDT01Ojsl1cXBx8fX0xfPhwTJ06VXTVisQnlca5c+cQHx+P3bt3w8/PD0OGDIGjo2Ox1W2QiBiRWNSQJMekQlakIlYkyfG2bduwZ88ewYRo5MiRGDJkiCDB/OeffwR1RWXKlMGwYcM4Ex6l+zbgy4DEW1XpvklqagsKCkRtFKpWrSpaP6upfoh/7pLS2Eg8uEmpaSRJA4l1y5MnTzBhwgT4+PigY8eOGDJkCAAgMzMT/v7+6NSpE9E4+Vi7di0yMzNhZWXFHPv999+xePFirF27VuDzm5WVBS8vLyQkJKB27dpQqVR4+vQpo+lAIg6kD0jiiiSmALK4UjKmAENclXRcaQP/e2ff89PS0hAdHY3IyEhkZ2fD2dm5pIenGJSkRz979kxyXvrq1SvBsfr162vd4GCjWrVqOHnyJLKzs5Gbm8t4MMfHx4uyEDVB7LyTY/EUFhYGFxcXbN++HeHh4bCwsGCeq1evHlq1aoW5c+dqZVElJydjx44dzPzut99+Ixr/l4Qhef0XwMnJCUOHDsXjx48BFO0Oil18c3Nz4evrizNnziA4OFhUHZeNmTNn4s8//4SHhwfatm0rWAWi6RIkPqk0TExMYGdnBzs7O7x48QIxMTEYPHgwrKys4OTkJGmqLgekIkakFjWAvOSYVMhKKREroGiiIeZPa2ZmJrp4YWpqips3bwrENG7evCmY4CjZtwElD1Jv1S/dN7umlmRCzT9GsiIvh8a2cuVKeHp6AgAuXLjAmaBPnjyZowRPQk0j/Yy5ubmSfefm5nL+X758OaZPn46uXbti7969AIDDhw8jOTkZHh4eeicZp0+fRmxsLOc8r1q1KpYvXw5HR0dBkhESEoJq1arhwoULKFeuHAAgJycHfn5+CA4OxqxZs/Qaj1yQfOe6xhSgPa6UiinAEFdfIq4ASApHURQl+t0+e/YMERERiIuLQ40aNZCbm4tTp06J3oP/rVCSHs0usZJCdna2qE6HHNCsx/fv32PRokUwMTFBUFAQYmJiBAKgSuHQoUNwcXFBVlYWJ3GlUadOHY3WU7dv30Z4eDji4+OhUqmwaNEizibOvwGG5LWUg63iR6/KZWdnM/QEdlI5cOBAvH37FiNHjsTDhw/x8OFDTl98rnxCQgK++eYbbN++XaCIx6ZLkPikiqF27dpMMXlQUBBGjRqF+/fva32dGPQVMZJjUSM3OSalDStpcdOlSxdMmjQJDg4ODDXqn3/+wd69e0UnDj4+Ppg2bRq++uorVKtWDSqVCsnJyUhLS8PatWtLrG8DSh6k3qrawJ6AFXfffBQWFiItLU100ldYWCg4RpJckNLY/vrrLybRCAwM5JwLfOV3EmoaSdIAFCUxmnau+Z+R1jO4cuUKunXrBiMjI1SvXh2ZmZmy+tCEsmXLii5QVaxYUfRae/bsWRw4cIDD+DE1NcXcuXNFhXuUAklckSasJHGlVEwBhrj6EnEFaBaP4quxT5gwAXfv3kWfPn2wfft2NG/eHLa2tv+nEldAWXq0JoEsGiNGjGAo93T9qlzUrVtXsHExcOBAjB8/XiDqCUCS1k5RFHGNLPu1AHl979GjRxEREYHnz5/Dzs4Ou3btwvTp0zFo0CCdxvElYUheSzlIjMVbtmyJVq1a4cOHD/jw4YPWvuWKGpD4pIrhzZs32LdvH/bv34+aNWuK2mrIBamIEQ25FjWkyTGJkJVSIlYAMHv2bERFRSE6Ohrv3r2DWq2GhYUFunXrJupR2bJlSxw/fhx37txBUlIS1Go1qlevjpYtWwrqk5Xs24CShy7equ/fv8etW7dAURRatGiBqlWr4unTpyhTpgyCg4P16psEjx49QocOHSSvh3ywKWQvX77k0MnYFDJdaGzsMWijj5JQ00iSBoBMnIa9+5aYmMgphdC0Uk/Sf2ZmJkdZHCiij4r5fRobG4tOwMqXL69xYlbcIIkruTEFkMeVUjEFGOIKKPm4AjR/j3yLofv376Np06Zo0KABUyv8f0Vgh40vTY9mn1tTpkyRtLQCIFpOwMc333yD3bt3IzIyEmfPnpX9ena9PAl0jQkPDw/Y29tjw4YNqFKlil59fWkYZpKlHCQqfiT1MjSys7Oxe/duXL9+nbGFGTp0KOcmQeKTSiM/Px/x8fGIjY3FvXv3YG9vj9DQUL3NqHWRuCexqCFJjkmFrJQSsQKKbu4jRozAiBEjmPGmp6eLit7QSElJQb169WBlZYX9+/fj6NGj+PTpk6CWmt93fn4+Xr9+jZo1a0pOBI4fP46OHTuiVatW2LFjB06dOoU7d+5g5MiRxeZXaIBuIPVWDQwMxM6dO1GvXj0ARZP3YcOG4dmzZ/Dy8uIsYOnj2yoHcq6HV69eZVbf5VDIAGkam7ZFMRrFOQEgVUqNj49napvS0tI45/yGDRswefJk5n9zc3M8ePAAmZmZeP/+PVO+cePGjWLRI7Czs8P8+fOxbNkyhpaXnZ2N+fPni9ZfafreStILmiSu5MYUoF9cFfek0hBXRSgNHuNPnz5lqME3b95kjp85cwbx8fGIioqCr68vbGxsiiX5L434kvRodnyw7awAYVmAmE0ajadPn2L79u3MvFJsl13TghFdCqgrHj58yKkDp0FRFPLz8wXHN2zYgKioKNja2sLGxgYDBgwoFeeDLjAkr/8ypKenQ61Ww8jISFSt8MGDB1i1ahWTjFpaWmL69Olo0qSJoG1aWhocHR1Rt25d/Pzzz8jPz8eVK1cQHR2N3bt3M5QWEp9UGp07d0bVqlUxfPhwrF+/XpROoQt08ZwlsaghSY5JhayUFLFKSUnB6tWrUblyZTg4OMDFxQXv3r1DgwYNsH79esH3duDAASxZsgRlypTBkCFDcP78eXTv3h3r1q1DUlISk6gCRTU7M2bMwKpVq1BYWIjx48dDrVZDpVJh3bp1sLS05PTt5+eHW7duoU2bNli7di0SEhLQq1cvnDlzBq9fv/5XeYn9XwSJt2psbCxu3bqFkydPMjV6KSkpcHNzw7fffitgXuji21rc8PPzYyhhmihkFy5cYB7LOe9fvHjB+QwkyQUJNY0kaQCK6vvo9qNHj+Yo0B4/fpzT3tPTE6NHj0ZmZia8vb1RoUIFbN26FRs3bsT69etlj1EKo0aNwsKFC9GpUyc0aNAAarUaT58+Rb9+/eDm5iZoz/YF5kPMk/FLgo4ruTEFkMeVUjEFGOKKxpeMq7/++gvh4eG4ePEi2rRpg5CQEM7zZcqUQZ8+fdCnTx88efIEu3fvRl5eHnr06IExY8aIMp3+jShN9GhdbNLOnz+P8PBwXL58GT///DMqVKiAY8eOEe/qOzo6al0Y1YTjx48Ttbe1tYWtrS1evXqFqKgozJkzB+np6Vi3bh2cnJxk7TKXFqiof2va/T+CgoICBAQEoHbt2hgxYgQ6d+7MmKhHR0ejRYsWTNtHjx7BxcUF48aNY5LRy5cvY9u2bQgLC0OjRo04fS9ZsgTVq1fHuHHjOMc3btyIpKQkLFq0SOdxX7t2TS9RJimQKvwCwL59+zROCjSZzmtC3759cfjwYeZ/Pz8/ph7Yzs5Oo6ATLWJ16NChYhGxcnNzw48//oh//vkHCQkJmDJlCgYNGoS4uDgcPXoUmzZt4rTv168fwsPD8ebNG/z222/466+/ULlyZWRkZMDJyYljXD148GBMnjwZtra2cHFxwYgRI9CtWzdcu3YN/v7+jEAHjd69eyMuLg5ly5ZF//79sWvXLpiZmeHz58/o16+fpPqzASWD5ORkDB8+HK1btxb1VmVbZQ0dOhTr1q3D999/zxxTq9Xo168fypYtK6AtkvQtFwMGDCCiR7Lb37t3D0uWLEGlSpWwbNkyVKlSBW/fvsWyZctw7tw53L59W3a/AwcO5EzgO3bsiL59+wIoEqehHwPAkSNHcPHiReZ/TbQ0QKhdQL8P/z35//M/L/+7Evvu8vPzkZubyyx+3rhxA1WqVGESKH6SrgvevHmDe/fuwcjICC1atODEDxvaKIKlyVaL/i6LM6YA7m+qVEzx38cQVyUXV3l5edi/fz+2b9+Ojx8/ok+fPjh58iTOnTsn6/U5OTmIi4vD7t27tVoj/VvQuXNnNGnSBN27d0fv3r3x9ddfo1u3bjox63QBP95pO6sDBw5otbOys7ND2bJlmTbffvutzmO3tLREYmIi8etI74lSyM/Px9GjRxEVFYWHDx/qNJYvBcPOaynHunXrkJyczHDjv/32W5w/fx5HjhxBREQERy137dq1AkXPZs2aoX79+li9ejVHqRAookGJnQATJkxAnz59mP937twJJycnAEU0B7YX6qJFi0ST3Lt37+Lu3buSn4svHiUXpAq/ALlFjVzoI2RVnCJWQFHt1fr165GXlwdra2vGqmDAgAGi1G4jIyN88803+Oabb2Bpacnssn/11VeC1erCwkLY2toCKFqxp2nFbdu2FaWmmJqaMn1UrlyZEdQoU6ZMidcbGSAEibdqfn6+YIL46dMnDB06VKASSdo3G3JrauWAfe4tWrQIvXv3xtu3bxESEoL27dtj9uzZaNmyJWeBRg745wWbncB+DEBgOUBCTdNU96itJpN/3RG7DpmYmHBEbvi0Mw8PD70nyTVq1JDFkilNyak20N9lccYUwP1NlYop/vOGuCo52NjYoGXLlpg+fTpsbGxgYmIiO3EFiu6njo6OJS40pSRKGz2axM7KxMQEnz9/RmpqKtLS0jSWoWmDXKbFp0+fYG5uzrQfO3asTu/HnqOyUadOHXz33Xc69fmlYEheSzmOHTuG/fv3w9TUlHO8Z8+eApuX//znP6JqnrS3mRjEkgkjIyPOTWjv3r1M8jpz5kzODejWrVui/WoyVtYHutCGlbKo0UfIqjhFrICiyUdWVhbMzMw46nafPn0SFbT49ttvsWPHDjg5OTE3+qysLERGRgrUlStWrIi//voLXbp0QePGjXHnzh00b94c9+/fF8QlAHTt2hXjxo2Dq6srunXrhjlz5sDOzg5xcXHF4iNqgP6Q662ak5Mj+tpRo0Zh165devVNg6SmlhQZGRlwcXFBYWEhevbsiaNHj2Lx4sWcHS254E80NH3GlJQUzv8k1DTSpKG4UZJkLF0WRr80ijOmAO5vqlRM8d/HEFeLSmwsbdq0QUJCAszMzFCuXDl06dKlxN67tEJJenR+fr5WH19NNjna7Kz27duH27dvIyoqCg4ODqhfvz6ysrKY+Ze+yMzMxKJFizB06FC0a9cOHh4eOHbsGGrUqIGtW7eiVq1akj622sA+D2ikpqYiIiJCp7n1l4QheS3lKFu2LCdBoIPW2NhYcAJqkt0W8+NUq9XIyMgQ1Bmkp6dz/te0YisFOUbLuoJE4RdQzqKGVMhKKREroMiOxN7eHvHx8ejevTsA4Pr16/D09BRVTV66dCl+//13Dr3q/PnzuHjxIgICAjht58+fj7Fjx6JWrVr45ptvMHLkSNStWxevX78WrWdyc3NDREQEAgIC8OLFCxQUFODGjRvo2bMnpk+frvdnNUB50N6qLVu2xIEDBwQecAcOHOCULOjSN0BeU0sK+tppbGyMvLw8hIaGylISloO0tDSEhYWhUqVKGDlyJIyNjaFWqxEZGYm1a9fi6tWrTFt/f3+Gmubr66uVmkYCdn1fRkYG4uPjmed0qe8rSfVJXRZGvzT+F2IKMMRVcWHt2rX4559/EBMTAx8fH6jVauTl5eHVq1c6lVH8X0P9+vUxf/58eHl5MfRofZJXR0dHrTv8kZGRnP9JbdJatGiBFi1aYPbs2di7dy+io6NhY2MDR0dHeHt7c9pqKnUTs6gKCAiAmZkZ6tevj7Nnz+Ly5cs4deoUHj16hICAAAGDkgQuLi6c/y9evIhZs2ahX79+/zotEkPyWsrBp2XSdAFaMIeNr776Cs+ePRMkcM+ePRMthLezs8PixYuxYsUKpq+8vDwsXLgQ/fv3Z9ppWrHVBcOHD0dUVJROryVV+AWUs6ghFbJSSsQKAJycnGBpacnZSf/uu+8QFBTECHuwa46qV68uEIvo2bMnJ9H39/fH7Nmz0ahRI5w4cQLnz5/Hixcv8NNPP+H777/HL7/8wlBm2H0bGRlhzJgxGqnhdN8GlG5MmzYNjo6OuHfvHiNUc+XKFcTHxyM6Olrv/mNiYrBu3TrOCnelSpWQnp4uuusrB1KLbZUrVy62JAMospAyMjJCSkoKCgsL0atXL7i7uyMpKUk0tuVS00iTBgsLC8anu3r16hzKJO3LXFqhy8LolwI9vn9jTAGGuPqS+P777zFlyhS4urrixIkTiIqKQu/evfHrr78Sl0X8X0Vx0aNJf29dbNJomJubw8XFBS4uLjh//rzoPZG01O3mzZuIi4uDSqXCuXPn8Ouvv6J69eqoXr26YGNBVxQUFCAoKAj79+/H4sWLFdvgURKG5LWUw8rKCrGxsRg8eDDn+KFDh9CqVSvOsTFjxsDb2xtBQUGoU6cOgCL14VmzZsHd3V3Q94QJE+Dh4YGuXbuiVatWKCgowO3bt9G2bVvBCk1xgsT+hw9ShV9AWYuaxo0by6Ydr1+/XhERKxpNmzbl/P/jjz/ixx9/ZP4nrTm6cuUK87h8+fLMjq4Y9OnbgNKLGjVqIDY2FqGhoVi3bh2AomtSTEyMgF6uC0hraq9fv47WrVtr7LN9+/bMY7VajbS0NGZCw34MyPPwk8KTJ08QHx+P9PR0jBkzBhEREejatSsiIiK0qmZqoqaRJg2lqb6PFMW9MKorSOLq3xhTgCGuvhRGjRrFMLGMjY2ZReLnz59j9+7dX3Rs/xeRl5eH+/fvSyax/HmSlJ0VUBQ7169fl/W+nTt3Fp0DqVQqWFhYiL7m3LlzArqusbExE7OJiYmcuXhxLMS8ePECnp6eMDMzw4EDB4rlPv4lYEheSzmmTp2KoUOH4sGDB+jcuTNUKhUuX76MP//8U7DK07t3b3z8+BFDhgyBiYkJU+vo5eUl8O4Eik6SNWvWIDExkfEaGz9+PFq2bMlp9/HjR2zbtk3wGBDW4ciBPjcTtVrNmRzQE4py5cpJ1jkoZVFDWlejlIiVXJBe+EjaK9m3AV8W1apVw4IFCxTpm7SmdunSpVoXSdiiFI8ePUKHDh2YeGMntmxRGzkUPj6bwszMDCqVCubm5khKSoK3t7dGcTi51DRdkoYLFy7A3NwczZo1Y449ePAAixcv1pnl8r8EkriSG1MAeVwpFVOAIa6+FNLS0kSP16lTR1JAxwDd8erVK0ydOlVShIyvCiymElxQUIBjx44hPDyc6L1Pnz4tOObm5sZcW6ZOnYq1a9cyzwUHB+OXX37htDcyMkJGRgays7Px8OFD5vqSnJwsWv5Hgr179yIgIABjxowRLSf7N8GQvJZyWFhYYO/evdi8eTNWrVrFUFOjoqJE1cGcnJwwdOhQxvy4QYMGWovXLS0tBV6dbHTq1IkRYGI/BoCff/5Zl4+lM3RR+DUxMYGdnR3s7OwYi5rBgwfrbVFDWlejlIiVXJAuGpC0V7JvA74cZs+ezYi97d+/n2MrNXjwYNHdURKQ1tSSLnrIZXm4u7trTV400fuqVKmiMckgpaaRJA0BAQE4evQocnNzsWTJEtjY2CAgIABRUVGwt7fntNUlSVcSxb0wqitI4oqEOaRPXBV3TAGGuAJKNq4A4U49H/8mb81/A+rXr09kI8Pe+UxLS0N0dDQiIyORnZ2t1XKJD7HfmH3s1atXWts7OTlh4MCBoCgKvXv3xnfffYdTp04hKCiImW/qinnz5sHIyAihoaHYvHkzZxxSVpOlFYbk9V+AqlWryiqmZvu+0SdkdnY2srOzAQgvktoUyw4dOgRAN/EltuItGxRFaRSW0gZ9FH6B4rWoIa2rUVLEygADihN0PD98+JA5tn37dk7yKqZiTdI3QF5Tm5KSwpmI8iHGXkhNTYVarWaolJcuXUKjRo1QpUoV0THJBXsBRtuKOAk1jSRpAIqM6uPi4vD+/Xv4+voiPDwc6enp2L59u4AKq2+SXtwoLQujpHElJ6YA8rhSKqYAQ1zRKOkFd/5OPRtilkYGlDyePXuGiIgIxMXFoUaNGsjNzcWpU6e0UvX5EFuUJ1X5dnBwQIMGDfD+/XtmVzY1NRXjxo3j3H91QUn56JYEDMlrKcfKlSvh6ekJoGjVtFOnTsxzkydP5iiP0b5vci+SPj4+sseRmJiIKlWqoFatWggNDUVCQgJatGiBSZMmidaQalpNpD1rdQGpwi8fxWlRU5x1NfqIWBlggC6Q462qaYFGU8zL9W0lranNy8sjYjA8fvwYzs7OWLJkCX799VcARZPyGTNmICIigrHnycjIYMRsxNCjRw/BsWfPnjELgC9fvhQsBtKLfwAZNY0kaQCKqKZff/01vv76a9y7dw89e/aEj4+PaPJT2uj6mhb0xDyklQJJXMmNKYA8rpSKKXqMhrgq2bgCinQxSHYCDdAPtEClXEyYMAF3795Fnz59sH37djRv3hy2traSiavUIhdFUaILuqTnxsWLFwULLIMGDSLqQwr/NjscTTAkr6Ucf/31F5O8BgYGcpLXt2/fctqSCiHROx3asH79euzevRsqlQo///wznj59Cjs7O1y4cAG+vr5YuHCh4DWa/Or0AanCL6CsRU1xQR8RK6Wg5ISktE12/tegi7eq3AUa0r5JamotLCyIGAxBQUGYN28ek2QAwIIFC9CsWTMEBgYyitspKSmMmA0fKpVKNHll0660gYSaRpI0AEU1UjQqVaqEBQsWSIrS6ZKkK4n8/HwcOHAAlSpV4rz3qVOn4Ofnh+PHj5fIOEjiSm5MAeRxpVRMAYa4Ako+rgBDiUxJY8qUKRwWIh/8jZX79++jadOmaNCgAWrVqgVA82+maZFLzOuZTRsvLCzkUMgLCwsF7T09PTF8+HC4u7sbYkcDDMlrKYeuOx9AkTS+Wq2GkZGRpO/biRMnUL58eXTu3BkjR45EamoqjI2NsWnTJkb04ciRIzh69CgyMjLQo0cPnDt3DpUrV9ao8KtJiEClUmHZsmUax64JJAq/gHIWNcVZV1MSFyl2ci9GveaDRExCyb4NKF6QeKuSxiWpbytpTS3posfbt29Fr1EODg4ICwtj/q9VqxaxoA29+FdQUMBM6t+/fy+qRQDIp6aRJA18VKhQQWNbXZJ0JbFgwQI8fvwYmZmZSEtLQ8+ePTFr1ixcuHAB48ePL7FxkMSV3JgCyONKqZgCDHH1JeIKgMHLtYRBMxBpsM9tMQbimTNnEB8fj6ioKPj6+sLGxgZ5eXmS/ctZ5GJbAT569Igj6ta+fXuGISl2fz148CDmzp0LZ2dnBAcHS577/+swJK//ImibSBYUFCAgIAC1a9fGiBEj0KdPH3z48AEqlQrR0dECAZS4uDhs2LABvr6+AIoSsIULF+L06dMICwtjEowyZcqgYsWKqFixImrVqoXKlSsDKKrJoQ3b+WAr79JITU1FRESEXtQFUoVfQDmLmtJUVwMU0U1+/PFH1KxZE2fOnMHu3bvRtGlTuLm5wcjIiEPXXLNmDZNgSn1v7Auukn0bULIg8VZ99eoVJk2aJHgMAK9fv9arb4C8pnb06NEyPuF/wfY95kNf5caMjAy4urpi2LBhsLOzA1AkiJGTk4OQkBBUrFiRaUtKTaOhLWkAgKSkJEZjgP2YBlsvQZckXUkkJCTgyJEjSE1NxfTp07Ft2zZYWFjg8OHDJTrpJ4mrf3tMAYa4KkmsWbOG8z9FUbh//z5+/PFH4ppKA7RjwIABSExMhK2tLQYNGqSVYVemTBn06dMHffr0wZMnT7B7927k5eWhR48eGDNmDIYPH048BrYV4IMHD6BWq1FYWIiyZcsiMzMTFy5cQKNGjUTZglWrVsXWrVsRGRmJYcOGYcaMGZyY5Vv9/K/CkLyWcpDsfKxbtw7JyclMTem3336L8+fP48iRI4iIiEBQUBCnfXh4OLZu3cokk2XLlkW7du3w008/YciQIUzyyl6xlXtz5vvEXrx4EbNmzUK/fv1kiU9JgVThF1DOooZUgEkpESsA2LNnD0JCQrB27VoUFBRg2rRpmDRpEp4+fYrVq1fDw8ND8J40pL63kujbgJIHibfqvHnzmMd8I3MxY3NS31ZSZkmDBg1w7949wXEa/Bv7N998g7///htNmjThHL9//z5n4a1Pnz6SfUphxYoVaNiwIYc+um7dOvj6+iIwMJCzaENCTSNJGgBgxIgRoo//DTAzM4OJiQmqVq2KFy9ewNnZGZMnTy7xcZDEldyYAsjjSqmYAgxx9SXiCiiyOJk+fTomTZqEzp07w9nZGY8fP0aZMmWwefNmjvKzAfrD398fOTk5iI+Ph6+vL7Kzs2Fvb49+/fpJMhBp1K9fH/Pnz4eXlxfi4uKwe/dunZJX9r3syZMnmDBhAnx8fNCxY0cMGTIEAJCZmQl/f39OKSAbgwYNQkJCAnx8fJhFDjGrn/9VGJLXUg5NN5zk5GRO22PHjmH//v2CG2jPnj0FiSsA5ObmcnZB69SpAwCc1V2giH5M17NkZGQgPj6eeS4jI0Pj+AsKChAUFIT9+/dj8eLFohNeEpAq/ALKWtSQCFkpJWIFAFFRUYiOjsZ3332HDRs2oF27dnB1dUVBQQH69+8vSDDZ0PY9Ktm3ASUPEm9VTeqGT5480atvPuQs1E2dOlXj6/k39smTJ2Py5Mlwc3ODpaUlKIpCYmIiNmzYwLmWDh06lKhOCgBu3LjB+GvSMDExwbx58wTWPyTUNNKkgURfQJckXUmwf/NKlSp9sQSDJK7kxhRAHldKxRRgiKsvBX9/f1hbW6Ndu3b4888/8e7dO5w9exYvX76Ev78/sZeoAdphamqK/v37o3///khKSsLBgwcxcuRI1K5dG6tWrZL1ekdHRzg6Our0/uz4W758OaZPn46uXbti7969oCgKhw8fxj///AMPDw/R5DUhIQGzZ89G06ZNcfLkSa1J9/8iDMlrKYemG85vv/3G+Z9P46XrcoyNjVGhQgVB32q1mvM/m/rJ9oa1sLBg6lmqV6/OoQdVr15dcuwvXryAp6cnzMzMcODAAVH1UFLoovCrlEUNqZCVUiJWQFHhP10bcePGDXTu3BlAESWGvXNOg+R7VLJvA0oeJN6qr1+/RnBwMCpXrgwvLy+YmpoiKysLa9asQWRkpIDRQOrbShofp06dImpvZWWF5cuXY+3atVi2bBmMjIzQqlUrrFixgqNKSarUDhRdb8UopCYmJihXrhznGAk1TZfrxJo1a9C2bVt07NgRQBEr5ccffxT0pUuSriTYv3/58uVL9L3ZIIkruTEFkMeVUjEFGOLqS+HJkyfM3OrSpUvo3r07KlSogMaNG+P9+/dfdGz/C0hJSUFKSgpSU1M55SwlhXfv3jFWVFeuXEH37t1hbGyM6tWrIzMzU9B++fLliImJwaxZs5hdWgOEMCSvpRyabjh8USC+BPzYsWMBFCWpYpPEH374AYmJibC0tOQcv3nzJiwsLJj/5dSyhIWFcajCe/fuRUBAAMaMGQNXV1etr/9S0MeihlTISkkRK3oh4vPnz7h58yajUF1QUMD4/LKhqZYRAEcQS8m+DSh5kHirzp07Fw0bNsQ///yDTZs2wdbWFu7u7qhYsSK2bNmiV98AeU0tjefPn+PRo0coX748GjZsqHERrW3btpJiMkDRtUsXte9y5cohJSVF4O358eNHjYwDOdQ0uUkDUKRQe+HCBc6CgZOTE3x9fWFmZsYpi9AlSVcSpe1aITeu5MSUi4sLcVwpGVOAIa5olGRcsRcjEhMTMW3aNOZ/Xb2yDdCMd+/eIS4ujmEx2NvbIyYmhhEhLUmwF/gTExM59HwxpsTly5exZ88ehglJIzc3F/v27RNsWv2vwpC8lnKkpaUhLCwMlSpVwsiRI2FsbAy1Wo3IyEisXbsWV69eZdpaWVkhNjYWgwcP5vRx6NAhtGrVStD3hAkT4OHhgXnz5nE8U319fUVpxppw6NAhTvI6b948GBkZITQ0lCP/Tyus3bhxg6h/GsWp8AvoZ1FDKmSllIgVALRq1Qr+/v7Iy8vDN998g59++gnp6enYsGGDqDiSplrGkuzbgJIHibdqUlIStm/fjtzcXDg4OCAmJgajR4+Gi4uLqOALqW8raU1tVlYWvLy8kJCQgNq1a0OlUuHp06ewsbGBv78/hzEiF+xrV1ZWFp4/fw5TU1P88MMPGvtzdHSEu7s7/Pz8GEGNly9fYt68ebJ8+aSoaSRJAz3+HTt2wNzcnDnWokULrF+/HmPGjOG0L22WXGK/f25ubonvlhV3XPHvh3LjSqmYAgxx9SXiCija+U1KSkJmZiZevHjBLOo9ffrUINikAJydnfH8+XP06dMHgYGB+Omnn0p8DOxFHHNzczx48ACZmZl4//49Ix5648YN0WQ6Ojqaoy2TnJyMHTt2ICYmBubm5obk9f/DkLyWcsyePRtGRkZISUlBYWEhevXqBXd3dyQlJTFS3DSmTp2KoUOH4sGDB+jcuTNUKhUuX76MP//8U3TXo23btli8eDECAwMxdepUqFQq1KtXDwsWLBCl+GkCf8VVqaLy4lb41YfWSipkpZSIFVAUJ0FBQfjw4QPWrl0LoMhv8/nz58z/bGiqZSzJvg34MpDrrUqXG5QvXx5paWlYvnw5QxvXt2+AvKY2JCQE1apVw4ULFxgaZU5ODvz8/BAcHIxZs2bJel82aP89Pz8/REdHo2LFilCpVMjJyYGTkxM8PT1FrxMDBw5EcnIy+vfvD1NTU6jVahQUFGD8+PGiPptyQZI0AEU7O+y2NL799ltJZVySJF1J9O3bFz4+PujevTsjUjRx4kRUrlxZUuBOCRR3XLF9HEniSqmYAgxx9SXiCgAmTZqEAQMGoKCgAM7OzjA3N8e+ffuwcuVK2ddJA+Tj2rVrKFeuHPbs2SMQCVSpVLh+/Xqxvp+YJSWbZefp6YnRo0cjMzMT3t7eqFChArZu3YqNGzdi/fr1gv7oueTt27cRHh6O+Ph4qFQqLFq0SFCO8z8NyoBSje7du1NqtZr69OkTNXDgQKpz586Uj48PlZ6eLto+KSmJWrJkCdW/f3/K3t6eWrRoEZWUlKT1fdLT06m0tDSdxzlgwADR43fu3KHCw8OpiIgI6s6dOzr3rxQsLS11fq2trS0VHx9P/fnnn1S3bt2oP//8k/nr1q2b5Os+f/5M+fv7U+3bt6eOHTum8/trQ0FBgeRzs2bNYh7v27eP89ygQYO+aN8GKAuS36d///7MYzs7u2Ltm6Io6tWrV5Snpye1ZMkSKjs7m6IoisrMzKSWLVtGNW3aVNDezs5ONPZycnIoe3t7reMTw4ABA6iQkBBq8uTJnGvl69evqUmTJlEhISEaX5+dnU3dvXuXun//PpWXl8d57sqVKzqNRwrs34Pdnv++FEVReXl5VN++fTnHCgoKqCVLllDNmjWjOnToQHXs2JFq1aoVFRgYSKnVauKx6ovAwEBq8uTJ1IcPH5hjSUlJlKurK7Vy5coSG0dxxxX9G+oaV8UdU+wxicEQV8oiOTmZevDgAfP/yZMnqcuXL5f4OP4X8Pr1a8HfixcvqI0bN1IdOnTQu//Pnz9TS5cupXbu3ElRFEV16tSJatSoEdW4cWPq1q1boq/Jy8vjzK+vX79OPX/+XLTtkSNHKEdHR6pdu3bU77//Tt26dYvq2rWr3uP+vwbDzmsph5mZGVQqFczNzZGUlARvb284ODhItq9atarsXbz4+HjGPFytVnNWWTds2KCXQp9arcaMGTNw+fJltG7dGvn5+di0aRPatWuHwMBAjV552kCi8AsoZ1Gji5CVEiJWNEi+FzbNS46/ppJ9G1CyIPFWZe8MafOFJO0bIK+pNTY2Fr12lC9fXq9rytGjRxEdHc2hFdaoUQMBAQEYNWqUoGaODVNTU0nvPT8/P46dl1zk5+cLdq3y8/NFv0MbGxusWLECc+fOZX4viqIQGBiIDh06cNpu3rwZ7969w4kTJxjK2ps3b7B06VJs2rRJ4+dUAqdPn0ZsbCzne69atSqWL18OR0dHjUrmxYnSFldKxBRgiKuSjisa33//PcdCzNbWtkTf/38J7BKstLQ0REdHIzIyEtnZ2XqzFwByS0qgSHCNfd5ZWVlJ9u/h4QF7e3ts2LCBqX03CF8KYUhe/0WoUqWKxsR15cqVjJjOhQsXOBLckydPxoYNGzjtQ0JCmOR19OjRnBvi8ePH9Upet23bhsLCQpw+fZo5abOysjBnzhyEhYVh/PjxOvVLqvALKGdRQypkpaSIlabvZdmyZRrpSZQWf00l+zag5EEReKs+fPiQudHm5uYyjymJ2nWSvgHymlpN8cN/P1KI1cN9/fXXesWsLmMiSRoAwNXVFZMnT0a3bt3QsmVLqNVq3LlzB3Xr1hXQ+vVJ0pVA2bJlRb/3ihUrlijl9N8UV7qOxxBXJR9XQFGiKvVbq1QqnDhxokTH87+AZ8+eISIiAnFxcahRowZyc3Nx6tSpYqkxJrWkJMWGDRsQFRUFW1tb2NjYYMCAAQbLQREYktdSDvZFT1td5V9//cUkr4GBgZzk9e3bt4L2miaapCcLv/3hw4cRERHBuVGYmZlhyZIlcHZ21jl5JVX4BZS1qNEGtnCHUiJWgG7fCw1tkygl+zbgy0Lb73P8+HGtfWRnZ4taccn57Ulratme03xo85yWAkVRopZP7Od1hS7xT5I0AEWr+lu2bMG1a9dw9+5dqFQqjBkzhiPSx/6NlEjSdYWRkREyMzMF3uKZmZklytIo7rii+1EirnT9nQxxVfJxBRQpPPORkJCAlStXGgQNFcCECRNw9+5d9OnTB9u3b0fz5s1ha2tbbOJYpJaUpLC1tYWtrS1evXqFqKgozJkzB+np6Vi3bh2cnJxK3HaqtMKQvJZyPHv2jDk5Xr58KUgWDh06xDwm3fXQ5Mep7Ybz6dMnmJubM+1oWx4aarVa9GJhbm6u12SQVOEXUNaiRhvYn1UpESuA/HshmVAo2bcBJQ+S30eOCvaIESMY1oY+v32VKlW0ikGxqfp8aLLLYUPs2rVhwwbcv39f9NqUm5srq9/iAmnSQKNt27aMkiUf9G+kVJKuK+zs7DB//nwsW7aM+TzZ2dmYP38+wwoqCegbV1L3w9zcXENc/Q/HFQA0a9aMeaxWq7FmzRpERUVh6dKljP+nAcWH+/fvo2nTpmjQoAFq1aoFoHjnJKSWlLrihx9+wMyZMzF9+nQcPXoUUVFR2Lp1KxITE4vtPf7NMCSvpRzsHToSFOdJlJmZiUWLFmHo0KFo164dPDw8cOzYMdSoUQNbt25FrVq1BEl1dnY2o8DGhlqt1qvOlFThF1DWokYb2L8D/V53797F9evXoVKpYGVlxbm56QrS74XEX1PJvg0oeRT378OenJL2TVpTK4eqz4bca1dwcPAXZWiIQU7SIBf0b1SakikAGDVqFBYuXIhOnTqhQYMGUKvVePr0Kfr16wc3N7cSGwdJXJHcD/Py8gxx9T8cV2y8efMGXl5eAIDY2FjGCsmA4sWZM2cQHx+PqKgo+Pr6wsbGRtRPVVeQWlLqguPHj2PLli149OgRTE1N0bBhQ7i6un4Rn9rSCkPyWspBe4JpgpOTE3bu3EmcsLKpUhkZGYiPj2eeY1OlAgICYGZmhvr16+Ps2bO4fPkyTp06hUePHiEgIEBQSwsA7du3R0REhEB+f+vWrTpZ2pCOmQ0lLWpIoKSIFf29qNVqpKena/1e2D54vXr1AvDfiQifyqRk3waUPEi9VbWBfd0h7Zu0pnbnzp1wcnICADx+/JizMLVo0SIsWrSI017utevUqVOkH1sWlNp1Iu2X/o1KWzJlZGSEJUuWYNKkSbh37x6MjIzQokULjrhNSYAkrkjuh0rElZI7mYa4UgZxcXHw9fXF8OHDMXXqVL3u9QZoRpn/196dx0VZrv8D/wymiBiy5PEkmmZYJO5laOoJSUUIhu2l6BFM3HdRvimapKigGAiop8SsWOKwuAFREOECqWWKJLllhiaJmoa5sIo8vz/4zZwZZhjmnpln5oG53q+XrxfODPfcMBczz3U/93NdzzwDNzc3uLm54erVq0hLS0NdXR0mTpyIwMBATJs2TavxWVtSssrNzUVMTAyWLVsGe3t7iEQilJaWIiIiAsHBwbC3t9f6OdoDSl7bgcePHwNoKn4iqawr+zXQ1Oi4OXWr5f7000/Izs6GSCRCUVERJkyYgOeffx7PP/88IiMjlc5pxYoVmDZtGn7++We8/vrraGhowKlTp1BWVqbVH7gmFX4lGhoaEB0djUOHDiEsLEzviRRfRayA//1eRCIRbG1t8cUXXwBoOhhR9nvx9vZWuroXGBiIt956S29jE/1j7a3K59is19QeOHBAmmSsWrVK7izRuXPnFL5X3fcu2crrDx48UKvyenFxMV577TWVc3d0dGz159OEpjtr+ErStWVra8v7LhhVWOKK5fOQNa4MGVMAxRUfVq1ahW+++QYrVqzAiBEj5KrxA2ixqjTRnp2dHdatW4fg4GBkZ2cjLS1N6+S1Z8+eOHDgAD755BPExsaC4zgMGzYMqamp6N69u9ZzTkpKQkJCAnr27Cm97aWXXsLQoUOxdu1avW97FypKXtsByQfO9OnTpbfJfg0A//73vxW+T92tUh06dJA+R0lJidyZzJZWaq2trbF//36kpqaiqKhIukV227ZtMDc3V+t5lWGt8CvBZ4saVWR/P3wVsQKafi937txBfHy83JbkuXPnKk0wW1rdCw8Pl65S6mNson9//PEHYmJiYGVlheDgYJiZmaGqqgo7duxASkoKzp8/r7exWa+pVXVdvzLqvndpUnl98+bNrW6xVHW9vSFokqQbA5a4Yvk8ZI2rthhTAMWVKmfOnIGNjQ2SkpIUrqsWiUS81sIgTczMzODn5wc/Pz+djNdSS8rCwkKtF+irqqrkEleJF198Uafbn9s6Sl7bEVXbdiorK5XefuLECXTr1k3uusvLly8jLCwMqampAJq24Dx69AjV1dX45ZdfpCu/d+7cafEaSNkPWEmBn7KyMmzevJn3IkmyFX4BflvUNKeqkBVfRawA4NatW5g6dSpcXFwQFBSE+vp6nDp1CpMnT0ZGRobCmyHL6h6fYxP9Y+2tauixZf82VBWZU0bd9y5NKq+3xfYFfLZHa8tY4orl85A1rtpiTAEUV6oI9aw00Y3a2locOnQIiYmJ+Ouvv3D69GmtxlO1pbytvj/wgZLXduTBgwf47LPPYGlpiRkzZqBDhw5obGxESkoKdu7ciR9//FHu8ZGRkcjNzUVtbS02bdoEJycnREZGIjU1Va4Knr+/P7y9vcFxHFxdXdG9e3ccOXIE0dHR0q1WzRmySFLzP3C+WtSwFrLiq4gVAMTGxmLFihXw8vKS3ubi4gIHBwfExMTgww8/lHs8y+oen2MT/WPprVpfX99qX0TZ6qSsfVvVoU3xOXXfuzSpvF5ZWYnPP/+8xedufr0/X1heI122RzNWLJ+HrHEllJgCKK505cKFCyrvp23DbdOdO3fwxRdfICMjA1VVVZg3bx5mzpxp6GkZDUpe25GQkBCYmJigsrIST58+xaRJk7Bs2TLcvn0bISEhCo//9ttvkZ2djbt37yI8PBwJCQl4+PAhkpKS5K678fHxgZ2dHe7du4d//etfAJoS0Tlz5rR4jZshiyQ1Pyjga1sOayErvopYAU3l4ZVdf+zr64s9e/Yo3M6yusfn2ET/WHqr+vn5tbqNMSUlRaOxNfHXX39JD+5lvwaU7y7x8fFB//79cffuXbXfu9RVV1eHK1euaDWGMqwLBiyvkTbt0dozlrhqizEFUFwZytKlS1u8j7YNtz2lpaVISEjA4cOHMWrUKKxfvx5RUVFYtmyZTsaXLWIoi+M4hTY9xoyS13ZAkhBcvXoV+fn5ePjwIQIDA5GYmIhx48YhMTFR6XZVc3NzWFhYwMLCAhcuXICLiwtCQ0OVbgUePHiw3P99fX0BNG07Hj16dItzM3SRJIC/FjWshaz4KmIFqE4KWztgMeTYxLBa662qzWKDOn1bWY0ePVp6cC/7NQClC0AnT55UuF3y3iVLkyrmPXv2xJYtWzT6OVRhXTCgBSHtscSVujEFsMcVXzEFUFwZijrbhq9fv46+ffvyPxmitSlTpkAsFqOgoEBaoCk6Olpn46tTxJBQ8tpmSCpuFhYWoq6uDiYmJhg/fjyA/33gmJubQyQSoVu3brh9+zb+7//+Dz4+Pi2OKbt91dLSEh988IHSrX3nz5/H5s2bYWlpiYiICFhbW6OiogIREREoKipCaWmp0vENVSSpOb5a1LAWsuKriJVkLnfu3FHoA3bnzh2lCSbL6h6fYxP9Y+mtWldX12L/RkBxyxtr31ZWqg7slcXWypUrMW3aNCxbtkzlGSBNqpgLpQ0Oy2ukSZJuDFjiSt2YAtjjSkhtcCiu9GfFihVM/XWJ4bz//vtIT0+Hj48PxGKx3OVUumDo6thtBSWvAnf37l3MmzcPbm5umDt3LjZs2IBevXrh5s2bePLkCVxdXZUmPtbW1ioT1+a6dOnS4sFmWFgYXF1dUVFRgY8//hiOjo4ICQnBkCFDkJWVpfR79FkkqbnmH7Z8tahhLWTFZxGrqVOnYu3atYiLi0PXrl0BNG1/W7VqldJK0yyre3yOTfSPpbdqeXk5li5dqvQAVtmWN9a+raxbGevr65GZmQlLS0u5wl9HjhzBli1bFGIvKysLa9euRUBAAGJiYlpsZaBu5XVZfF3fxLpgwPIaadNqrD1jiSt1Ywpgjys+r5mjuBIuOsvddgQEBCAgIACnTp1CamoqvL29YWJigszMTLi7u/OyaEsU0W9Z4KKioqSJK9BUmTY5ORnnzp3Djh074OrqKn2s7CpwS1WAZanqCwtAem3qo0ePMGvWLDx9+hQuLi7Izc1FWFgY3nnnnRbH5qtIkjKqKvwC/LWoYS1kxWcRq2nTpuHGjRsYO3Ys7Ozs0NDQgOvXr2PGjBlKt7SxPB+fYxP9Y+mtamdnh8zMTF7GBti3Mn7wwQf49ddf8fjxYzx48AAuLi5YvXo1Tpw4ofTvuEePHvj000+RkpKCqVOn4r333kPv3r2l98sesKtTeV2Wra2tysqSI0aMUPlztYR1wYDlNdIkSTcGLHHFElMAW1zxFVMAxZWQGft1wW2Ro6MjHB0dce/ePaSnpyMuLg6xsbE4duyYoadmFCh5Fbji4mKl108OGTIE165dk7utrKxMWt32xo0bcpVugaYWMrJU9YWVZWZmBqBp+2hdXR327NmDAQMGqJw3X0UIWCv8Avy1qGEtZMV3EavVq1dj5syZOHfuHICmGGm+1VeIYxP9Yu2tyufYrH9/Z86cwddff4379+8jKCgIn3/+OXr27ImvvvpKLoFoztfXF2fOnEFoaKj0vUD2gF3dyuuyNm7cqPT2Gzdu4MmTJ7h48SLTzybBumDAijVJNwaaxFVrMQWwxxVfMQVQXBHCh+eeew6LFy/GwoULcfToUUNPx2hQ8ipwksRRQnbrqWwjcAByZzjVoaovrMTWrVvlDjCtrKxaTVwB/s6+sVb4BfhtUaNJISs+i1j16NGDtz6qfI5NhEXyN//666/zNjbAvpXR3NwcnTp1Qo8ePXD9+nUEBAS02kPyzJkzCAkJgYODAw4fPgwLCwuFx6hbeV1W88XAmpoahIeH4/79+0oXHPnC8hppkqQbA9a4UiemAPa4EkpMARRXhLAwMTHBe++9p9NdhaRllLwKHMdxqK2tRefOnQFAel1ldXW1wlaTN954o9Xx/P398cUXX6j9/KdOnUJjYyMePHggPcCU/RpoKvakL6wVfgH+WtRoUshKKEWsCFFF8t6yZMkS/P333y0+TpO/fdn3LdatjLLfa2lp2Wrium3bNmRkZGD16tWYPHlyi49jqbyuzKVLlxAcHIwXXngB2dnZsLa2Vuv7lGFdMGB5jTRJ0o0BS1ypG1OAdnGly5gCKK4I4Rtdu6w/lLwK3Pjx4xEZGYn169fL3R4XFyetNszi8ePHTI/nOA5XrlzByJEjpX+YkgQaaPrQv3TpEvM8NMVa4Rfgr0UNayErQxaxIkQTI0eOlDuwl/0b08XfPutWRtm5SBb0VPnhhx+wb98+vPjii3K319bW4uDBg9KCY+pWXlfms88+w0cffYSgoCCl17qzYl0wYHmNtE3S2yuWuFI3pgDN40rXMQVQXAkZtclpH+jaZf2h5FXgFixYgDlz5sDT0xNvvvkmRCIRTp8+DTMzM+zdu5d5PNY/LpFIhMuXLzM/D19YK/wC/LWoYS1kpc8iVoTogpeXF0pKSuDs7AxfX1/Y2dkZdD7l5eVYsGCBwtcSu3fvlvt/enq63PvCnTt3kJycjIyMDHTr1k1ptWxVlddlSSpu//nnn0hNTVVakE0TrAsGLK+RNkl6e8YSV5rEFKBeXPEVUwDFlaF8/vnnKu8PDAxETEyMnmZDSPtA7y4C17lzZyQlJaGgoABnzpwBx3EIDAyEi4uLxv1JdeHp06fIy8tDQkIC9u3bp7fnZa3wC/DXooa1kBVfRawI4cvWrVtRU1OD/Px8hIeHo7q6GmKxGB4eHi1e58eCdSvj+++/L/1acq247GUVzUmSjNLSUiQkJCA/Px8ikQgbNmyQ68+nbuV1WR4eHqiqqoJYLFa6g0PTImysCwaavkbqJunGgCWu1I0pgD2u+IopgOLKUCIjI/Hcc8/hzTffNOgxG9GN5gVBZdXV1elxJsZNxNEm7TarsrKS+ToYb29vpiqizR//4MEDpKenIyUlBVVVVQgICMDy5cuZ5qCt0tJSaYXfZ555BgcOHICJiYnSCr9A0xas5mRb1OTm5mo0Dy8vL+mWR7FYjOzsbI3GIUSf1OmtOn36dLkWNRK3b99GVlYWcnNz0bdvX8TGxmo1tqptjIDiVsb6+nqEhoZi/PjxmDBhAgBg/vz5sLKywubNmxUOmnNzc5GYmIhr167B3d0dnp6eCAoKwpEjR+Qet2vXLpXzUFbcbufOnQo7Werq6mBqatri96hLkjRkZmYyLxioeo1GjRol3Rny1VdfKewS0UXV87aIJa7UjSmAPa74jCmA4soQTp06hczMTJw9exZvv/22tEsBaZt+/PFHlferU3uGaI+WxwRu1qxZ0uQrPj4e8+fPl943e/ZsjdpZsJCsbZSVlSExMRHZ2dmwtbVFbW0tjh49qrQFDd9YK/zy1aJGSIWsCFEXa29VWZWVlaisrMT9+/dhY2Oj9disWxl37tyJx48fY/jw4dLbNm7ciLCwMOzcuRMrVqyQe/yKFSsgFovx0UcfSRf6lF06oUlSMH/+fJUJjzbMzMzg6ekJT09PadIwY8YMpQsGzal6jdRtj2ZsWOJK3ZgC2OOKz5gCKK4MQdIPtLa2Fvn5+YiIiEBVVRU8PT3h7u6ukx0sRH+qqqowbtw4Q0+DcETQPD09pV97eXm1eJ8m4z158qTFx126dInjOI774YcfuLlz53KjRo3iNm3axJWWlnIcx3Hjxo1jfm5d+Pnnnzk/Pz9u/vz53F9//cVxHMfdvHmTW7x4MTdo0CCV3/vkyRNu69atnKOjI5eXl6f1XF555RXO3t6ee+WVVxT+2dvbaz0+IXxgfd+oqKjgdu/ezbm6unLu7u7cnj17uNu3b+tk7NWrV3MTJ07ktm7dyv3666+tPv6dd97hampqFG5/9OgR5+bmpnD74cOHuTlz5nBDhgzhli9fzh09erTF9664uDju5MmT0v+/99573M6dO1ucS1RUFLdo0SLu3r170ttu377NLVy4kNu+fXurP4u6Lly4wEVERHD/+te/uFmzZil9DMtrRBSxxBVLTHEcW1zpK6Y4juLKkMrLy7mAgIBWj1mI8Mgeh69fv95wEzFydOZV4Fo6K9H8PlnV1dXo0qULCgsLUVdXBxMTE2llYtmzHpMnT5aeJdm0aRNCQ0Ol961ZswaHDh2Co6MjgoOD4eDggP79+6NPnz4qn5tvrBV+JfhoUSOkQlaEqIult2pAQACuXbsGNzc3REVFtdrjmbVvK+t1dR07dlR6HWLXrl2Vbld2dnaGs7MzysvLkZqaijVr1uDhw4fYtWsX/P39pbsjPvnkE5w4cULumkV/f3+Eh4fD3Nxcoc0WABw9ehT79++Xm0+PHj2wbds2+Pn5KZwFZnHr1i1kZ2cjKysLHTp0gFgsRkZGBnr06KHwWNbXaMeOHRgxYgRGjRoFAFi1ahVeeOEFrbektmUscaVuTAHsccVnTAEUV4ZWWlqK7OxsfPPNN3j55ZcRHh5u6CkRRrKfbefOnTPgTIwbJa8CxzXbRqfK3bt3MW/ePLi5uWHu3LnYsGEDevXqhZs3b+LJkydwdXWVq64rO3bzSrey9x07dgz5+flITU1FeHg4nJycDHZhOmuFX0C/LWoMVciKEHWx9FY9ffo0TE1NsW/fPuzfv1/hscXFxRqPLcGyldHExASPHz9G165d5W5//PgxGhoaWvyZe/fujVWrViEoKAi5ublITU3Fp59+ipKSEgDAl19+ieTkZHTr1k36PYMHD8Z//vMfBAYGKk1eWRNpdbEmDSyvkSZJujHQJK5aiymAPa74iimA4spQ/vjjD2RnZyM7Oxumpqbw9PTEgQMH8I9//MPQUyNaammRlvCPkleBYznDGRUVJU1cAaBbt25ITk7GuXPnsGPHDri6uqo9tux9zzzzDNzc3ODm5oarV68iLS0NdXV1mDhxIgIDAzFt2jTGn0pzrBV+Af20qFFWyIoQIWLpraos2WxoaJAu0GgztjKtXVPr7u6OdevWISIiAl26dAHQtNNk3bp1mDhxotIxv/32W+zduxdXrlyBmZkZXn75ZSxcuFDubFOHDh3kEgyJ5557rsUKoZom0q1hXTBgeY00SdKNAWtcqRNTAHtc8RVTAMWVoYwfPx49e/aEWCyWHqv89NNP0vtbet8iwiR7bEx9XQ2HkleBKysrk5bmvnHjhlyZ7vLycrnHFhcXIzIyUmGMIUOG4Nq1awq3a7JqZGdnh3Xr1iE4OBjZ2dlIT0/Xa/IqO2crK6tWE1eA3xY1QipkRYiu2draSr+WXaCprq7W2QINy1bGd999F+vXr8fo0aPRv39/NDY24rfffoOHhwcWL16s8Pjc3FzExMRg2bJlsLe3h0gkQmlpKSIiIhAcHAx7e3vpY5VVSq6vr28xadAkkVYH64IBy2ukSZJuDFjiiiWmALa44iumAIorQxkxYgSApuOz5gsEIpGIktc2hrXXOOEHJa8CJ3umsDWSs5ISsv1NlX2wqLtqVFFRgZ49eyo8l5+fn06uHWWhSYVf2Q9hXZo3bx7Onz8PNzc3JCUlYdCgQXB2dqbElQgaa29VZQs0R44cURrnrGOzbmU0MTHBpk2bsGDBAly4cAEmJiYYPHhwi1vwkpKSkJCQIPf+9dJLL2Ho0KFYu3at9MDRyckJH374IdauXSt9X+Q4DlFRURg5cqTSsVkTaXVpsmDA8hqxJunGgCWu1I0pgD2u+IopgOLKUJKTkw09BaJDynpCS9CZWP2hPq9tWPPWMO7u7grFHoCmlVt/f38cPHhQ7vZXX31VmvDKNmTnOA719fW4cOECAPler0uXLsXOnTulY7D2jdWWZKW7pWvqmrfW4NOYMWPw6quvYvz48XB1dYWFhQXefvttXs/0EqItlt6qsgs0np6e0gUaZT0tWccGmv6eTU1NYWJiovDBr2wrIytV/Zd9fHyk74n19fVYtGgRysrKMGTIEDQ2NuLnn39Gv379sHPnToWFQVk3b95UK5Fm0TxpuHv3LgoKCpQmDSyvUVxcHB4/fqyQTG3ZsgWNjY1G3Y9TXerGFKB5XPERUwDFlSE0v4zCxMQElpaWGD58uML2cCJ8sieFlNmyZYueZmLc6MyrwF24cAGbNm2CpaUlIiIiYG1tjYqKCkRERKCoqAilpaXSx44fPx6RkZFYv3693BhxcXHSasOyCgoK1JqDbKLYfKuyvtc+hFThV0iFrAhRF0tv1YsXLzJVGmft28q6lZGVqi2LsnPr1KkT9u7di9OnT+P8+fMQiUQIDAzE0KFDpY+RVHFvztbWVqe7O1h3dLC8RgsXLsSiRYvw9ttvK02mSOvUjSlA87jSdUwBFFeGkpeXJ/f/xsZG3Lt3DxUVFdizZ49C33oibP3791e47f79+0hMTORtlx9RRMmrwG3YsEHt1jALFizAnDlz4OnpiTfffBMikQinT5+GmZkZ9u7dqzB2YmIipk+fLv1gaomqC9SFsE3CUBV+hVTIihB1eXl5oaSkBM7OzvD19YWdnV2Lj2VdoGEZG9DPNbUsRowYIb1Grbnp06frZZcJ64IBy2ukTZJONEdxZbxx1dI1kKdOnUJUVBSSkpL0PCOijVmzZsn9/+TJk1i9ejU8PDyMeoeBvtG2YYGbNGkS8vLypK1hamtrsWbNmhZbwzQ2NqKgoABnzpwBx3EYNmwYXFxclK4Wb9q0CTk5ORg4cCCmT5+OcePGKf0w8/Lykm59ab5NWN/bhmUpq/C7fPlyg8xFoqamRlrIqvk2bUKEQtJbNTMzs9XeqhKSBZqsrCxYWVm1uEDDOjbLVkZWAwYMUNp6pPmlEeqQfR/kU0NDgzRpOHfuHJycnHD27FkcP3681e9V9zVSxZDv6W2BLmMKoLgyZu7u7sjJyTH0NIgGGhoaEB0djUOHDiEsLEzh+lfCL0peBU72DX/s2LGIj49Xq8Juc5WVlbC2tla4va6uDl9//TUyMjLw559/YurUqZg8ebLctWlisRjJycngOA4zZsyQfg0AM2bMaPH6H77webDLQlkhK4nCwkK89dZbep0PIZqQ9FbNzc1V2lu1OckCTVpaWqsHo62NzXpNLaubN2+qvJ9lm5chDr41TRpYXqPm9JVMtVW6jCmA4sqY0e+kbbp+/TpWrlwJc3NzfPjhh3ovXEoAE0NPgKjG0hpGdjtDfHy83H2zZ89W+j2mpqbw9vZGamoq4uPjcffuXfj4+MhdlH7lyhWMHDkSI0eOxJUrV+Do6Cj9/6+//qrpj6aRefPmwd/fHx07dkRSUhJycnJgbm5ukAq/stUfly5dKndfawkAIUIh21v10aNHrT5eUmlcnYPX1sZm3crISnLtYEv/hE7SmqyoqAizZ89GRkaGWt/H8ho1J4RLQYSsrccUQHElBMXFxUa5jbqtO3DgAKZMmYIJEyYgOTmZElcDoWteBY6lNUxlZaX067y8PMyfP1/6f3VOsNvZ2cHJyQn3799HYWGh9PYFCxZg+fLlgvjw4ftgl4WQClkRwoKltyqfY1PRM/VIkgY/Pz9DT4W0IxRX/GveBxRoqsp+48YNoy9m1Ra9//77MDExwZ49e+RaWXIcB5FIhLNnzxpwdsaDkleBk5z1lCRDjo6O0vuaV+9sqcpn8/uau3XrFg4cOICDBw/CxsYG06dPR3h4uPT+U6dOYcaMGdi+fTu6d++u9c+kDSEd7Aq9kBUhyrD2VuVzbCp6Rghpz5T1ArWyssLw4cOpJ3wbRK0QhYGSV4FjaQ3TvC1Fa77++mvs378fJSUlmDRpEuLi4jBo0CCFx6WkpGD37t3w9fVFREQExowZo/acdE1IB7t0dpW0RadPn4apqSn27duH/fv3y92nbW9VbcaWbGUMDg6WXlenr7/n+vp6dOrUSeVjaIsfYUVxRX788Uelt+fl5UEkEiEiIkLPMyLaaCuXBrR3lLy2I6xn+2JiYjB16lRs375dbvtxcyYmJli0aBGcnJywbt06HD58GC+88IL0/sDAQE2nrJXmB7vp6el6TV5lt3Q/ffpUbkv306dP9TYPQljw2VtVF2MbYiujOtfxpaSk6Gk2/KFkSr8orv7HWOOK+oISonuUvLYjZWVl8PDwAADcuHFD+jWgeE0mAOTn5zMlvCYmJhCJRLh69Spqa2u1n7AGlFX4lRzs6vvC+da2dBMiRHz2VhVa31Z1GcsuCmNJpoSC4up/jDWuqC8oIbpHyWs7InvxuDrEYrHK+7/88ksATR/Au3fvxqeffooVK1Zg+vTpGs9RW4sXL5Z+SC5dulSu4EFsbKxe29MIqZAVISyat5uqra3FkSNHdHINFp9j86Wurg4XL15sMdlwcHDQ84z4YSzJlFBQXBEJ6gtKiO5Q8tqOvPHGGy3ed+LECYXbQkNDW3y8bAucqVOnoqamBv/973/x8ssvazdJLQmpwq+QClkRoi7Z3qpJSUnS3qq6SC75HJtP5eXlWLp0qdL3EJFI1G6KdBhLMiUUFFdNjD2uZPuCZmZmUnsVQrREyWs7cuHCBWzatAmWlpaIiIiAtbU1KioqEBERgaKiIpSWlso9XlWyu2DBAukZVgcHB4SEhLR6TYs+CKnCr5AKWRGiLj7bTQmplRULOzs7ZGZmGnoavDOWZEooKK4org4cOIDIyEgEBgZi4cKFhp4OIe0CJa/tyIYNG+Dq6oqKigp8/PHHcHR0REhICIYMGYKsrCymsWQ/hD744ANdT1VjQtqeJNRCVoSowme7KSG1siKKjCWZIvpFcdUy6gtKiO5R8tqOPHr0CLNmzcLTp0/h4uKC3NxchIWF4Z133mEeS6hnS4RY4VcIhawIURef7aaE1MqKxeuvv27oKZB2iOKKGPNZZ0L4IuKEdCqLaMXb21tazGjs2LGIj4/HgAEDNBpr+PDhglwRtLe3h0gkanF70qVLl/Q2FyEVsiJEGzU1NdLeqq1VDRXS2Lry999/q7xfVSuxtmTz5s1U4VSPKK4IIUT3KHltR7y8vKRbd8RiMbKzs1U+ftiwYUrPsHIch9raWr0mguqKjY0VTIVfPz8/1NTUICoqyuCFrAghmpMsiknIfizqe1GMT8aSTAkFxVUTiitCiC7RtuF2RHZLLQC5rwHFD5CcnBx9Tk8nhFThV0iFrAghmvPy8kJJSQmcnZ3h6+sLOzs7Q0+JFyNHjjSKZEooKK4orgghukdnXtsRIW2p5UtjYyN2796NtLQ0qvBLCNGZmpoa5OfnIzMzE9XV1RCLxfDw8ICFhYWhp6YzISEhRpFMCQnFFSGE6BYlr6RNunjxItatW4chQ4ZQhV9CiE7dvn0bWVlZyM3NRd++fREbG2voKemMMSRTQkVxRQgh2qNtw6RNogq/hBC+VFZWorKyEvfv34eNjY2hp6NTZmZm8PT0hKenpzSZmjFjRrtLpoSI4ooQQrRHyStpU6jCLyGED7du3UJ2djaysrLQoUMHiMViZGRkoEePHoaeGm/aczIlFBRXFFeEEN2ibcOkTaEKv4QQXQsICMC1a9fg5uYGLy8vjVuMtQXKkimxWNyukylDobiiuCKE6B4lr6RN2bhxI1X4JYTolL29PUxNTaWXI8gSiUQoLi420Mx0y5iSKSGguCKEEN2j5JUQQohRu3nzpsJtDQ0NyMvLQ0JCAr7//nsDzEr3jCWZEgqKK4orQoju0TWvhBBCjJqtra306wcPHiA9PR0pKSmorq5GQECAAWemW4cPH1a4TTaZIrpFcUVxRQjRPUpeCSGEGL2ysjIkJiYiOzsbtra2qK2txZEjR/Dss88aemo6YyzJlJBQXFFcEUJ0i5JXQgghRm3evHk4f/483NzckJSUhEGDBsHZ2bldJRgSxpBMCQXFFcUVIUT3TAw9AUIIIcSQLl68CAcHB/Tv3x99+vQBAIVr99qDefPmwd/fHx07dkRSUhJycnJgbm5OCQZPKK4orgghukfJKyGEEKN27NgxeHt7IycnB2PGjMGyZctQV1dn6GnpnLEkU0JBcUUIIbpH1YYJIYSQ/+/q1atIS0tDVlYWrKysEBgYiGnTphl6WjrR0NCA/Px8pKam4ty5c3BycsLZs2dx/PhxQ0+t3aO4IoQQ3aDklRBCCGmmpqYG2dnZSEtLw6FDhww9HZ1rz8mUkFFcEUKIdih5JYQQQoxUe0+miGFQXBFC+ELJKyGEEEIIIYQQwaOCTYQQQgghhBBCBI+SV0IIIYQQQgghgkfJKyGEEEIIIYQQwaPklRBCCNFA3759IRKJFP4NHDhQ67F/+uknfPfddzqYJSGEENJ+UPJKCCGEaCg6Ohq3bt2S+1dYWKj1uN7e3vjll190MENCCCGk/XjG0BMghBBC2ioLCwv885//1Pm41AiAEEIIUURnXgkhhBAe7NmzB/369UPXrl0xZswYnD59WnrfrVu3MHnyZFhZWcHU1BTDhg1DUVERAMDJyQm///475s6di5kzZ+LYsWMQiURoaGiQfv/MmTPh7+8PANiwYQPEYjHGjRsHKysr5OXloa6uDkFBQejevTtsbGwwZcoU3LlzR/r9H330Efr164fOnTtj8ODByMnJ0dNvhRBCCNEcJa+EEEKIjn355ZcIDQ1FTEwMSkpK4OrqCmdnZ9y6dQsAEBAQgCdPnuDkyZMoKSlB7969sWDBAgDAwYMH0atXL0RHRyMuLk7t5/P19UVhYSFGjx6NtWvX4vvvv0dOTg4KCwvR2NgId3d3cByHkpISBAUFISYmBr/88gv8/PwwZcoU/P3333z9OgghhBCdoG3DhBBCiIaWLFmCoKAgudvKysqwbds2hISEwNPTEwDw/vvvo6CgAHv37kVoaCg8PDzg4+OD3r17AwAWL16MSZMmgeM4WFtbo0OHDrCwsEC3bt3UmoeNjQ2WLFkCAKiursauXbvwww8/YNiwYQCA5ORk2NjY4Pjx47h37x5EIhH69OmDPn36YM2aNRgxYgQ6deqko98KIYQQwg9KXgkhhBANrV+/HpMnT5a7zcbGBpcuXcLatWsRGhoqvb2urg69evUCACxcuBBpaWk4efIkLl++jOLiYgDA06dP8cwz7B/Nffv2lX5dVlaG+vp6jB07Vu4xtbW1uHLlCqZNm4YxY8Zg2AbdhWgAAAK0SURBVLBhGDhwIMRiMWbPno0uXbowPy8hhBCiT5S8EkIIIRrq3r077OzsFG5vaGhAdHQ0Jk6cKHd7165d0djYiAkTJqCyshJTp06Fh4cH6uvr4ePjo/Q5RCKR0vFlde7cWeG+wsJChTO33bt3R5cuXVBQUIDjx48jJycH+/fvx65du/Ddd99h8ODB6v3ghBBCiAFQ8koIIYTo2CuvvILy8nK5xHbhwoV46623MHDgQBQVFaGiogLPP/88gKYCSsD/qgzLJqyS7bwPHz6EtbU1gKazq/369VP63C+99BI6dOiAe/fu4bXXXgMAPHjwAAEBAdi8eTOqqqpQUFCA0NBQjB07Flu2bIG9vT1yc3MpeSWEECJoVLCJEEII0bGVK1dix44dSExMxG+//YawsDB89tlnsLe3h6WlJUxMTJCeno7ff/8d+/fvx/r16wE0bS0Gms7QXr58GZWVlXBwcICZmRk2bNiAa9euYfv27SgpKWnxuZ999lnMnTsXS5YswZEjR3D58mW8++67KC0tRf/+/WFmZoaNGzciPj4e169fR3Z2NsrLy6WJLiGEECJUlLwSQgghOubn54etW7ciLCwMDg4OOHToEDIzMzF06FD06tULH3/8MaKjozFgwABERERgx44d6NixozQpXbJkCeLj4zF37lxYWFjgk08+QVZWFhwcHFBcXIzly5erfP7t27fDxcUFfn5+GDFiBGpqapCfnw8zMzMMHToUCQkJiI2Nhb29PVauXIno6GiMHz9eH78aQgghRGMijjqhE0IIIYQQQggRODrzSgghhBBCCCFE8Ch5JYQQQgghhBAieJS8EkIIIYQQQggRPEpeCSGEEEIIIYQIHiWvhBBCCCGEEEIEj5JXQgghhBBCCCGCR8krIYQQQgghhBDBo+SVEEIIIYQQQojg/T83MS9Bj84mHA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2" name="Rectangle à coins arrondis 11"/>
          <p:cNvSpPr/>
          <p:nvPr/>
        </p:nvSpPr>
        <p:spPr>
          <a:xfrm>
            <a:off x="20688136" y="797978"/>
            <a:ext cx="2432580" cy="1084729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Quantitatif</a:t>
            </a:r>
            <a:endParaRPr lang="fr-FR" dirty="0"/>
          </a:p>
        </p:txBody>
      </p:sp>
      <p:sp>
        <p:nvSpPr>
          <p:cNvPr id="13" name="ZoneTexte 12"/>
          <p:cNvSpPr txBox="1"/>
          <p:nvPr/>
        </p:nvSpPr>
        <p:spPr>
          <a:xfrm>
            <a:off x="13185162" y="5087733"/>
            <a:ext cx="55964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Remplacer par la </a:t>
            </a:r>
            <a:r>
              <a:rPr lang="fr-FR" dirty="0" err="1" smtClean="0"/>
              <a:t>mediane</a:t>
            </a:r>
            <a:endParaRPr lang="fr-FR" dirty="0"/>
          </a:p>
        </p:txBody>
      </p:sp>
      <p:sp>
        <p:nvSpPr>
          <p:cNvPr id="14" name="Rectangle 13"/>
          <p:cNvSpPr/>
          <p:nvPr/>
        </p:nvSpPr>
        <p:spPr>
          <a:xfrm>
            <a:off x="323531" y="11267444"/>
            <a:ext cx="1083095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400" dirty="0"/>
              <a:t>q2=</a:t>
            </a:r>
            <a:r>
              <a:rPr lang="fr-FR" sz="2400" dirty="0" err="1"/>
              <a:t>data_float.quantile</a:t>
            </a:r>
            <a:r>
              <a:rPr lang="fr-FR" sz="2400" dirty="0"/>
              <a:t>(0.5)</a:t>
            </a:r>
          </a:p>
          <a:p>
            <a:r>
              <a:rPr lang="fr-FR" sz="2400" dirty="0"/>
              <a:t>q1=</a:t>
            </a:r>
            <a:r>
              <a:rPr lang="fr-FR" sz="2400" dirty="0" err="1"/>
              <a:t>data_float.quantile</a:t>
            </a:r>
            <a:r>
              <a:rPr lang="fr-FR" sz="2400" dirty="0"/>
              <a:t>(0.05)</a:t>
            </a:r>
          </a:p>
          <a:p>
            <a:r>
              <a:rPr lang="fr-FR" sz="2400" dirty="0"/>
              <a:t>q3=</a:t>
            </a:r>
            <a:r>
              <a:rPr lang="fr-FR" sz="2400" dirty="0" err="1"/>
              <a:t>data_float.quantile</a:t>
            </a:r>
            <a:r>
              <a:rPr lang="fr-FR" sz="2400" dirty="0"/>
              <a:t>(0.95)</a:t>
            </a:r>
          </a:p>
          <a:p>
            <a:r>
              <a:rPr lang="fr-FR" sz="2400" dirty="0"/>
              <a:t>IQR=q3-q1</a:t>
            </a:r>
          </a:p>
          <a:p>
            <a:r>
              <a:rPr lang="fr-FR" sz="2400" dirty="0" err="1"/>
              <a:t>filterdata</a:t>
            </a:r>
            <a:r>
              <a:rPr lang="fr-FR" sz="2400" dirty="0"/>
              <a:t> = ( </a:t>
            </a:r>
            <a:r>
              <a:rPr lang="fr-FR" sz="2400" dirty="0" err="1"/>
              <a:t>data_float</a:t>
            </a:r>
            <a:r>
              <a:rPr lang="fr-FR" sz="2400" dirty="0"/>
              <a:t>&gt;= q1 - 1.5 * IQR) &amp; (</a:t>
            </a:r>
            <a:r>
              <a:rPr lang="fr-FR" sz="2400" dirty="0" err="1"/>
              <a:t>data_float</a:t>
            </a:r>
            <a:r>
              <a:rPr lang="fr-FR" sz="2400" dirty="0"/>
              <a:t> &lt;= q3 + 1.5 *IQR)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74" y="1986673"/>
            <a:ext cx="8936087" cy="74947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17752507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923" y="1882707"/>
            <a:ext cx="5277277" cy="3419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Rectangle 19"/>
          <p:cNvSpPr/>
          <p:nvPr/>
        </p:nvSpPr>
        <p:spPr>
          <a:xfrm>
            <a:off x="0" y="10787426"/>
            <a:ext cx="24377650" cy="26701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7" name="Espace réservé du texte 1"/>
          <p:cNvSpPr txBox="1">
            <a:spLocks/>
          </p:cNvSpPr>
          <p:nvPr/>
        </p:nvSpPr>
        <p:spPr>
          <a:xfrm>
            <a:off x="323531" y="339513"/>
            <a:ext cx="12079276" cy="724247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1828434">
              <a:spcBef>
                <a:spcPts val="0"/>
              </a:spcBef>
              <a:buNone/>
            </a:pPr>
            <a:r>
              <a:rPr lang="fr-FR" sz="8000" dirty="0" err="1">
                <a:solidFill>
                  <a:srgbClr val="1B243B"/>
                </a:solidFill>
                <a:latin typeface="Adobe Caslon Pro Bold" pitchFamily="18" charset="0"/>
              </a:rPr>
              <a:t>Features</a:t>
            </a:r>
            <a:r>
              <a:rPr lang="fr-FR" sz="8000" dirty="0">
                <a:solidFill>
                  <a:srgbClr val="1B243B"/>
                </a:solidFill>
                <a:latin typeface="Adobe Caslon Pro Bold" pitchFamily="18" charset="0"/>
              </a:rPr>
              <a:t> engineering</a:t>
            </a:r>
          </a:p>
        </p:txBody>
      </p:sp>
      <p:sp>
        <p:nvSpPr>
          <p:cNvPr id="23" name="Rectangle 22"/>
          <p:cNvSpPr/>
          <p:nvPr/>
        </p:nvSpPr>
        <p:spPr>
          <a:xfrm>
            <a:off x="389871" y="1340343"/>
            <a:ext cx="79589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Traitement des </a:t>
            </a:r>
            <a:r>
              <a:rPr lang="fr-FR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outliers</a:t>
            </a:r>
            <a:r>
              <a:rPr lang="fr-F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4" name="ZoneTexte 23"/>
          <p:cNvSpPr txBox="1"/>
          <p:nvPr/>
        </p:nvSpPr>
        <p:spPr>
          <a:xfrm>
            <a:off x="23658212" y="0"/>
            <a:ext cx="697627" cy="646331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</a:rPr>
              <a:t>13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2" name="AutoShape 2" descr="data:image/png;base64,iVBORw0KGgoAAAANSUhEUgAAA68AAAK9CAYAAADL8VrNAAAAOXRFWHRTb2Z0d2FyZQBNYXRwbG90bGliIHZlcnNpb24zLjMuNCwgaHR0cHM6Ly9tYXRwbG90bGliLm9yZy8QVMy6AAAACXBIWXMAAAsTAAALEwEAmpwYAAEAAElEQVR4nOzdeZgcZ3Uv/m9V7/tMzy7NjPZdsiVbki0bYxsb75glITghhAuEJRdMfgm5lyUkl8ThISQhxAFyE19C2AlxwGCDbYw3bGy8yZJt7bJ2zUiz9cz09FZV3V2/P6qrZyTN0kt1dVX39/M8fmzP9FS9PdPTU6fOec8RVFVVQURERERERGRhYr0XQERERERERLQQBq9ERERERERkeQxeiYiIiIiIyPIYvBIREREREZHlMXglIiIiIiIiy2PwSkRERERERJbnrPcCKjE+nkQ+b80JP21tQYyNJSzxeLse20pr4fNsrLXY9dhWWgufZ2Othc+zsdbC59lYa+HztPaxrbSWWj9Ps4migNbWwKyfs2Xwms+rlg1eAZS9tlo+3q7HttJa+Dwbay12PbaV1sLn2Vhr4fNsrLXweTbWWvg8rX1sK62l1s/TKlg2TERERERERJbH4JWIiIiIiIgsj8ErERERERERWR6DVyIiIiIiIrI8Bq9ERERERERkeQxeiYiIiIiIyPJMHZWTzWZxySWXQJKkcz7u9/uxa9cuM5dCRERERERENmJq8Hrs2DFIkoQvfvGLWLp0afHjosgEMBEREREREc3N1OD1wIEDEEURN954I3w+n5mnJiIiIiIiIhszNeW5f/9+9Pf3M3AlIiIiIiKispgavB48eBButxsf+MAHsGXLFmzbtg1/+Zd/iUQiYeYyiIiIiIiIyGYEVVVVs0525ZVXIpFI4BOf+ATWrVuHPXv24Ctf+Qo2bNiAb3/72xAEwaylEBERERERkY2YGry+8MILiEQiWLNmTfFj999/P/7X//pf+MY3voErr7yypOOMjSWQz5u27LJ0dIQwMjJlicfb9dhWWgufZ2Otxa7HttJa+Dwbay18no21Fj7PxloLn6e1j22ltdT6eZpNFAW0tQVn/5yZC9m+ffs5gSsAXHPNNQC0Zk5EREREREREszEteB0bG8O9996LU6dOnfPxTCYDAGhtbTVrKURERERERGQzpgWvgiDgL//yL/Hd7373nI8/+OCDcDgcuPTSS81aChEREREREdmMaXNeo9Eo3v3ud+M73/kOgsEgtm7dip07d+Jf//Vf8e53vxtLliwxaylN4cjAJH69dwhv2NBV76UQERERERFVzbTgFQA++clPoqurCz/60Y9wzz33oKurCx//+Mfxh3/4h2Yuoyn8Zu9ZPLlrAJetaYfL6aj3coiIiIiIiKpiavDqcrnwwQ9+EB/84AfNPG1TkpQc8iowNJ5Gb8fs3bqIiIiIiIjswtRuw2QeWckDAM6Opeq8EiIiIiIiouoxeG1QspIDAJyNMXglIiIiIiL7Y/DaoOSslnk9w8wrERERERE1AAavDUpi5pWIiIiIiBoIg9cGNbNsWFXVOq+GiIiIiIioOgxeG5TesCktZRFPKXVeDRERERERUXUYvDYoScmho9UHADg7lqzzaoiIiIiIiKrD4LVBydkcli+KAADOcN8rERERERHZHIPXBiUrefR2BuFyipz1SkREREREtsfgtQFlc3nk8ip8Xie6Wv3sOExERERERLbH4LUB6Z2GPS4nutv8zLwSEREREZHtMXhtQFKh07DH7UBP1I+RyTSUbL7OqyIiIiIiIqocg9cGJGf1zKsD3W1+qCowPJGu86qIiIiIiIgqx+C1AekzXr1uB7qjfgAcl0NERERERPbmrPcCyHiSvufV7UBH0A0AbNpERERERES2xsxrA5pu2OSAz+NES9DNpk1ERERERGRrDF4b0HTZsJZY745yXA4REREREdkbg9cGVGzY5HYAALrbAjgzloKqqvVcFhERERERUcUYvDYgSZ4uGwa0zGtKymIqpdRzWURERERERBVj8NqA5Oz0nFcA6GkrdBxm6TAREREREdkUg9cGJCvnlQ1HGbwSEREREZG9MXhtQPqoHLdTC17bwl44HSLOcNYrERERERHZFIPXBiQrebidIkRRAACIooDuqI/jcoiIiIiIyLYYvDYgKZuDu9CsScdxOUREREREZGcMXhuQrOTgcZ37o+1u82NkIoNsLl+nVREREREREVWOwWsDkpX8rJnXvKpieDxdp1URERERERFVjsFrA5KUXLFZk66nLQCAHYeJiIiIiMieGLw2IFnJwX1+2TDH5RARERERkY0xeG1AcjYPz3llwz6PE5GAm+NyiIiIiIjIlhi8NiAt8+q44OM9bew4TERERERE9sTgtQFJs5QNA4VxOZz1SkRERERENsTgtQHJSv6Chk2AFrwmM1lMpeQ6rIqIiIiIiKhyDF4bkJzNXbDnFdBmvQLAGWZfiYiIiIjIZhi8NhhVVSHJ+dnLhjkuh4iIiIiIbIrBa4PJ5VXkVXXWhk3tYS+cDpHBKxERERER2Q6D1wYjKzkAgMd54Y9WFAV0tfrYtImIiIiIiGyHwWuDkZQ8AMDtvjDzCmhNm84w80pERERERDbD4LXBTGde5whe2/wYnUgjm8ubuSwiIiIiIqKqMHhtMFIheJ2tYROgZV5zeRUjE2kzl0VERERERFQVBq8NRs4WyoZnadgETI/L4b5XIiIiIiKyEwavDaZYNjxH8NoTLQSv3PdKREREREQ2wuC1wSxUNuz3uhAOuNm0iYiIiIiIbIXBa4OR9W7DczRsArR9r8y8EhERERGRnTB4bTALlQ0DheCVe16JiIiIiMhGGLw2mOmGTXP/aHva/EikFSTSilnLIiIiIiIiqgqD1wYzved1/swrwI7DRERERERkHwxeG4xeNuxyzv2j1cflnIklTVkTERERERFRtRi8NhhZycPtEiEKwpyPaY944XQIzLwSEREREZFtMHhtMFI2N2+nYQBwiCI6W9lxmIiIiIiI7IPBa4OR5Rw88zRr0nFcDhERERER2QmD1wYjZfPzNmvSdUf9GB5PI5vLm7AqIiIiIiKi6jB4bTCykispeO1p8yOXVzE6mTFhVURERERERNVh8NpgZCUHzzydhnUcl0NERERERHbC4LXBSEqJZcOFcTnc90pERERERHbA4LXByNnSyoYDXhdCfhfOjHHWKxERERERWR+D1wYjK6V1GwaAHnYcJiIiIiIim2Dw2mBKLRsGtNJhBq9ERERERGQHDF4bjKzk4HaWGLxGA5hKKUiklRqvioiIiIiIqDoMXhuIqqqQlTzcJZYNs2kTERERERHZBYPXBpLLq8irKjwllg33cFwOERERERHZBIPXBiIpOQAoec9re4sXDlFg5pWIiIiIiCyPwWsDkZU8AJRcNuwQRXS2+hi8EhERERGR5TF4bSByIfPqKbFhEwB0R/2c9UpERERERJbH4LWBlFs2DGhNm4bH08jl87VaFhERERERUdUYvDYQvWzYU2LZMKBlXnN5FaOTmVoti4iIiIiIqGoMXhuIlC0/89oTDQBgx2EiIiIiIrI2Bq8NpLjntcyyYQA4w+CViIiIiIgsjMFrAym32zAABH0uBH0udhwmIiIiIiJLY/DaQIoNm8roNgxo2VcGr0REREREZGV1C14/9rGP4c1vfnO9Tt+Q5GK34fJ+rD1RP85yXA4REREREVlYXYLXn/70p/jlL39Zj1M3NDmrdxsuP/MaTylIpJVaLIuIiIiIiKhqpgevQ0ND+PznP4/u7m6zT93w9Myry1nej7U7qjVtGhieMnxNRERERERERjA9eP3sZz+LK6+8Ejt27DD71A1PUnJwu0QIglDW1xWD15FELZZFRERERERUNVOD13vvvRd79+7FX/zFX5h52qYhK/mymzUBQEeLD6IgYHCE+16JiIiIiMiaBFVVVTNONDAwgLe85S34whe+gBtvvBGf+tSnsHPnTu59NdCXf/Ay9hwZxb9/9oayv/aOzz6IN23tw4fetqkGKyMiIiIiIqqO04yTqKqKz3zmM7j66qtx4403Vn28sbEE8nlTYu6ydXSEMDJS+t5RIx8fT0hwiELx8+Uc2+kQICu5kh9fz+fZKMe20lr4PK19bCuthc+zsdbC59lYa+HzbKy18Hla+9hWWkutn6fZRFFAW1tw1s+ZErx+73vfw8GDB/HAAw8gm80C0AJaAMhms3A4HGXv06QLyUoO7jI7DevcThGSnDN4RURERERERMYwJXj9xS9+gfHxcbzhDW+44HMbNmzAF77wBbzjHe8wYykNTVZy8JTZaVjndjkgKQxeiYiIiIjImkwJXv/qr/4KyeS5zYC+9rWvYf/+/fjqV7+K3t5eM5bR8CQlj4Cvsh+p2ykWR+0QERERERFZjSnB6/Llyy/4WEtLC9xuNzZtYoMgo8jZHKJOT0Vf63Iy80pERERERNZl+pxXqh1J1ua8VsLtYuaViIiIiIisy5TM62z+9m//tl6nblhyNl9FwyYHplKKwSsiIiIiIiIyBjOvDURWcvBU0W1YVvIGr4iIiIiIiMgYDF4bhKqqkJTqyoa555WIiIiIiKyKwWuDyOZUqKpW/lsJNmwiIiIiIiIrY/DaIOSsFnhWvueVDZuIiIiIiMi6GLw2CH2/qqfismEHlGweeVU1cllERERERESGYPDaIPSS32oyrwCgsGkTERERERFZEIPXBqGX/Fa+51V7Kejlx0RERERERFbC4LVBFMuG3ZWXDQOAkmXmlYiIiIiIrIfBa4OQstVlXvWyYXYcJiIiIiIiK2Lw2iBkWQs6PRXueXU5mXklIiIiIiLrYvDaIIqZ1wq7DetdimUGr0REREREZEEMXhvE9KicKhs2sWyYiIiIiIgsiMFrg5CrHZVT+DpmXomIiIiIyIoYvDaI4pxXZ4XdhvU5rwxeiYiIiIjIghi8NghZyUPAdPlvuVx65pVlw0REREREZEEMXhuEnM3B7XJAEISKvt7jZMMmIiIiIiKyLgavDUJW8hV3GgZmjMph5pWIiIiIiCyIwWuDkJQc3M7KmjUB0yN2JGZeiYiIiIjIghi8NghZyVWVeXWIAkRRgJJl5pWIiIiIiKyHwWuDkLP5ime8AoAgCPC4xOK8WCIiIiIiIith8NogtMxr5cEroM16ZcMmIiIiIiKyIgavDUKqsmwYADwuBxs2ERERERGRJTF4bRCykoenioZNgJZ5ZcMmIiIiIiKyIgavDUIyqGyYmVciIiIiIrIiBq8NQlZy8BhQNsw9r0REREREZEUMXhuElM1XnXnVgldmXomIiIiIyHoYvDYAVVWrnvMK6GXDzLwSEREREZH1MHhtANmcClVFVXNeAcDjZtkwERERERFZE4PXBiAVmiy5q+42LLJsmIiIiIiILInBawOQ9eDVgLJhmWXDRERERERkQQxeG4Be6lt12bDLAYVlw0REREREZEEMXhvAdObVgG7DSg6qqhqxLCIiIiIiIsMweG0AkkFlwx63Ayq0BlBERERERERWwuC1Aej7VKtv2KR9vcKmTUREREREZDEMXhuAXjZc7Z5XPXiV2LSJiIiIiIgshsFrA5CyBpUNM/NKREREREQWxeC1Aehlw0Z0G555PCIiIiIiIqtg8NoAJIO6DeuZW5njcoiIiIiIyGIYvDaA6T2v1XcbBlg2TERERERE1sPgtQHISh4CAKejuh8nGzYREREREZFVMXhtAJKSg9vlgCAIVR2HDZuIiIiIiMiqGLw2ADmbr7rTMDCjYRP3vBIRERERkcUweG0AspKrutMwMF02rO+hJSIiIiIisgoGrw1ALpQNV8vNzCsREREREVkUg9cGICl5uJ0GlA0Xuw0zeCUiIiIiImth8NoADMu8FgJglg0TEREREZHVMHhtAHLWmD2vgiDA5RRZNkxERERERJbD4LUByIox3YYBLfuqcM4rERERERFZDIPXBiApObid1WdeAa1pk8Q5r0REREREZDEMXhuANirHmB+lyymyYRMREREREVkOg9cGIGXzhjRsAgC308GGTUREREREZDkMXm1OVVXIsjHdhgHA7WLDJiIiIiIish4GrzaXzeWhAoaVDWsNm5h5JSIiIiIia2HwanNSoTOwcZlXBzOvRERERERkOQxebU7fn2rEnFcAnPNKRERERESWxODV5qRC8Op2GlU2zIZNRERERERkPQxebU42vGyYmVciIiIiIrIeBq82J2eNLxtWssy8EhERERGRtTB4tbnpzKsxP0qPy1E8JhERERERkVUweLW56T2vxmVec3kVuTwDWCIiIiIisg4GrzanN1cyKvOqB8HMvhIRERERkZUweLU5vbmSUXte9SBYYdMmIiIiIiKyEAavNlcsGzawYRMAjsshIiIiIiJLYfBqc3qQ6TG6bJiZVyIiIiIishAGrzYnKXkIAJwOg4JXlg0TEREREZEFMXi1OVnJwe12QBAEQ46nZ14llg0TEREREZGFMHi1OTmbh8dp3I9R3/PKzCsREREREVkJg1ebk+ScYc2agOmuxXKWmVciIiIiIrIOBq82J2eNDV6nuw0z80pERERERNZhavCqqiq++c1v4sYbb8RFF12E22+/HQ888ICZS2g4spI3rNMwALj14JWZVyKq0q5DI3jk+RP1XgYRERE1CKeZJ/u3f/s3/PM//zPuvPNObN68GU899RT+7M/+DA6HA7fccouZS2kYspIrNlkygp7F5Z5XIqrWE7sGMDKZwZYPXV7vpRAREVEDMC14VRQF3/jGN/C7v/u7+KM/+iMAwI4dO7Bnzx5897vfZfBaIUnJIeR3G3Y8lg0TkVHSchZjk2nkVRWiQR3RiYiIqHmZFrw6HA585zvfQUtLyzkfd7lcSKVSZi2j4cjZfHE2qxH0Y7FsmIiqlZFyyOZUxJMyWoKeei+HiIiIbM60Pa+iKGLNmjXo6uqCqqoYHR3FPffcg2effRbvete7zFpGw5GVXLFDsBEcogiHKLBsmIiqlpKyAIBYXKrzSoiIiKgRCKqqqmaf9Be/+AU+/vGPAwCuueYa3H333fB6vWYvoyH8/v95CFdsWoT/+dsXG3bMd/35z3H9tn588G2bDDsmETWfd/35z5HKZPGp927DlRctqvdyiIiIyOZMbdikW79+Pb773e/i4MGDuPvuu/GhD30I3/72t0v++rGxBPJ502PuknR0hDAyMmXa4zNSDrlsbtZjVHpsl0PE5FRm3q81+3k24rGttBY+T2sf20prKfWxeVVFOqNlXo+fGsfqnlDd1mK1Y1tpLXyejbUWPs/GWgufp7WPbaW11Pp5mk0UBbS1BWf9XF2C176+PvT19WHbtm0IBoP45Cc/iV27dmHLli31WI5tqaqqdRs2sGwY0Jo2yQr3vBJR5SQ5B/0WY2yKZcNERERUPdP2vE5MTOAnP/kJhoaGzvn4+vXrAeCCj9PCsrk8VMDQOa+ANi5H5p5XIqpCurDfFQBi8UwdV0JERESNwrTgNZ/P41Of+hR++MMfnvPxZ555BgCwevVqs5bSMKTCOBujM69up8iGTURUlbQ8Xb0xxoZNREREZADTyoaj0Sh+7/d+D/fccw+8Xi82bdqEnTt34t/+7d/wzne+E8uXLzdrKQ1DL+01stswoAWvLBsmompkCpnXaNiL2BQzr0RERFQ9U/e8fvrTn0ZPTw/++7//G1/5ylfQ3d2NO++8E3/4h39o5jIahlQIMI2c8woALpfjnJI/IqJy6e8hS7pD2H1oBNlcHk6HacU+RERE1IBMDV5dLhc++MEP4oMf/KCZp21YcqFs2OM0PvM6mWDZMBFVTi8b7u8OY9ehEYxPSeho8dV5VURERGRnvA1uY9OZV4ODV5cDcpZlw0RUuZmZV4BNm4iIiKh6DF5tTA8wDS8bZsMmIqqSvud1SU8YABBj0yYiIiKqUklRTzKZxJ//+Z/j4MGDUFUV73//+xEIBHD11Vfj9OnTtV4jzaFYNmxw5tXjdLBhExFVJVUIXns7tSHjbNpERERE1SopeL3zzjtx3333QVVV/PCHP8R//ud/4p577kFbWxs++tGP1nqNNAe5RmXDLpfIOa9EVJWMnIPH7YDf60LQ52LmlYiIiKpWUsOmn/70p3j00Uexdu1a/MVf/AVuueUWvPvd78bWrVuxdevWWq+R5lDc8+o0tmxYn/OqqioEQTD02ETUHNJSFj63dmMtGvJgjHteiYiIqEolRT3ZbBbhcBiKouCRRx7BzTffDABIp9PweDw1XSDNTS8brkXDJgDc90pEFUvLOfg82v3RaNjLzCsRERFVraTM65VXXolPfOITiEQikGUZb3vb27B792587GMfw/XXX1/rNdIc9IZNRu95dRUyuXI2b3hgTETNIS1lZwSvHhw6NVHfBREREZHtlZR5veeeewAAr7zyCn74wx+ira0NP/rRj9Dd3Y2vfvWrNV0gzU1S8hAEwOkwtrRXL0Nm0yYiqlRmZtlw2IuUlEVGztZ5VURERGRnJWVev/GNb+Duu+/GkiVLih+76667arYoKo2s5OB2OQzfl8qyYSKqVlrOoSWkbSuJhrV/x+ISFrWX9GeHiIiI6AIlZV7/8R//Eaqq1notVCZZycFjcLMmYDrzKjHzSkQVOqdsOOQFAMTYtImIiIiqUFLk8573vAef+9znsH//fqRSKeTz+XP+ofqQlNrsSWXmlYiqpXUbnt7zCgCxKTZtIiIiosqVVL/1k5/8BAMDA/jOd74z6+dzOWbo6kHO5gxv1gTM2PPK4JWIKpBXVWTkHHwe7f2pJeiBIDDzSkRERNUpKXj97ne/W+t1UAUkJQe3y/iyYZdTu+BkwyYiqoQka+8d3kLm1ekQ0RLkrFciIiKqTknB69VXXw0AGBgYwKFDh3D55ZcjHo+jq6urpouj+clKHm5nLcqGtYCYZcNEVIm0pHUV9nun/8REQx7OeiUiIqKqlJS2SyQSeOc734m+vj68+c1vxpkzZ/ChD30IV1xxBYaHh2u9RpqDrOTgcdeubJgNm4ioEnrw6p3x/hQNe1k2TERERFUpKXj9xCc+gdHRURw7dgw+nw8A8KUvfQmCIODjH/94TRdIc5Oz+WKgaSS9bJiZVyKqRLpQNqx3Gwa0pk2xKYmd64mIiKhiJZUN33///XjwwQfPmfO6cuVK/Mu//Auuvfbami2O5ifJuZp0G/a42LCJiCqnZ17PDV69ULJ5JNIKQn53vZZGRERENlZS2i6dTsPtvvBiQ5J4F72e5Gxtglc2bCKiahSD15llw8VZr9z3SkRERJUpKXh961vfik9/+tOYmJgAAAiCgMOHD+POO+/EbbfdVsv10TxkJV/MkhrJ6RAggJlXIqpMZo6yYYDjcoiIiKhyJUU+X/nKV+ByudDW1oZkMomLL74Ya9euRVtbG+6+++5ar5FmoaoqZCVXk27DgiDA7XJAyTLzSkTlm27YNB28toULmdcpZl6JiIioMiXteQ2Hw/jRj36Eo0ePYv/+/chms1izZg3Wrl1b6/XRHJRsHipQkzmvAOByipAVZl6JqHzF4NUzfXMt5HfB6RA565WIiIgqNmfwevToUSxbtgyCIODo0aPFj69bt+6cxwDA8uXLa7hEmo1e0uupwZ5XQAuKZWZeiagCaSkHr9sBURCKHxMEoTDrlcErERERVWbO4HXlypU4e/YsOjs7sXLlSggzLkJ0qqpCEATkcgxyzKY3U6pFwyYAcDsdHJVDRBVJy9lz9rvqomEPGzYRleHvf7ALt1+9AmsWheu9FCIiS5gzeD127Bja29uL/03WIhWD19qUDbtZNkxEFcpIcwWvXhw4OV6HFRHZj6zksP/EOJYfGWPwSkRUMGfw2tfXBwDI5/PF/ybr0ANLTw0aNgGAi2XDRFShtJQ9Z0yOLhr2YmJKRi6fh0OszY03okaRzGh7xycSrFYgItLNGbw6nc5ZS4Vnw7Jh8xUzr7NcIBrB7XRwVA4RVSQt5+YsG86rKiYTMqKF7sNENLtkWgEAxBNynVdCRGQdcwavTzzxhJnroDLpWdFaZV7dThHJjFKTYxNRY0tLWURDngs+Hg0VxuXEJQavRAvQ/wZPJpl5JSLSzRm8Xn311cX/fv/734+7774boVDonMeMj4/jQx/60DmPJXNIspYVrdmoHBcbNhFRZdJz7HltC2sBbWwqAyBi8qqI7CWR1sqGJ1k2TERUNGfw+utf/xqHDh0CAHzrW9/CxRdffEHweuDAATzyyCO1XSHNSs+81qrbsIcNm4ioQnOXDWvZVs56JVqYnnmdSsrIq+o5o6eIiJrVnMFrKBTC3/zN30BVVaiqii996UtwOKYDJUEQEAwG8fd///emLJTOpY/KqdWcV5fLwYZNRFS2fF6FJGtzXs/n8zjh8zg4LoeoBHrwmle1/a8hv7vOKyIiqr85g9eLL74YR48eBQBce+21+PGPf4zW1lbTFkbz07OiNR2Vw7JhIipTRtZues2WeQW07GuMmVeiBSULZcMAEE8xeCUiAuYJXmd67LHHAGhjc2YjcuSB6YrdhmvVsMklQlHyUFW15K7TRERpSbvgnjN4DXmZeSUqwcymiYmUDCBQv8UQEVlEScHrQmNzOCrHfHI2B0EAnI7aBJYupwN5VUUur9bsHETUeNLy/MFrW9iD42fjZi6JyJaSaQWCAKiqlnklIqISg9fzx+Zks1kcOXIEX/7yl/H5z3++Jguj+clKHh6Xo2ZZUY9TLJ7H6WBmnYhKk5EKZcNzzKBuDXsxlVIgK7maNZwzWy6fZ3d2Mlwyk0VHxIfhiTSmUpz1SkQElBi8zjYK57rrrsOaNWvwx3/8x3jHO95h+MJofrW+8HMVji1nc/CX9jIhIkJqwbJhbVzO+JSErqjftHXV0jcfOgAlB3zk9vX1Xgo1kGRaQWdUD16ZeSUiAoCqUmrt7e04ePCgUWuhMkhKDm5n7TKi+rHZtImIypEplA175ywb1sblNFLTpsHRFE6wFJoMlsxkEfG7EfS5EGfmlYgIQImZ12984xsXfCwej+Nf//VfsWPHDsMXRQvTy4ZrRc/qKgr3MxNR6YoNm+YoG46GtczrWAM1bUqmFUwkZTa4I0MlMwoCPhciQQ8zr0REBSUFr3fdddc5/y8IAtxuN7Zt24a/+Zu/qcnCaH5StsZlw8y8ElEF0tL8o3JaQ4XM61TjZF4TaW0Pb0bOzfm8icqRzeWRkXMIeJ2IBN2FbsNERFTSX9ljx47Veh1UJi3zakLZMDOvRFSGtJSFAMAzR+bV5RQRDrgbpmw4l88X9/nGkzKDVzJEKqO9pvTM64kzLEsnIgJKCF4VRcEjjzyC5557DqOjo2hra8Pll1+OG2+8ES6Xy4w10iwkJYdIoHYDy4tlw8y8ElEZ0nIWXo8D4jzls9GQp2FmvSYLQQYATCblhmlCRfWlz3j1e52FsmFmXomIgAWC16eeegrvfe97cfLkSaxevRqtra0YHBzEF7/4RSxevBjf+c53cNVVV5m1VppBNqlhk6QweCWi0mWkHLzu+e+LRsNenI2lTFpRbSXT03sR40kGGGSMZFq7KRL0uhAJuJFIKcjnVYgi91QTUXObM/rZu3cvbr31Vtxyyy04c+YM9u/fj2effRbHjx/HqVOncNNNN+HWW2/FgQMHzFwvFdS6YZO+51XJsmyYiEqXlrPwL1A6Gw17MBbPQFVVk1ZVO4kZweskg1cySKKQedXLhtUZHyMiamZzXmHcddddeNe73oWvfe1rF3yuu7sb//qv/wpRFPHXf/3X+P73v1/TRdKFpBrPefUU57wy80pEpUtLWtnwfKIhLyQ5h7SUhd9r7+0nDF6pFvSMfsDrRCSn3eSZSikI+2u3XYiIyA7mDF6feuop/PznP5/3iz/ykY/gxhtvNHxRtDA5m4O7hg2bXGzYREQVSEtah9T5tEW0jsNjcalhgldBAOLJxtjHS/WXnNGwKVsokptKykB7oJ7LIiKquzmjn4mJCUSj0Xm/OBwOI5lMGr4omp+qqrWf8+pkwyYiKl9GzsK7UNlwSJv12ggdh/W9id3RAOJJlnWSMZJpBQK0kVORwu/LVJqvLyKiOYPXtWvX4rHHHpv3ix9//HGsW7fO8EXR/PSAsqZzXl2c80pE5UtJWfgXKhsO67Ne7Z+pTKQVOEQB3W1+TDLzSgZJZhT4vU6IglCcLMCOw0RE8wSvH/7wh/HpT38ae/funfXzO3fuxKc//Wl87GMfq9niaHZSoZS3lt2GRUGA0yGybJiIylJKt+FIwA2HKDRE5jWRVhD0udAa9rLbMBkmmcki4NNK6sOF4JWvLyKiefa8fvjDH8ZLL72ErVu34vbbb8f27dvR2tqKs2fP4qWXXsL999+Pj370o3jPe95j5noJWqdhoLaZV0ALjpl5JaJS5fMqJCUH3wJlw6IooCXoaYjgNakHryEPJpMyVFWFMM+MW6JSJNMKAoX94A6HiIDXybJhIiIsMOf1//2//4fbbrsNX//61/H3f//3iMViiEajuPzyy/Hggw/ihhtuMGudNINcGF9Tyz2vAOB2iRyVQ0Qly8ja/k+fe+H3pmjYg1jc/mW2ibSCgM+FlpAH2ZzaEB2Uqf6SGaWYeQWAkN+tNWwiImpy898eB/DWt74Vb33rW81YC5VoOvNau7JhQGvapJ+LiGghKakQvC6QeQWAtrAXrw9M1npJNZfIKOhq9aMlpO3jnUzKDF6pasl0Fl2t/uL/h/0uTKWYeSUiqm30QzVR3PNqQuaVZcNEVKqMpL03lRK8toY9GJ+SkFfVWi+rphIpBUGfE61BrSMs9yWSEZKZ6bJhoJB5ZdkwERGDVzvSmyh5nLUNXl1OR7FEmYhoIelC2bB3gW7DgJZ5zeVVWwd7qqpOlw2HteB10sbPh6whn1eRymQR8E3fBAr5Xbb+XSEiMgqDVxuSTCsbFlk2TEQlS5dRNhwtlNnaed9rRs4hl1cR9LnQUsi8TiYYYFB1UlIWKnBB5jWZVpDP27tSgYioWgxebci8hk0ONmwiopKl9bLhBUblAFrDJgC27jicLJRxBr0uhPza+J84Z3FSlZIZ7XV1fuZVhbbHmoiomS18hXGee++9F8899xxUVcVll12G3/md3+FYAJOZtueVmVciKoNeNlxS5jWsZ17tG7zqgUTQ54IoCggH3My8UtVSGe33aGbmVZ/1OpWUEfa767IuIiIrKCvzeuedd+JLX/oS3G43HA4H7rrrLnzwgx+s1dpoDmZ1G3a5RO55JaKS6Q2bvCWMygl4nXC7RMSm7Fs2nEjrGTItyAj73cy8UtWS572uACBU+G92HCaiZjfn7fGnn34aV1111Tkf++lPf4pDhw7B69XumL/vfe/DlVdeia9//eu1XSWdo9iwqeaZVwe7DRNRyVJSFgJKC14FQUA05LV35rUQZIT8WmARCTLzStXTM/oB78yyYS3bypsjRNTs5kzd3X333bjhhhvwzDPPFD92ww034LrrrsNnPvMZfOpTn8K73vUu3HzzzaYslKbJ2RxEQYBDrG25NsuGiagcGSkLr8dZ8laStrAHYzZu2JRMF8o7mXklAxVfVzMbNullw8y8ElGTmzN4/e///m/83d/9Hf7hH/4BN910E5577jncc889uPPOO5FMJpHJZPDJT34S3/72t81cLwGQ5DzcLrHme41dLpENm4ioZGk5C18JY3J0rWEvYlP2z7zqGbJI0I14Urb97FqqL71hk39G5jVYaN40xZsjRNTk5u2qsXnzZtx3333YuXMnPve5zyGbzeKv/uqvcMcdd5i1PpqFnM3VvFkToM2RzeZU5PMqxBpneYnI/jJSrqRmTbq2sBfxhIxsLg+nw37N7xNpBX6PEw5RW3vY70auMKMzOGO/IlE5kuksvG7HOb8TDlFEwOtk5pWImt6CVwujo6O45JJL8MADD+Cv/uqv8LnPfQ633norXnrpJTPWR7OQlRw8NW7WBGiZVwBs2kREJUlJ2ZLG5OiiIQ9UAOM2bdqUTCvnBKmRoFbaOZmw5/Mha0hmlHNKhnXhgJuZVyJqenNGQD/72c/Q0dGBzs5ORCIR/Pu//zu2b9+OBx98EJ/97Gfxmc98Bm95y1uwc+dOM9dL0LoNm5F5dTu1c7BpExGVIiNn4S2jbNju43ISaeWcjrD6CJPJJAMMqlwyrZwz41UX8rmYeSWipjdn8PrRj34U//RP/4RMJoOHH34YH/3oR5FKpQAAO3bswCOPPIL//b//Nz75yU+atljSSEquGFjWktupvTwUNm0iohKkpVx5mdewBwAQs2nTpsQcmdc4g1eqQjKTnTXzGgqwIRgR0ZzBq6IocDgcxX/y+TzU85pQXHXVVXj00Udrvkg6F8uGiciK0lK2rD2vxcyrTZs2acHr9PONBJh5peolM+dm9HUhv5uZVyJqenNGQF/96ldx5513wu124/rrr8eXv/xlBAIBM9dGc5CyJpcNM/NKRCUot9uwx+VAwOu0beb1/CDD53HC6RCYeaWqJNMKgt7Zy4aTaQX5PLtZE1HzmvMW+Tve8Q68/e1vx8jICNrb2yGK9usE2ahkxZxuw+5C5lXhnlciWkAun4es5MsqGwa0jsNjNtzzms3lkZZy55QNC4KASMDNzCtVTFVVrWx4lsxrOOCGCi3jHy5k+YmIms28EakgCOjs7GTgajGykoPHWfufiZ55lVg2TEQLyMja+4S3jLJhQCsdtmPmNZnJAsAFI3HCATczr1SxjJxDLq/OvufVr32MHYeJqJkxKrUhScnD7TYx88qyYSJaQLoQzJVTNgxoTZvs2G04kdb2Hp4fvEYCHmZeqWLJjPa6CsxRNgwAce57pSrlVRU7D44gxxJ0siEGrzYkZ3PwmNBt2FUclcPMKxHNL13IvJZbNhwNe5GSssjI2Vosq2aSheD1/PLOcMDFzCtVLJnWfg9mbdhUKBVm5pWqdfDkBL5232t4evdAvZdCVDZTg9d8Po8f/OAHeMtb3oItW7bg+uuvxxe+8AUkEgkzl2Fr+bxamPNqRtlwodswM69EtIC0pGdeywxeQ/Ycl1PMvHrPD149iKdkNtWhisybefXrwSszr1SdiSnt/fbXDF7JhkwNXr/+9a/jrrvuwjXXXIOvfe1reN/73oef/OQn+OM//mMzl2FrehbUnIZN2jkUZl6JaAEVB6/6uByblQ7PXTbshqpOf56oHPpe6tkyr0GfEwKYeaXq6Vsbdh4YRirD9yqyl/KuMqqgqiq+/vWv413vehc+8YlPAACuuOIKtLa24k/+5E+wf/9+rFu3zqzl2JZUKM3zmDIqR7u3ITHzSkQLSMuV73kFgNiUvTKvyXmCV0C7OGRHWCpXsRx9loZNDlFEwOdi5pWqFi/cAMnm8th1eBRXbuqp84qISmda5jWZTOL222/Hbbfdds7Hly9fDgA4efKkWUuxNUkpZF5N6Dbscuqjcph5JaL5ZaRCt+Ey97y2BD0QYM/Mq9MhXrCFI1wMXu0VjJM1zFc2DGgdh+PMvFKV4kkZrSEPOlt9eGH/cL2XQ1QW0zKvwWAQn/3sZy/4+KOPPgoAWLlypVlLsTU982pG2bDTIcIhCpA555WIFlBp5tXpENES8thu1msirWhlnIJwzsf1zCubNlElkpks3E5xzr/xIb+bmVeqWjwlIxJw45K1XfjpU0cK72cXZvuJrMi04HU2r7zyCu655x5cf/31WLFiRclf19YWrOGqqtfREarZ418/NaF9TVugpK+rdi1ulwMOl2PW49TyeZb7eLse20pr4fO09rGttJbZHis4HBAFoHdRywUB3ULH7oz6kchki4+z8vPUKXkVLSHvOY/p6AghENL28OYgLHguOzzPRlqLHZ5nTtW6Cp//ef3/21t9ODU0Ne+57PA8rX5sK62lFsdOSTm0t/px1ebF+PGTr+PwmSnccNmSuqzF7se20lpq/Tytom7B686dO/GRj3wEvb29+Ju/+ZuyvnZsLGHZTo4dHSGMjEzV7PF62XAmLS/4dUasxeUQEI9nLvh4rZ9nOY+367GttBY+T2sf20prmeuxY+MpeN1OjI4mSnr8TCGfC6eGpjAyMmX556kbm0jD6xKLj9Efr6oq3E4Rg8NT8369XZ5no6zFLs9zbCINn9txzudnPt7jEDEel+b8ers8Tysf20prqdWxY5NpLIr6saI3gs4WHx5/4QS2LI/WZS12PraV1lLr52k2URTmTFbWZc7rgw8+iPe9733o6enBN7/5TbS2ttZjGbZkZtmwfh6WDRPRQjJStuySYV1b2IPYlARVteZNydkk0sqsHWEFQUA44C528yQqRzKtwD9LsyZdyO9CMq1Y9gY+WV9eVTGVUhAOuCEIArat68T+ExPcS022YXrw+h//8R/40z/9U2zevBnf+9730NnZafYSbC1T2FdmRsMmQGvaJCts2ERE80vLubLH5OiiIS+UbN5W42WS8+wRiwTc3PNKFUlmlDmbNQHanlcVHMVElUtlssjl1WJzue3rupBXVew8OFLnlRGVxtTg9d5778Xf/u3f4uabb8bXv/51hEL2rLWuJ71s2IxROQDgdjLzSkQLS0tZeCsNXouzXu3RoVdVVSQz2TmDV2ZeqVLJTHbWjL4u5Nc+xywZVUq/sRYOaK+l3o4Aetr8eHH/UD2XRVQy0/a8jo2N4fOf/zwWL16Md7/73di3b985n+/v70c0On+9PdWjbFiEwuCViBaQlrII+Suba1qc9WqTjsNpKYdcXp11FiegZV5fH5g0eVXUCJJpBcF5y4a13zF2HKZK6cFrpPBaEgQB29Z24oFnjmMiIaEl6Knn8ogWZFrw+vTTTyOdTmNgYADvfve7L/j83/3d3+Gtb32rWcuxrenMqzlJc7dTREZm2TARzS8t59DZWtlNtWLmdcoemddEYRbnfJnXREpBLp+HQ6xLawmyIVnJQc7mEfDNVzasveammHmlCulZ+1Bg+mbjtnVduP+Z43jpwDCu39pXr6URlcS04PVtb3sb3va2t5l1uoZV3PNqUubV5XQgzju8RLSAtJSteM9ryO+C0yHaZtZrsrDfMOifO/OqQsuOMYtBpUpmtL/vc2X0ASDMzCtVabJYNjwdvC5uD2BxRwAvMHglG+AtYZuR5BxEQYBDFBZ+sAHcLpF7XoloQRkpC5+7suBVFAREQx7blA3rzXLmzrxqAetkgtkxKl2ykNGfb89r0OeCAGZeqXJTKRmiIFzw/rV9bSdePz1pm/dhal4MXm1GUnLwuEUIgknBq9PBbsNENK9sLg85m4e3wlE5gLbv1S4NmxYKXiNBLaPBpk1UDj2jP1+3YVEUEPC5WBFFFYsnZYT8LojnXUduX9cFAHjpwHA9lkVUMgavNiPJObid5pQMA4CLDZuIaAH6vvhKM6+Atu81NmWPO/4LZ1614JXjcqgcpZQNA1qZPTOvVKl4Upm1uV5X1I/+riBeYPBKFsfg1WYkOQe3Sc2aAMDjdEDOMvNKRHNLS9pFd6V7XgEt8zoxJSOXs/7NsmRagQDAP8fz1bt4TibtkUkmayhmXudp2ARoHYe555UqNZmUEQnMfoNk+7ouHB2MY3QibfKqiErH4NVmJCVnWrMmAHA5RchKHqqqmnZOIrKX6eC1mrJhL/KqaovS4URagd/rhDhH7wGP2wGP24F4kgEGla7UzGuYmVeqwlRKPqdZ00zb1nYCAF5k9pUsjMGrzUhyDh4Tg1c9y5u1QTaEiOpDLxv2VpN5DWnjcuxwxz+RVuYsGdZFAm5mXqksyYwChyjA657/bzwzr1QpVVURT84dvHa0+LCsJ4wX9jN4Jeti8GozkpKD22nej03fX8uOw0Q0l1Qh8zpXGW0pomGtQ+/IRMqQNdVSsoTgNRxwc88rlSWZVhDwOhdsyBjyu5BIa3OEicqRkbVZwnMFr4CWfT0xNIWhceu/F1NzYvBqMxk5a27ZcCHzKiv8I0lEs8sUgteFMkbz6Yj4IAAYGE4YtKraSaSz844zAfTMK4NXKl0is/DrCkCx2U4ina31kqjBxAvl5uFZGjbptq/TSoeZfSWrYvBqM1rDJvOCV08x88qmTUQ0u7TebbiKzKvH7UBX1I+jg5NGLatmSikbZuaVyqVlXksJXrXHcN8rlUt/T5ov8xoNe7FycQQvMngli2LwajOSkoPHxG7DLiczr0Q0Pz3zWs2oHADo7wri6IANgtdMaXtek5ksR41RyZIZZd4Zrzo9azbFmyNUJr2J3HyZVwDYtq4Tp0cSODOWNGNZRGVh8GozZmde9YZNzLwS0VxSUhaiIFQ9xqu/K4Th8XRxjqoVZXN5SHJuwfJOPbPB7BiVKlVy2XAh82rh3xOypmLZ8DyZVwDYuqYTAlg6TNbE4NVmMnKuWMprBr1hk8LMKxHNISPl4PM4Fmw0s5D+riAA4JSF973qgXUpmVcA3PdKJdMyr6XveWXHYSqXXjas3wCZS2vIg9V9LXhh/xBHJZLlMHi1kbyqQlZyVWc3yuFi5pWIFpCWs/BWWTIMAP2dIQDAyaGpqo9VK6UHr1r3ZAavVIpsLo+0lCupbDjoc0EAuKeayhZPygh4nXA6Fr6O3L6uE2fGUhgYYekwWQuDVxvR906ZOudVb9jEzCsRzSEtZatq1qQLB9yIhr2WDl6TevC6QJARDmjBLQMMKoU+bqqUsmFRFBDwuVg2TGWbb8br+S5Z0wlBAF44MFTjVRGVh8GrjUiKlv2sx55XNh0horlowasx70vLF0dw0gZlw6WMygGYeaXS6DdFSsm8AlrZJxs2UbniKbn43rSQSMCNtf2teGH/MEuHyVIYvNqIrAevTvN+bHrmVWLZMBHNIS3nDMm8AsCKxRGcGU0V3++sptSyYZfTAZ/HycwrlSSZKT3zCmjdYtkMjMpVTuYV0EqHh8fTODlk3RuK1HwYvNqIXrrrcZuXedVH5bBhExHNJSNl4TXofWnZ4gjyqoqBUWvusyo1eAW0zAUzr1SK6cxracFryM+yYSpfPCUXG36V4tI1nXCIAkuHyVIYvNqI3jTJbWK3YQ8bNhHRAtJSFn4DM6+AdZs2JdIK3E6xpO0b4YCbmVcqSTKjl6OXWDbM1xaVScnmkJZyZWVegz4X1i1txYssHSYLYfBqI5Ks73k178fmdIgQwIZNRDS3tJyD16DgtSvqh8/jsGyZWiKtlFzaycwrlSqZLpQNl5p59bmQzGSRy/NvM5UmntRukJS651W3fW0XRiczOHxqogarIiofg1cbkQtNk8xs2CQIAlxOkQ2biGhW2VweSjYPn0Flw4IgoK8zZNnMazKdLalkGGDmlUqXzCgQgJIrGPTSz0Qh6CVaSLywRzpcRtkwAFyyuh1Oh4Cndw/UYllEZWPwaiN6AxMzR+UAWrDMsmEimk2mUBFiVOYVAPq7gjg1kkA+b70ytURaKTl4jQTcSEtZyzafIutIprPwe50QRaGkx+uln+w4TKXSq0DKKRsGAL/XhXVLotjJfa9kEQxebUQv3TWzbBjQmjaxbJiIZqPPpzRqzysALOkKQVbyGBpPGXZMo5RbNgxw1istLJlRSi4ZBrSyYQDsOEwl09+Hwv7SX2e6rlYfxiYzRi+JqCIMXm2kOOfVxIZN2vlEZl6JaFaZQvDqdRsXvPZ1BgEAJyxYOlxO5lXPcEwywKAFJDJKyc2aAK3bMADEU+w4TKWJV5h51b8mlckWr0OJ6onBq41Mlw2b+2Nzuxzc80pEs0oXglefx7ibaovaA3A6BJyyWNOmvKoimSmjbDhYyLwmGLzS/JLpbHmZV71smDdGqETxlAyv21FR3xRWkZCVMHi1EakODZuAQuaVd9uIaBZpSXtv8BlYNux0iFjcHrRc06a0lIWqljbjFZhujMLMKy0kmSm9HB0Agl4XBABTzLxSieJJuaKsKzCdrWXwSlbA4NVGZCUHhyjA6TA/8yoz80pEs0jLeubVuOAVAPq6gjgxlLDUbMFEWgsUgiWWdxYv+Jh5pQUk0woC3tJ/h0RRQNDvYuaVShZPymV3GtbpVSQc/UVWwODVRiQlB49B4yjK4XKKDF6JaFb6nlejRuXolnSFkEgrmLBQ4DcdvJaWIXM6RAS8TmZeaV55VUUqU17ZMKCNy2HmlUoVTykVZ14jAY92DAavZAEMXm1EVvKmj8kBWDZMRHNL12BUDqCNywGs1bQpWQheyynvjAQ9zLzSvNJSFirKe10BWsdhZl6pVNWUDesNwph5JStg8GojcjZnaEfPUrFhExHNJS1l4RAFuJ3G/jnp7QhCACy177XczCugjaVg5pXmk8xo1QvllA0DWtMmdhumUuTyeSTTSkVjcgCtiiTkdzN4JUtg8GojspKvS9kwM69ENJe0lIXX7YAgCIYe1+dxorPVZ6mOw4m0FmSUE7wy80oLqSSjD2jZMGZeqRRTKQUqprsGV6I17GHZMFkCg1cbkZRcXcqGXU42bCKi2aWlnOHNmnR9XSFLlQ0n0goEobzmVJEAsxU0v2SmELyWm3n1uZDMZJHN8e8zzU8POkMVNmwCgJagB5NJyaglEVWMwauNyHVq2OR2iSwbJqJZZeRszYLXJV1BjE5mkMpYozRS6wjrglhGljkccENScsgUujITnS+Z1suGy8u86vsX9cwt0Vz04LXSPa8A0BryYpJVJGQBDF5tpJ5lw7m8yru7RHSBtJQ1vNOwrr8rBAA4NWyN0uFEWimrZBiYLtNjuR3NpZh5LbtsWHttseMwLSReKC+vumw4JVtqfBk1JwavNiJn61c2DIDZV6q5IwOTeHr3QL2XQWVISznDOw3r+jv1jsP2DV6Ls16TDDBodsU9r2WWDevNd+Lc90oL0N9/qsm8tgQ9kJU8MjJ7oFB9MXi1kXrNefW4tJcJ971SrT343An8232v1nsZVIZ0DcuGI0EPIgG3ZToOJ6vIvHKvGM0lmcnC43bA6SjvkizIzCuVKJ6U4XKK8FZxDdka5qxXsgYGrzYiK/m6jMrRM6/sOEy1FpuSMJmQIfHOrm2kpdoFr4BWOnzSKpnXjIKAr8zsGMuGaQHJtIJgmVlXYHr2JjsO00ImkzLCfldVXeFbQt7isYjqicGrjch16jbsZuaVTDIezwAARifTdV4JlSot5Wq25xUA+ruCODOWtMS2hUrKhkN+FwTwgo/mlsxky27WBABBrwuCAM56pQVNpeSqSoYBoDXEzCtZA4NXm8irKuRsvRo26XtemQ2j2lGy+eJF2Ohkps6roVIo2TyyuXzN9rwCWuY1l1cxMFrf7KuSzUFW8mUHrw5RRNDv4gUfzUnL6JcfvIqigKDPhQQzr7SAeFJGuIoxOQDQUgheeSOO6o3Bq00oipZ1qEvDJj3zqtQ/80GNa3xqOmBl8GoP+viXWmdeAdS9dDihjzOpIMjgrFeajzaCqbIbQGG/m5lXWtCkAZnXcMADQWDwSvXH4NUmpELWs5rN9pVyO/WyYWZeqXbGp6Yb2oxMsGzYDtJSIXitYea1o8UHr9tR96ZNiUJH2GAF5Z3hgJuZV5pTMpOt6KYIoJWlc88rzSevqphKKlUHrw5RQMjvRpzN56jOGLzahN4sqa5lw8y8Ug3F4tofRLdTxBgzr7aQlrT3pVoGr6IgoK8zaIHMayF4ZeaVDKSqaiHzWlnwGvS72W2Y5pVMK8iratVlw4D2XsaxX1RvDF5tQr9IrOXesrnoDZskZl6phmKFsuHVS1oxwoZNtmBG2TCg7Xs9NZxAXlVrep75VBe8ejCZlKHWcf1kTZKSQy6vlt3FWhdm5pUWoJeVV5t51Y/BsV9UbwxebSJW6MLa3uIz/dyuQtkwM69US7G4hIDXif6uEDOvNpHSy4Yr3K9Xqv7OICQlh+Hx+t3U0IPXSso7wwE3lGweGY6AovMk9b3UFWZeQ343kpkssjn+fabZ6VsWjAheWUVCVsDg1SZihf2AHXUIXt2FJlEclUO1FItn0BryoisaQDKTRSqTrfeSaAEZvWy4xvOn+7tCAFDXfa/Vlg0DtW90Ek/K+Lf79+KZVwdreh4yTjJTuClScfCqfV0yXdtSzoMnx/Hl/3oFJ8/Ga3oeMp7RwWucVSRUZwxebSIWz8AhCsUh0WZiwyYyw/iUhGjYg642PwDOerWDdKFsuNbbGRZ3BOAQhbrue02mFXhcjmIlSjn0i8ZaNm06diaOv/rmi3h+3xC+/tM9zMTZRLJ4U6TybsNA7Wa95vJ5/OTpo/i7H+zCa0fHcPcPdyGfZ+BiJ8Xg1V/ZDZKZwgE3sjm1WHVDVA8MXm1Cy0p54BAF08/Nhk1khtiUhGjYi65WPXhl6bDVFbsN13jPq9MhYlF7oO6Z10oDjFpnXp957Qy+8N2XIQoCfuvq5RidSOPF/cM1ORcZK5mptmxY+7pa7HuNxTP4++/vwv3PHMeODd14701rcOjkBB57+bTh56LaiadkiIJQcUfrmYrvZQmWDlP9mN/9hyoyFpcQLQyINpsoCnA6BJYNU81ISg6JtILW0IzMK8flWF5aysEhChVlI8vV3xXEa0fGoKoqBMH8m3iJtFLxxV+tMq/ZXB4/fPx1PLbzNNYtacVH3roBQZ8LLx0cwUPPn8DlG7rq8r2i0iUyle+lBrQ9r4AWoBhp58ERfPOh/cjmVXzwtvXYsbEbqqpiz/Fx/PhXR3HJqg60RcyvBKPyxZMyQgEXRAPeCyIz3ssWtQeqPh5RJZh5tYlYPINoHf9QuJyO4rgeIqPpM16jIQ+CPhe8bgczrzaQlrPweZymBEj9XSHEU0rdmoUk00pF+10BbZ+sKAiGdumMJ2V86T9347Gdp3HDtj786bsuRsjvhiAIePs1K3F6JIk9x2KGnY9qI1XMvFaWS5jOvBpTNiwrOXznFwfxtfteQ0eLD5973zbs2NgNABAEAX/0WxdDhYrvPnKQ+x5tIp6UETFgTA4wfSOOTZuonhi82kA+r2r7Aeuw31XndonMvFLNjBe6aUfDXgiCgPaIj8GrDWSkLLwmzZ7u7wwCqF/TpkQVwasoCgj5XYZlXo+dieOvv/Uijp6J44NvWY87rlsFhzj95/yNW3rRGvLgoedOGHI+qp1kWoHTIRYbI5Yr4HNBEIwJXgdGErjr2y/hiV0DuGl7Pz7znkuL2zh0XVE/3nHVcrxyZAwvHmBpuh3EUzJCBjRrAoBIUKsAZPBK9cTg1QYmkzJyeRVt4fqUDQNa0yY2bKJa0btpRwuv8Y4WL2e92kBaysFv0uxpvePwiTo1baomeAUKIyYM2Cem728VAHzm9y/Fjg3dFzzG5RTx5q19OHByAsfOsDuslSUzSsUzXgFAFASEfNXNelVVFU/uHsBd33oJU0kZf/o7F+N33rQSTsfsl4jXbe3Fku4Qvv/o4WK3ZLKueFIuNvaqlt/rhEMUatp8jmghDF5tIDalZaBaw3XMvDodbNhENaPPMdb3dbdFvBidzLAszeLSUrbmnYZ1Po8TnS0+nKpD5jWfV5HKZKsKXsNBd1X7ErO5PL7/y0P495/vx8rFYfzF/9iGJd2hOR9/9eZF8HmcePj5kxWfk2ovmc4iWGGzJl3I764485pIyfiXn+zBtx8+iFW9EfzV+7dj4/K2eb/GIYr4HzetRSKl4N4nXq/ovGQOVVURTynFvarVEgUB4YDb0C0QROViwyYbiMW1N4m2egavLBumGopNSQj6XHAVOlt3RHyQZK2JU8igO8ZkvLScRWvQvIqQvq5gXcblpKQsVFTeVAcAIn43BkeTFX3txJSEL/3nbhw8NYEbtvXhndeuOKdMeDY+jxPXbFmEh58/ieHxFDrPK/8ka0hmlIr3u+pC/soyr0cGJ3HPA/sQm8zgndeuwI3b+0tu6rOkO4Qbtvfh4edPYseGbqzpby37/FR7GTkHJZs3ZMarTgtemXml+mHm1QaKWak6lg2zYRPVkj7jVddeaE7Gfa/WlpFy8JmUeQW00uHhiXSxyY1ZEsVZnFVmXpNy2dUEA6NJ/Mk//Urb33rbhftb53P9pX1wiAJ+8eKpSpZMJkiks1WPMAn53WXPec3m8viX+/ZAEAR85j2X4ubLlpTdjfatb1iG9ogX33z4IBRuK7Kk4ozXQPVjcnSRgJtlw1RXDF5tYCyegcftMG1v2Wy0Pa/MvFJtxOKZcxqStbf4ADB4tbqUlDU1eF3SpTVtOj1ibvbViOA14ncjm1ORksoLvH/w6CHISk7b37rxwv2t82kNebBjQzd+/eoZw0epkDG0zGu1wasLiTJ/vi8fGsH4lIQPv30TlvWEKzqvx+XAe29ai6FYCg88y+ZgVqRnSI3a8wow80r1x+DVBsYLM17rOa/P7XLwzirVTCw+R+aVs14tLSNn4fWY020YAPo69aZN5u57NSrzCqCspk0nh6aw7/g43n7Nynn3t87nxu39ULJ5PL7zdEVfT7VVbcMmQAtMkpkssrnSbzA/tvM0Olq8uHRtV1Xn3rAsih0buvHQcydMv6lEC9PLyY0sG44E3JhKKsizJwXVCYNXGxiLZ+q63xUoZF7ZsIlqICNnkZKyaA1NB68+jxMBr5OZVwtTsnlkcyp8bvMyry1BN8J+l+njcpKF4LXaPa8Ayiq3e/iFk/C4Hbhpx9KKz7uoPYDNK9vx+MsDkGTegLQSJZuDrOQNybwC0zdZFnJyaAqHT0/i2i29cIjV3xS/47qV8Hmc+NZDBxjQWMx02bCxmde8qpb8eiMyGoNXG4jFM4jWOXh1cVQO1YjekOz813h7i4/jciwsLWvlr2aWDQuCgP6uEE6Z3LSpmHmtIsgIlzkfcWwygxf2DePqixdVlfEFgJsv70cireDXr52p6jhkrGRh77YRe16B0me9PrbzNNwuEVdd3FPVeWee/47rVuLIYBxPvDxgyDHJGJNJGQKmb3AYQe9cHDdg9BdRJRi8WpySzSGeUurarAnQy4aZeSXjjeszXkPnvsbbI16MTjDzalVpSQ9ezSsbBrSOwwOjybJKJKuVSCtwiEJVz7V4wVdi8PrLl7QmS2/e2lfxOXWreluwYnEYv3jhJHJ5vo9bRTGjb0C3YQAl7WtOpBU8t28IOzZ0V53xnWnHhm5sWNqKH/3qSLHJJNVfPKUg4HOV3OStFPp72ST30VOdMHi1uNhU/cfkAFrZsMSyYaqB6W7a577GOyI+jMU569WqMpJWiWFm2TAALOkKIZdXKx47U4lkWhtnUk3fAb/XCYcolJR5TWUU/OqVQWxf34m2iDHv/TdftgSjkxnsPDhiyPGoesZnXhd+bT39yiCUbB7XXdJb1TnPJwgC3nPTWuTzKr77yCG+b1tEPCkbWjIMTJcgN3vmVVVV/PLFU7xZUwcMXi2uWFIZqm/m1eUUkc3luZ+FDKffoGk5b15oe4sXSjbProYWpWdevSZ3Qe/vMr9pUyKtVB1giIKAcIkjJp7cPQhJzuGm7f1VnXOmzava0RX146HnTjKwsIikAeXowHTmdaGy4XxexeMvD2BNXwt6O4NVnXM2nS0+vPWqZdj9+ihvklhEPCUjbGDJMABEAuVtgWhUIxNp/OCxw/j5M8fqvZSmw+DV4opZKYPuvlfK49LK5Vg6TEaLxTMIB9xwOc99O+KsV2vTg1ezR3h1tvrgcTlw0sR9r4m0UvW+U6C0ERNKNo9fvnQK65e2FgN1I4iCgJsv68eJoSnsPzFu2HEb0c+ePY4fP3G45udJZIwpGw74XBCEhTOvr7w+irF4BtddamzWdaYbtvWhvzOI7/3yEBv6WEAtMq8+jwMup9j0s16HC9MQ9h4dq/NKmg+DV4srBq8WyLwCgKywaRMZa3xKmvX13R4pzHrluBxL0hs2mTkqB9CCsL7OIE6ZmnnNGhK8RgJuTCaleR/z/L4hTCZk3HSZcVlX3Y4NXQgH3Hjo+ZOGH7uRPP3qIO578kjNM9TJtDFlw6IgIORzLZh5fXTnabSGPNiyur2q883HIYr4H7esRTwl49s/31ez81BpahG8CoKAsH/h97JGN1LoyXHo5DgTOyZj8GpxY3EJYb8LLqe5F4jnczPzSjUSm5Jm7aat7/UbYebVktJ12vMKAP1dQZwcTiCfN6f8VZvFaUzmdb5shaqq+MULJ9HbEcSGpdGqz3c+l9OBN2/txd5jMdPHDdlFNpfH6GQGEwkJAyO13VedzCgQBQFed/V/30MLvLYGRpPYf2Ic125ZbGjzntks7Q7jig3dePLl0yxRryNZySEj5xD2Gxu8AkAkuHAVSaMbKdxYV7J5HDsTr/NqmguDV4uLTWXQWudmTYDWsAkAZAavZLBYPDNr5tXjciAccGOM43IsKSPXp9swoO17zcg5nI2Z07TJqLLhSMCNeFKZs3fAa0fHMDCaxE2X9VXVHGo+12xZDI/bgYdfYPZ1NiMTaeg/nn3HYzU9VzKTRcBXXSMwXcjnwtQ8ZbqPv3waToeIN25eVPW5StHfHUJaypY8voeMp3efNjrzCujvZQxe9e/toVMT9V1Mk2HwanGxuFT3TsMAiplflg2TkVKZLDJyDq1zjILqiHiLpTlkLSkpC6dDqEtVSH+X1mzm2EDt73ZLSg5KNm/Ynte8qhYb9Zzv4edPojXkwfZ1XVWfay4BrwtXX7wIL+wbxihvDF1gKKZ9T5wOAftqvDdY62JtTDOdkN89Z6CYymTx7Gtncdm6zppk4WbT1apt+xgaT5lyPrpQPKm9HmoRvJayf7/RjUyksbQ7hL6uEA6dnqj3cpoKg1cLU1UVY/FM3We8AoDHxcwrGW98St/TPfsNmraIF2MsG7akjJSDtw4lwwCwuD0AhyjgyMBEzc9V7AhrUOYVmL1L57EzcRw4OYE3b+2D01HbP81v3toHQQAeefFUTc9jR3qwdcWmRTh4cqKm84S1cnRjfofCfjem5ggmnnntDCQlh+u21q5R0/k6W/0AgOFx3iCpFz0zGqlR5jWRUpp2brSqqhiZSKMj4sPG5W14/fSkadtYiMGrpaWlLCQ5N+eFvZn0hk0KM69kIH1Mzlw3aDpatFmv/KNgPWk5W5eSYUCrBOlp8+PowGTNz6Vns4zIkOkXkbOV2/3ihZPweRy42oSyzraIF9vXdeGpVwZLmg3aTIbG0wh4nXjD5kWQlByODtYuu5/MZA3MvLqQkrIXBNt5VcXjL5/GikVhLO0OG3KuUrRHvBAF7ftJ9VEsG67FnteAGyoWHs/UqJKZLNJSDh0tXqxf3oaMnMOpYfM64Dc7Bq8WNlaY8WrUkPpq6A2bJGZeyUDT3bTnzrzm8irGp5q7q6EVZaQcfCaPyZmpvyuEowOTNW8Io48zCRqQIQvPkXkdmUjjxQPDuHrzYtO+pzdf1g9ZyePBZzmjcKahWApdUT82rWiHINR236tWNmzMz1uf9Xr+jZG9x2IYGk/XdDzObJwOER2tfgyzbLhu9PeZcMDYOa/aMQvvZYnmvPmlN2vqaPVhw7I2ANz3aiYGrxZmlTE5wHTDJnYbJiPF4hIEaJ0LZ9Ohj8vh3jzLSUnZunQa1q3qjWB8SsKJGnfNrUXZ8PkBxi9fPAVREPDmrX1Vn6NUvZ1BbFwexQNPH4WSZUWNbmg8ha5WH4J+N5Z2h2o6E9fYzKseTJx7o++xnacRCbixdW2nIecpR097gGXDdTSVlAszWY2vkIkEtOvSZt33WgxeW3zoaPWhPeJl8GoiBq8WVgxerdCwycWGTWS82FQGkaB7zj1+7YWqg1Hue7WcjJSta+Z169pOuJwinnn1bE3PkzAwePV5nHA6xHMu+BJpBU+9OojL1neh1eQblVdfvBiTCRnHz3JsDqD9fYvFJXRFtf2a65dGcXQwjrSUNfxcuXweaSlryAgmYDrzOjN4HRpP4bUjY7h686Ka76OeTU97AEPjaY7LqZN4Sq5Zg65wcO4tEM1Avymj32Bf3deCQ6cn+Fo3Sd2C1/3792PDhg04e7a2Fx52FpuS4BCFmmy2LxdH5VAtjM8x41UXDXshgMGrFaXlLLx12vMKaHtQL9/Yg+f2na1pRYgevBoRZAiCcMGIiSd2DUBW8rhpe3/Vxy9Xb2cAAHB2jKWdADBcyKZ0FZoNrVvSilxerUlGJZXRAmKjyob1Ms6JGWWcT7w8AFEUcPXmxYaco1yL2oNIS1kkM8YH/7SweFKuSadhAIjomf5kc27p0cfkeAozmlf3tWAqpeBsjO+lZqhL8Hr06FF8+MMfRjbLN7T5jMUzaA15IIq1mfdXDneh7IQNm8hIsbg0b1m8yymiJeTB6ARLz6wmXec9rwDwpq19SGayePXIaM3OkUgr8LodhmWuZo6YULI5PLbzNDYuj6K3M2jI8cvRHvHC6RB5wVWgj8npimrZlFW9EbicYk1Kh/WAzrjMayETVsi8ZuQsnn71DC5d02F6Rl+3qF27OcJxOfUxmaxd5tXjdsDjdhTH8TSbkYk0Olqmb7yv6o0A4L5Xs5gavGazWXzve9/Db//2b0OSmvNuTTkWurA3k7swKocNm8goqqoiNpVZsCy+PeLFCDOvlqKqKtJ13vMKAFtWdyASdOOZ12pXwZNMK4aUDOsiAXexyclv9g4hnpTrknUFAIcooqc9gDPMvAJAsbmQnnl1OR1YuThSk6ZN+l5qo/a8+r1OiIJQvDHym71DSEtZXH+pefuoz9dTCF6577U+plJKzTKvgJZ9bd7MawadLb7i/3dH/Qj7XTh0qvYd8Mnk4HXnzp34h3/4B7z//e/Hn/3Zn5l5aluKxTOIWqDTMAA4RAGCADb2IMMkM1nISn7BrEB7xIcxNmyylGwuj1xerduoHJ3DIeKKDd149chYzRqHJNJZQ4PXcMCNeEpGPq/i4edPor8riHVLWg07frl6O4PMvBacjaUQDrjPqShYv7QVp0eShr++khm9HN2YG0CiICDod2EyIUFVVTy+8zT6u4JYsdi88Tjn64r6IYDBaz1kc3kk0rUNXsNBd1Puec3m8ohNZdAxI3gVBAGr+lqYeTWJqcHrihUr8Oijj+JjH/sYHI76XvRYXb4wHsQKM14B7RfT7XJAVph5JWOMF2e8Lpx5jU1JF8wvpPpJS9pNLG+dM68AcMWmHuRVFc/vrU32NVGDzOtUSsbze8/gbCyFmy7rhyDUb2tIb2cQIxNp/n5Bm0na1eo752Prl0YBAPtPGJt9Taa1suGgQZlXQGvaNJmQcODkBAZGk7ju0t66vrbcLgeiYQ/H5dSBPn+1ppnXGVsgmsnYZAaqinOCV0Db9zoWzxSbrVLtmHrl0d7ebshx2trM3xtUjo6OUNWPH5tMI5dXsWRx5ILPl3N8I9ai87odcDgdxccYeexqH2/XY1tpLWY/z+MjSQDA8v7WeV/jy/taoD4LCC4nOtoCVa+lkb6H9Tq2rzAmoasjWNLX1XItm9d1Y1VfC57bP4zfu2X9ghfr5X4PM3IO/d1hw57n4q4QVBX4zkP70dHqw81vWFHSftpafQ97O4PI5VXkRBE9JX6NXV+3Cz12dDKNS9Z0nfM3LtoWRMDnwrGzCbzl6vm/vqy1F5og9ve2lhRglHLstogPkwkZv95zFiG/G7e+cSU8roUTBbX8ni/uDCGWkEv+Gqu8Vqy0lkqOHS/cYOzrWfi9q9K1dLUFcPDkxLxfb+fv4VxOjWmVBKuWtp3zXnHZpkX4waOHcWZSwpoVHaasxcxjW0n9b5tXYGwsgXzemu2oOzpCGBkpfezAXI8/MqDVzbsFnPP5co5v1Fp0TlFAfCqDkZEpw49dzePtemwrraUez/PY6QkAgJjLz/sa9xQalh08OgpH/sLskFWeZ62OrWTz+LsfvIzfetNqrC2xBLDWz3PgrPb+pEjKgl9nxvf8snWd+O4jh7Bzzxks6Z7/QqrcY08mJDhFGPY8xcIohVNDCdxx3SqMx5Ilr6VU5Tx+cYd2M3jf4RF4SkjS2fF3qJTHZuQsYnEJEb/zgr9xa/ta8PKBIQwPx+e8OVLuWoZGEgCAdCIDKTX/vsFSj+11iTg2OIkDJ2K4+bIliE8snPGs9fe8NejGzoMjJX2NVV4rVlpLpcc+MTABAFCzuXm/vpq1uB0CEmkFg2cm4XJeeAPO7t/Dubx+YgwA4IJ6zntF0CXC53Fg594z2NAXMWUtZh27HkRRmDNZyTmvFhUrsaTSTG6Xg6NyyDCxeAaisPAoqGaf9To4msSRgTju/uEuDI4uHOiYQS8brnfDJt32dV1wOgQ8s+eMocfN5fNIScbveQW0LrNXXdRj2HErtbhTC/abfd9rsdNwoVnTTOuXtmIsLhVH6RghmcnC73EaOk0g5HMXy0Wv2bLIsONWo7PVh0RaKe7xJXPoe1FrXTYMAFOp5iodHp5Iw+UUEQme+70VRQErF7fg0Gk2bao1Bq8WNVa4UG8LW6PbMKCNLZE5KocMMj4loSXkXvDirTXsgSgIGG3Spk16wKqqwP/96R5IFvgdTEvafr16j8rRBX0ubF7Zjuf2Dhm6d1MfZ2Jk8Kp3kL95x1JLfP+CPhciAXfTdxzWx7l0RS8MXtcV9r3uO27cyJxkRjGsWZMuFNBep1tWdaA94lvg0ebobNG+n2zaZK54IaCs1agcYDowbrZ9ryMTGbRHvBBnqcJY3RfB4Giy6QJ6szF4tajYVAYet8MSFzc6t5OZVzJOLJ4pqSGZQxQRDXswOtGkmdexJByigE/+wVYMjCTxg0cP1XtJM4JX6zTeu3JTDxJpBa8eGTPsmMVxJgYGGe0tPvx/77wYd9ywxrBjVqs76seZEsqXG9lQIbjqbL0w6Otq9SEa9mC/gSNzkumsYWNydC1B7cbIdZf2GnrcaugNsBi8miuelOF2ivC6a/ceHSn0PtBHfzULbcbr7DeHVve1AAAOM/taUwxeLSoWl9AW9ta1U+D53C4RCoNXMkhsSkK0xMqC9oi3acuGB0aS6Ir6sX19N27dsQRPvXIGv6lRZ91SZeRCt2EL3VzbuDyKcMCNZ14zrnQ4UQhejcy8AsBFK9pKaqRjlp42P86OpaCq1uwlYYbhWAqtIc+sPxdBELB+SRT7T4wb1m9Dy7wa+7ravq4Tf/mBy7C2v8XQ41ajoxi8Nndm32zxpIyQ313Ta0i9bDjeRFlGVVUxMpE+Z8brTEu7w3A6RI7MqTEGrxalZaWsUzIMFDKvFihZJPtTVW0U1EIzXnXtLT6MNGvZ8FgSi9q1Lstvu2oZVvdG8O2HD+LMWP0yZcXMq0X2vAJahl6f+WrUxVStgler6Y76kcxkMZVu3n2Js43JmWnd0lYkM1mcHDamwUkyrSDgNfb3x+t2Ytv6bkvd9Pa4HGgNeZh5NVk8VdsZrwAQLpSpTybmbzjWSBJpBRk5N2fm1eUUsXxRmMFrjdUteH3HO96BgwcPoru7u15LsLRYPGOpZk1AYc8rM69kgKm0AiWbL3mOcXvEi8mE3HQ3T2Qlh5HxNBa1afvGHKKID92+AS6niP/7kz11+36kpSycDnHWDpP1dMWmbuTyKp7fO2TI8YrBq8HlnVbTXRhBdbaJ972ejaVm3e+qW7+kFQCw36B9r8lM1vDMq1V1tvgwZGCzK1pYPCkv2AyxWi6nA36Ps6n2vOpN2+YKXgGtdPjkUKJ4k5eMZ60rDwIAKNkc4iml5JJKs2hlw80VPFBtjMf1btqlvcY7Cs1Hxpps+PeZsRRUTI8zAbQO5B98y3qcHkni+48ersu60nLOUvtddb0dQSzpDhlWOpxMaxcfjR5kdBdujjRrx+FURkEirczaaVgXCXqwuCOAfQbse83nVa1suMFviug6W33MvJosnpSLmdFaigTdxc7GzWCkGLzOfeN9dV8EeVXFkUHue60VBq8WpI/JabNY5tXtdEBSmHml6sWmtCC01OqCtiYdlzNYKA3WM6+6TcvbcMvlS/DUK4N4rg77XzNS1lIlwzO9YVMPTg4ncHKo+vLORFqBQxRq2vTECtrDXjgdYtNmXvVmTfOVDQPAuiWtOHR6suqbuCkpC1UFggaXDVtVZ6sP8aTMTJRJ8qqKKRPKhgGtm3EzZV5HCo0j2+fJvK5YFIEoCDh0isFrrTB4taBY3HozXgE2bCLjFF/jJe551Ut0mi54HdU6Dc9Wzvj2Ny7Dyt4IvvWLg6ZnzNJS1lKd0Ge6bH0XHKKAZ/dUH9Qn0gqCPpel9hDWgigK6I766rqPup6GCr8/nfOUDQPA+qVRKNk8Xh+IV3W+RGFPtr9JMq96RnuEpcOmSKQV5FUVoRqOydE1Y+Y1EnTP23DP53GivyuIw9z3WjMMXi0oFtezUtYqG3YVGjY1c0dKMkZsKgOHKCBU4p3hSNANp0PAaJNd/AyOap2GnY4L36odooiP3L4BLof5+1+14NWa2Uh95utv9p6teuZrshC8NoPuqL9py4bPxlIQgDk7iOrW9LVAFISqS4cTKeNHMFlZJ8flmGqqEEzWes8r0ISZ1/G5x+TMtLqvBUcG40z41AiDVwvS9/VZr9uwCBVANsfglaqjdxqebcj3bERBQFvYi5Emy7wOjCYvKBmeKRr24g9vW4dTwwn852Pm7X9Nyzl4LVo2DGgzX6dSCvYcrTLISBs/zsSqutsCGJnINOXF1vB4Gm0R74INyHweJ5YvCmNflU2bpgqZ12bZ86pf7A9xXI4p9Exo2KTMa0bOQWqSZoojk+liD475rO5rQTaXx/Gz1VVp0OwYvFpQLC4h7HfB5bRWZsNdKJNg0yaqViwulX1zpr3Fh7EmGpdT7DRcGJMzl4tWtOPmy/rx5O5BPL/PmC67C7Fy5hUozHz1u6pu3JTINE/mtSfqR15Vi900m8nQeGrB/a669UtbcfxsHKlM5WOFpjOvzfHa8nmcCAfczLyaZLJwc8SUPa/6rNcmyL4q2TzG49K8zZp0q3ojAMCROTXC4NWCrDgmB9AyrwDYtImqVslrvD3iLTZLaAZnY1qn4YWCVwB4+xuXY+XiCL758IHi/r1asvKeVwBwOkRcvqEbu18fLY67qYS259W6z9NIxY7DTda0SVVVDMXSC+531a1b0gpVBQ6cnKj4nFNp7UK/WRo2AVrp8BCDV1PEk9p7nhnBq16a3Aylw2PxDFRMl8HPJ+R3Y1F7gE2baoTBqwXFpiRLBq96SRUzr1SNvKoWy4bL0R7xFgaEN0fHyoFRrXnO4hKCV6dDxIdv3wCnKNR8/6uqqsjIOUsHr4BWOpzLqxVno1VVRSLVRGXDUX1cTnM1bUqkFaSk7LxjcmZasTgCt0usat/rVJM1bAKArhYfhlk2bIqplAyHKMBvws2RSED7Oz6ZaPzgVa8cKGXPKwCs7o3g9YEJ5PPcamc0Bq8Wo6oqxuIZyzVrAlDsriY34Z4oMs5USkEur5Z9g6bZOg7P12l4Nm0RLz5w23qcHE7g6/fvqdm65Gweubxq+fExfZ1B9HcF8esKS4fTUha5vNo0ZcM+jxMtQXfTZV6HYtoFaXe0tAtSp0PEmr5W7D9R+b7XREqBx+VYcI9tI+ls9WEiIUOSefO71iaTMkJ+V8k9JapRLBtONX7wOj3jtcTgta8FaSmHU8OJWi6rKTXPO6dNpKUsJDmHaMi6mVeZZcNUhViFDcmKs16bpHR4cDSJzlbfrJ2G57J5ZTtu3N6Hh549jldeH63JuvS9flbPvALAlRt7cOLsFE6PlH/xMFXYlxhsouxYd9SPM03WcVhvIlRq5hXQSofPjKWK72XlmkrJTdNpWKffhOO4nNqLJ2VTSoYBIOTX3h8nE5Ip56unkYk0XE6x5C7Oq/taAACHTk/UblFNisGrxYwV5l/qF+pW4mbZMBmg0jnGeoe/0SZp2jQ4miypZPh873jjCvR3h/Cthw8gWUVTmbmkMlrZth2C18s2FGa+vlb+zFd93ESzZF4BoKctgLNjqaYahzY0ntK6mZfxN3f90lYAqDj7mkgpTdNpWKfvE+S+19ozM3h1OkQEfa6maNg0MqGNySl17nc07EVb2MumTTXA4NViKs1KmcHNsmEyQGxKe423llkaH/K74HaJTVE2rGRzGJ5YuNPwbFxOEX9yxyWIJxX856PGj88pZl4tPCpHF/a7cdGKNjy79yxy+fLet/QyuGbZ8wpoTZtSUhbxlPE3PaxqKJZGe4u3rAqH3s4gQn5XxSNzplIyAk3UrAmYnqE7PNFcmf16iKdkU8bk6CLB5pj1OjKRWXAW9PlW97Xg8KmJprohaAYGrxZTDF4t3LCpls1gqPGNxyU4HSJCZQYFgiCgPeJrirKzM2MpqGppnYZns7KvBbfs6Mcze85it8Hlw9OZV2vvedW9YVMP4km57JmvTZl51Zs2jTVP06ahWKrYrKpUoiBg3ZJW7DsRq+iidKqJGoHp/F4Xgj4Xx+XUmKqqiCcV0zKvgHaTsNEzr6qqYmRCu9FVjtV9EcRTCisODMbg1WLG4hIcooBI0Lw3nlIx80pGiE1lEA15Si69mak94sVYE2ReBwudhisNXgHgLVcsQ29HwPDyYTvteQWATSvaEPSVP/NV7wjbTMGrPi6nWfa9qqqKofF0SaMvzrd+aRSTCRlnKmhwlUjJTVc2DABdrT4GrzWWymSRzeWZeTXYVEqBpORKbtakK+57ZemwoRi8WkxsKoPWkMeULnHlmt7zyuCVKqeNgqqsLL494sVIEwSvA6NJiIJQdkZoJpdTxAduXY+ppILv/9K48mE98+q1SfCqzXztwu7XR4sBaSn0zGszNdaJhr1wO8Wm6Tg8mZQhKbmymjXp1i/R9r2WOzJHVdVC5rV5Xle6zlaOy6m1iULjpFKbChkhEtAyr41cGltup2Fdd9SPsN/F4NVgDF4tJjaZsWTJMDCdeZVYNkxVGI9n0FphN+32iA9pKVvM/jWqwdEkuqLldRqezZLuEG7dsQS/2XsWuw8bUz5cLBu2+Kicmd6wqQfZnIpfPHei5K+Jp2T4PU44xOb5MykK2mims02SeR0qPM+uEsfkzNTe4kNHi7fsfa+ykkc2l2+qLta6zlY/YnGJTR9raGJKC15NLRsOuCFn88g08BgkPXgtd8+rIAhY1dvC4NVgzfNX2SaqyUrVmouZV6pSPq9ifEquKvMKaI0TGtngaLKqkuGZ3nLlUvR2BPGthw8gka4+6E9J9iobBoD+rhA2LG3Ft36+D/c9dRT5EjIEU0mlqUqGdd1RP840yZ5XfR9aJZlXQCsdPnhqvKxmYHoJf7PteQW0zKuKxn//ric986qPsDGDnuVt5H2vw4Xgtb2CSSCr+1owOpmpeLQWXYjBq4VoF/YS2iyaeWXDJqrWZFJGXlUr7qatl+w08rgcvdNwJWNyZuN0iPjD29YhkVbw/UcPVX28VDoLl1OsOitsto//9kW4fls/Hnj2OL76o9eQlrLzPl6bxdl8AUZPmx+jk5mmyI4NxVJwOoSK/+auXxpFWsrh+Jmpkr9Gv4HUbN2GgelxOdz3Wjt65tXcsmHt73kj73sdmUijJeguViCWg/NejWevq48GN5mUkctXfmFfa6IgwOUU2bCJKjY9JqfCsuFCp79GHpdTbafh2fR3aeXDz+0dwq5DI1UdKyVlbVUyrHM5Hfj4uzbj3W9ejVePjOFvvv3SvOWx8ZTcnJnXNj9UtTnmcQ6Na3MbRbGyHhNr+1sAlLfvNVkou2/Ohk1ahnuI+15rZmJKggAgaGLmVS9RbuzgNVP2flddX2cQXrcDh05NGryq5sXg1UKsPCZH53aKUBQGr1SZ8bh2V7jSGzR+jxM+jwOjDVx2ZkSn4dncdsVS9HcG8a1fHKyqfDiVUWzTrOl8giDgukt78Yk7NmMqpeCub72EV4+MzfrYqaSMYBM21emJaq+7ZmjaNDSeqrhkGABCfjf6u4LYf6L0fa/JdPOWDQe8Tvg9TmZea2giISHod5m6V9/KZcPHz8Zxx2cfrHorxMhEuuLgVRQFrOyN4HCZ+16TGQXZHK+3Z8Pg1UJihXIPSwevLgfkJigno9qo9gaNPuu1kcuGB8e0TsPVXFTPxukQ8f5b1yGZVvD9X1ZePpzKZG2133U265a04i/fuxXtES/uvvcVPPjciQs6ZTZr2bDevKjRx+XkVRXD4+mKmjXNtH5JFK8PTCKzQBm6rrjntQnLhgVBQFeUHYdraWIqY+qYHEAbJyYIwGRSMvW8pfjNniEk00pVDQuVbA4TU1LZzZpmWtPXgoHR5IIBfjwp44mXT+OL33sZH/+np/Hv9++p+JyNrPnePS1Mn1/ZZtGGTQBYNkxViU1JcDvFqi7c2iPehr5zPzCidRrW95gbqb8rhLdcsRQ/+fUxXLqmE5eu6Sj7GKmMYsuy4fO1t/jwmd+/FP/x0H7895NHcHJoCu+7ZR08LgeyuTxSmWxTlg173U60hjwNn3kdj0tQsnl0VTGOCgDWL23Fwy+cxEf//nFEQx60RbxoCxf+iWj/REPe4u9zqonLhgGt4/CRAZZP1spkQja10zCgZRbDfjcmE9bKvKqqil2HtW0ye4/HcPPlSyo6zuhkBirKH5Mz06reFgDAvmNjWNEVPOdzUykZOw+N4MX9wzhwchyqqjXO627z47nXzuDtVy6FYMHxmfXE4NVCYlMZeNwOS2c13E4HGzZRxWJTElrD3qreiNsjPuw9HoOqqg35hj44lkKvwSXDM92yYwlePjyC7/ziAFb3RRAq8y59KpNFa9Dci6Na8bgd+PDtG9DXGcSPf3UUZ8dS+NhvbYLLqQXnzRi8AlrTprOxxu44rO+7rLbCYd3SVrztqmWIJWQMDiew7/g4JqYknN/POhJwoy3iRTKThdMhwu1qzsK3zhYfXtg/hGwub7umb3YwMSWh/7zgyAz6rFcrGRhJYnQyg9aQB4dOTUJWchU1XKp0xutMy3rCcDpE7D2qBa+JtIKXD43gxQPD2H98HHlVRWerD7fuWILta7uwuCOAp189g28+dAADo0n0dpj/M7Uy60ZJTSgW1zoNW/mC3O1i5pUqNx7PVN2QrL3FC1nJYyqtmF4eVWtKNofh8RS2r+2s2TmcDhEfuHU9/vqbL+J7vzyEj7x1Y1lfn5Ky6KkyW2UlgiDg1h1L0dcZxL/dvw9//c2X8ParlgFo3uC1O+rHb/aebdgbRMDMMTnVlQ07RBG3X7kMHR0hjIxoXYezuTzGpySMTWYwFs9M/zueQTKt4NK1nQ37fV1IZ6sPqqpls7ob6H3EKiYSGWxcFjX9vOGA23INm/Ss63tuXod//q/dOHx6Ehsq+N7oo506Wirf0udyili+KIzfvHYGR05NYN/xGHJ5Fe0RL266rB/b1naivyt4zvuC/nPcczTG4PU8DF4tZCyeseyMV53WsImZV6pMbErC+qWtVR1Dn7M2OmH+3p5a0zsNL+6oXeYV0Lof3n7lUtz39DFsXTOMmztCJX9tKq3Ab+HqkEpdtKIdf/HerfjKj17Fdx7R9gQ3455XAOhpCyAt5TCZlNEStPbfpEoNxVJwO0W01KC7v9MhoqPFN2emZmag22z0TPfweIrBq8EkJYe0lEM4YP77ViTgxsCotao1dh0exfJFYVy1eTG+9t+vYN/xWEXB6/B4Gm6XWHU59vqlrfjJ08eQzebw5q192LauE0u7Q3PeyIqGvVjaE8ZrR8dw02X9VZ270bBmw0K0rJR1mzUBesMmZl6pfLl8HhMJCa1VvsY7Io0763Ww0BFxUVttg1cAuPnyJVjSFcJ3HjmIyURpjTZUVUVKysLrsf+e19l0R/348/dsxeaV7QAq74ptd3pQ0cj7XofH0+hs9UFs0gxoveizXpthFJPZpgqZz3rc1A0HtbLh8xvf1cv4lITjZ6ewZVU7vB4nVi6OYG8ZI61m0jsNV1stcfNl/fja/7oWf/dHV+B33rQSy3rCCx7zkjWdOHRqAhm5tIZwzYLBq0Uo2RziKcXSzZoANmyiyk0mZKgqqq4uaIs07qzXwdFCp2ETMhJOh4gP3LYOqUwWH//Sk7j3ydeLY3rmImfzyOdVS+/Lr5bf68THfmsT/u8n34QeE24iWFFPm/b6a+SOw2djKVN+z+hcIb8LXrejoZvu1ctkqhC8mtywCQAifjdyebU4x7jedhdKhjev0poSrl8WxcmhBOKp8kubRybTxZvm1XA5HejvXjhgnenSdZ3I5dWyxnE1AwavFmGHMTmAVjbMhk1UiVhxxmt1r3Gfx4mgz4XRica7+BkcTaGztTadhmfT2xHEn/7OxVjRG8Evnj+Fz379edz1rRfx2M7Ts86C1ceBNEK34fmIgoDeztJLqRtNS8gDj8tR9WxEq8rl8xiZSBs+jooWJggCOlt9DF5rQG+YVI/gNVxo4meVfa+7Do+is9WHRYUbcRuWauXCB8oMAlVVrWrGa7XWLW2Dx+XAnqOVZY0bVePePreZ2GR18y/N4nY5oDDzShWITemv8eqrC9oj3obMvA6MJmvaaXg265ZG8cZtS/D68TE8v28Iz752Bt/75SH852OHcdGKNly5qQcXrWiD0yEipQevDZx5JRSy/z6cbdDM61hcQi6vVt2siSrT2erHqaHm3PNbS3rwGqlH5jXgKa5hscl/w86XlrLYf2Ic12/tLWY5l3aH4Pc4sfdYDNvXdZV8rHhKgazkq2rWVA2XU8S6Ja147ehYQzfQKxevQCxiOvNqh7JhZl6pfNOZV2OC11MjjZUV0jsNb6thp+H5RAJu3LCtDzds68Op4QSe3XMGv9k7hF2HRxH0uXDZui4s7tQuSrwMXhteT1ugYedxDheCcpYN10dXqw+7Do0gl8/DIbIA0Ch68Fru+DMj6NneyWRp/RNq6bWjY8jlVWxZNT3HXBQFrFvSin1ljtkbKVQIdNbxRtemFW3Y/foozsZSTbuV5Xy8ArGIsXghK2XxBiHanFdmXql8Rs4xbm/xYffrY8hbpDmEEc7G0lqn4TrftQa0bsTvetMq/PY1K7D32Die3XMGv3plENmc9rvf6GXDpDVtemHfUMWzEa3sLIPXuups8SGXVzE2mUEnS7cNE08pCHidpm07mUnP9sYT9S8b1m+4rlwcOefj65dFsfPQCIbG0yV3ujZixmu1Ns0YmcPgVcPg1SJicQlhvwsup7UvEtwuEbm8ilyOASyVZzwuIRryGFL20h7xIpvLYzIho6s+iUrDDYwmAFgjeNU5RBEXrWjDRSvakMooePHAMM5OZLC0J1zvpVGN9bT5oULrCtvX2VgzBofG0/C6HQj7m3MUUr3pNw20js/NFbzufn0UPXEJbQEXnA5jg8x4Uq7J6KdSBLxOOESh2DSqXrK5PF49MoZLVrdDFM+91tDH9O07His7eNVH9NVDe4sPPW1+vHZ0DG/e1le3dVgJg1eLiMUzlt/vCmiZV0CbJ0ZUjtiUca/x9hnjclYbcsT6GxxNmdZpuBJ+rwtXb17c1DMqm0lxXE4s1YDBawpdrX7uH6uTmeNyNtZ5LWY6PZLAP//3qwAAr9uBdUtasXF5GzYuixqS2dOC1/pcRwqCgHDAXffM68FTE0hLWVwyo2RY19niQ3vEi73HYnjTJb0lHW9kIo3WkKfuiaWNy9rw5O6BhqyEqQSDV4sYi2dMme1YLb0chaXDjeP1gUn82wP78L6b1tT0TTEWl7C4w5iLYL15QiM1bRocTZraaZhoPvpNlEbsODwcS2NpT/N2k663SMANt0tsuo7Dv9o1CKdDwB+/awte2ncWe47GsOvwKADt923Tsig2Lo9iTX8rPPP8LU6kFQyOJjE4msRA4d+Do0lMJmW8cfNis57OBSIBd90zr7sPjcLtFLG+UGo7kyAIWL80ihcPDJW833q4jp2GZ9q0IopfvnQKB05O4KIVbfVeTt0xeLUAVVURm5KwYZZfNqtxu/TgNQfes24M9//6GPYci2Hj0lZcuamnJudQsnnEk7Jhe7rbChncRhqXMziaxCILlQxTc/O4HGgLexuu43A2l8foZAbb15fecZSMJQgCOlv8GB5vrNfWfCQlh2f3nsXWNZ245tI+bOhvgaqqOBtLYc/RGPYci+GpVwbx6M7TcDpErO6LYOOyNmxa3YFDx2PFAFUPUnUelwOL2v3YuCyKRR0B3HjFciBXn8q4cMCNian6NWxSVRW7Xh/B+qXROYP/9Utb8dQrgzh+ZgorztsTO5uRibQlrs3X9LXA7RSx5+gYg1cweLWElJSFJOeKF+RWNrNs2MsEke0Nj6ew55g2P+zJ3QM1C15j8QxUGDcKyu1yIBJwN0zmVcnmMTyextY6dRommk13mx9nxhorwBiZSCOvquiO1j+b0sy6Wn0YbMCs/lxe2D+EtJTF1ZsXFT8mCAJ62gLoaQvgzdv6oGRzOHRqEq8dHcPeYzH81xOv47+eeB0A4HE7sKgtgI3Lo1jcHsSidj8WtQcQDXshzih/74j667atIxJw48TZ+m0pOTmUQCwu4a1XLpvzMeuXRiEA2Hs8tmDwKis5TCRkS2ReXU4H1vRrI3OIwaslFEeI2CJ41SJWScnB62Hdvd09uWsQDlHAW9+4Aj9+8nWcHJpCf5fx5XR6htTIUVCNNOv1bCyFvKpaqlkTUU/Uj6dfO9NQ8wWHCqWqXU3WKMhqOlt9eOXIKPJ59YLGOo3oyV2D6GnzY3Vfy5yPcTkd2LAsWsz0xeIZpHMqvKKAaNiYZoe1FAm6MZVS6vYz3XV4BAKAi1e2z/mYoM+F/u4Q9h2L4fZ5glxgeluSFYJXANi0PIrvPzqG4fFU0zU6Ox9zZxZQHJNj8RmvAIp7ImU2bLI9Wcnh6VcHsWVVO377ulVwOUX8avdgTc6ld+yLGthMor3FVzyu3Q2OahkIlg2TlXS3+SHJWvahUXDGqzV0tvqQzamITTXGDcj5nByawrEzcVyzeXFZAWg07MXm1Z1oi3gtH7gCQNjvRl5VkUgrdTn/7sOjWNEbKc6cncuGpVEcGYwjI2fnfdxw4fqi0zLBq1Yu/NrRWJ1XUn8MXi1gvDjj1fqZV72ZjCQzeLW7Fw8MI5nJ4tpLehHyu7F9bSee3XsWaWn+N/RK6JnXVgPb+LdHvBifkhpibNPAaBKCgJLb9xOZoacBmzYNjacR8DoR9HFMTj3pmaNmaNr05O5BuJwirtjUXe+l1FQkqP19n7kn1yyjk2mcHE5gy6q5s6669UtbkcurOHhyYt7HWWHG60xdUT86W3zYw9JhBq9WMBaX4BAFRILz3y2ygpkNm8jentg1gJ42P9b2twAArtmyGJKcw/P7hgw/19hEGj6PEz6PcTsV2iPe4qB7uzszmkRnq5+dhslSugsd8BupadPZWIpZVwvoKozLafTgNS1l8Zu9Z7FtbScC3sa+YRIpZDzjdQhedxe6Nm+ZZUTO+Vb1RuByith7fP4M5shEGh6XAyELzYPeuDyK/SfHoWTtf9O+GrxSsoDYVAatIc85m+6tSm/YxFE59nbi7BSODsZxzZbpMqbli8Lo7wziiV0DUFXV0PONTKQNL4tvb9FnBdr/wnpgNMn9rmQ5LUE3PG5HQzVtGh5PFQMnqp+WkAdOR+OPy3l+/xAkOYdrttRvhI1Z9HLdyaT5HYd3HR5FT5u/pOoll9OB1X0t2Hd8fN7HjU5k0NFirZLtTcvbICt5HDo9Ue+l1BWDVwuITWZs0awJmNmwyfjSUjLPE7tOw+0SceXG6TImQRBwzZbFODWcwNEzcUPPNzqZNrwsvj2iHW/XwWEoWftWAuidhhe1MxtE1iIIArqj/obJvCrZHGJxic2aLEAUBHS2+hri5uN8frVrEL0dAaxYFK73UmouUgxezc28pjIKDp2awOYSSoZ165e2YnA0ifF5RvuMWGTG60xr+1vhdAhNXzrM4NUCxuKSLZo1AdMNmyRmXm0rlVHw3N4hXL6+C/7zypguW98Fj9uBJ3cNGHrO0Ym0oftdAW3Wa2erD/c+dhj/31eewX88uB8HTowjb3DWuNaGCp2G2ayJrKinzY+zDbLndXg8DRVAJ8fkWEJXq6+hM6/HzsRxYmgKV5fZqMmuvG4H3E7R9LLhV4+MIZdXSyoZ1m1YqnV03jdH6bCqqpYMXj1uLWvc7E2bOCqnznJ5FRMJyRYzXgE2bGoEz+w5Czmbx7Vbei/4nM/jxI4N3XjmtTO447pVhuzRUbI5TCZkw2/QOB0iPv/ByzA4IeEXzx7DCweG8fSrZ9Aa8uCy9V24fH0X+jqDJV805PJ5nB5O4tiZOI4OxnH8bBzd7UG8cVM31i+L1qysf6DQaXhxe7AmxyeqRk/Uj+f2DkFScvC47D0eTR+Tw8Zo1tDZ6sOeYzHkVdUW26bK9avdA3C7ROzY0NiNmnSCICAccJueed11eBThgBvLy8hu93YGEfK7sO94bNb59pNJGXI2b7ngFdBKh3/4+OsYm8ygLWKP2MFoDF7rbGIqg1xetU/ZsN6wycZlms1MVVU8uWsAKxaFsaR79nmu12xehCd3DeCZ187ihm19VZ9TL8upRTdthyjikjWd6Iv68B4lh92HR/Hc3rP45Yun8PDzJ7G4PYDLN3Th8vXd57zJq6rW6OloIVA9eiaOk2enIBeaIAR9LiztCeH10xN4af8QuqN+XHdpL67Y2G1o0ylAG5OjdRq23h9JIr1p01AsVZMZ0GYa0sfksGzYEjpb/VCyeUxMSba5BipVKpPFc/uGcNm6Lvi9zXOpHQm4MWniaC0lm8erR8dw2brOsm6AiIKAdUtase/4+KxzrK3WaXimjYXg9bVjY7hmc+PvpZ5N8/xGWdT0/Et7lA07RBEOUWC3YZs6cHICZ8ZS+MCt6+Z8TH9XCCsWh/HkrgG8eWtv1eVOsXgheK1xabzH5cBl67tw2fouTKVkvHhgGM/tHcKPfnUUP/rVUazujeDiNZ04fGIcRwcnEU9ps+icDhFLuoO4evNiLF8UxrJFYXQU5uq1tPrx0K+P4tGXTuF7vzyEHz91BG/YtAhvunSxYRfAg8VOw/bOalFj0sflnG2E4HU8hbDfZfgNKKpM54yOw40WvD637yxkJd8UjZpmCgfcxfmoZjhwchySnMPmMkqGdRuWRvHC/mEMjCbR23Fu5dN08Gq91+WiNj/awh7sORpj8Er1MVIoY7JL2TCgZV9ZNmxPT7x8GgGvE9vXdc77uGs2L8a//3w/Dp6cwNolrVWdUx9Cb+bFScjvxpsu6cWbLunF8EQaz+89i+f2DeHexw6jp82PTcvbsGxRGMsXhdHbEYTTMfv2f5fTgR0burFjQzeODE7isZdO4/GXT+PRl07hohVtuH5rH9Yvba0qwB8YTWJRGzNBZE2drT4IQEN0HB6KpdHJkmHL6CpktYYn0lX/nbESvcKpvyuIpXNUODWqSMCNw6cnTTvfrsOjcLtErK/g9bNhWWHf67HYBcHr8HgaAoD2iPUyr4IgYOPyNjy/bwjZXH7O65dGxuC1zkb1zKtNGjYB2gW9xMyr7YxPSXj50Chu2N63YJZv29pO/Odjh/Hk7oGqLyr0smGjGzaVqrPFh7dcuQy3XbEULa0BTE5UdhG+YlEEK26P4J3XrsSvdg/gyV0D+NIPd6OnzY/rL+3FW65ZVfYx9U7DW9eWf9eYyAxulwNtES/ONEDTpqHxVPGCleovGvbCIQoN13H4yGAcp0eS+IOb1jRFo6aZwgE3kmkF2Vztm3rmVRW7D49g07K2YjPRckTDXnRH/dh7fBw3bO8/53MjExm0hj2Wnb2+aXkbfrV7EEcGJrGmv3Fu/JTKmj+VJjIykYbX7bBVGZPbKbJs2IaefmUQeVXFNZsXLfhYt8uBKzf1YOfBkaqbL8TiEkJ+V92bvQiCUNEfuPO1hjx421XL8ff/80r84W3r4HY58J1HDuH9dz2CI4Pl3XEudhpuY6dhsq7uNvuPy0lLWUwkZDZrshBRFNDR0ngdh3+1awAetwOXreuq91JMFwl6oAKYKmzLqaUTZ6cwkZDLGpFzvvVLW3Hw1PgFwfbIZBodFsy66tYtaYVDFJq26zCD1zobndD2etjp7pzbxcyr3WRzeTy5ewAbl0fRWeJezas3L0Iur+LXrw5Wde5YPIN2CzY9qJbLKeKKjT34y/duxWfecyn8Phf+5b49ZQX7g4VsFsfkkJX1RAM4W7jRYldnCl292azJWjobbFxOMqPghQPD2LG+y1ZJCaOE/dqsVzPG5ew6PAJREHDxysqD1w1Lo5CVPI4MnHvj2YpjcmbyeZxY1RvBa00675XBa52NjKdsVTIMaBftMue82sorr49iIiHjTbOMx5lLT1sA65a04le7B5HPV37RGpuSGjJ41QmCgJWLI/jMe7chkVbwrz/Zg1y+tN+PgRGt03AP97yShfW0+SErWldYuxocTQCYbhJE1qAHr6qNb4zM9Oyes1CyeVzdpI10IkEteDVjXM6uw6NY1RtB0Ff5SL81/a0QBQF7Z8x7zchZTCZkSzZrmmnj8jacGk4Ut2Y1EwavdTY6kanJCJFa8rBs2Hae2DWAtrAHF61oK+vrrtmyGKOTGew5VnlpSiyesWTTA6Ot6G3Be29ag4OnJnDvE0dK+prBsSQ6W3zsNEyWppfa2rlp0+AIM69W1NXqh6TkTMnU1ZreqGlZz9yj6BpdOKAHr7UNqM6OJTEwksSWKkqGAcDvdWLZohD2HR8vfkwfqdVh8RtdGwv79/cca77sK4PXOpKVHCYSEtrslnl1Odht2EbOxlLYd3wcV29eDFEsrzx9y6p2hANuPLlroKJzS0oOyUy2oTOvM12xsQfXXdKLR148hRf2Dy34+MHRJEuGyfL0ygA773sdHE2gNeSBx80bRVaiZ8KHGqB0+PDpSZwZS5XUV6JRRUwqG35uz1kAwObV1Tc73LA0imNn4khmtH26Q4WbdFYuGwaAvs4gIkE39jThvlcGr3Wkp/rtNt/M7RS559VGntw1AIco4KqLy/+D6nSIuOqiHrxyZBSxeKbsr9e/plmCVwB413UrsbI3gm88uB+nRxJzPk7J5jAUSzN4JcsLB9zweRy27jg8OJJEl8UzKc1o5qxXu3ty9wB8Hge2N2GjJp3H7YDX7SirbPjE2Sn84BcH8NrRsZITI8/vPYPFHQF0GnBtsX5pFKoKHDihZV/PFt7nrB68CoKATcvasPdYrOStSo2CwWsd6Rf2tgteXY6alQ1n5Cx2Hx5FIl37TnXziSdl/Pw3x/H333kJJ4em6roWADh4chzPvFL+3lNJyeHXr57BpWs6ECmU85Tr6osXASrw1CvlNW56fWAS/3TvKxAEYEVvpKJz25HTIeJ/vm0jfG4nvvrj15DKzP5aHhxJIq+qWMzglSxOEAR0F5o22dXgaKLkZnVknvZIY4zLmUrJeOnACK7Y0NP02f1wwF1S5lVVVTzx8ml8/jsv4fuPHMSX/+sVfOyfnsIXv/cyHnjmGI4MTM4alCXSCvYdHau6ZFi3fFEYHrcDewulw2djKXjcDoSq2Etrlk0r2pCSsjg2WP/rVDM1Xyu0Gjo5NIU7734ai9r8WL80ig1Lo1jaE5pzgPBYXMu82q5suAaZ10RaweM7T+OXL51CMpPFNx8+gLddtQxvvGhR2aWulVJVFUcG43j85dN46cAwsjkVPo8Dz7w6iFt3LMFtVyw1fRj00cE4fvzUkeJ+jP7OIH7vzauxuq+lpK9/Yd8QUlIWb7qk9EZN52tv8WHTijb86pXBkr4H2VweDzxzHD/7zXG0hb341LsvwZLuMEZGmufNtSXowf98+0b83fd34f89sA93/vZFEM/rKH7yrPb9YOaV7KA76seBk+MLP9CCUhmtAUtX1NqZlGbkEEW0Rby2z7w+89pZZHN5XL2leUuGdZGAG5OJ+YPXjJzFtx4+iOf3DWHT8jb8ye9dij2Hh7Dv+Dj2HY/hvqeP4b6nj8HncWBtfyvWL41i/dJWdEf9eOX1UeRVYMsqY+ajOx0i1va1YF+hadOZUa0XhR2mgKxf2gpBAF49OoYdZTTktDsGrwbqafPjtjcsw/OvncH9vz6Gn/76GLxu/RdP++XrafMXfyFiU1rmtdVmDZuMnPM6mZDwyIun8PiuAUhyDptXtmPHxm489eoZfPvhg3jy5QH87vWrajqEWVJyeH7fEB5/+TRODiXgdTtw9cWLce0li7GsP4qv/OfLuP+Z43j50Cg+cOs6UxoxnB5J4L6njmLX4VGE/C7ccd0q9PWE8e/378Hffu9lXLa+C++8ZsWCWfsndg1gcXsAq6rMfF6zZTH++b9fxSuvj+LSNZ1zPu5sLIX/98BeHDszhSs3deP3rl/dlOMCAGBVbwvuuG4VvvfLQ/jZs8dx+5XLzvn8yaEpdhom2+hp8+M3e88iLWVLeryqqhgeTyOh5BGLlVZuXM5j9cdPjKcgCFp2+IJ/AxAEYHBUy+qxWZM12X1cjqqq+NUrg1i5OILejmC9l1N3kYAbA6Nz/x4PjCTwLz/Zg7OxFN7+xuW4dccSdLT6sHFZGzYu05pKTqVkHDg5gX3HY9h3PIZdh0cBaHPWRUFANOw19Fps/bIoXjkyhtGJNIZiScuXDOsCXhdWLI5gT5ONzGnOq8oacTkd+P2b1uHGS3uRSCs4cGK88Is3jt2vT//irV+iBbKnhxNoCXngctqrelub81pdff3oZBoPP38ST796BtlcHtvWduLWHUvR16m98d/8huV48Okj+K8nXscXv78L29Z24p3XrjC0a+3QeApPvDyAZ147g2Qmi8UdAbznxjXYsaELXrf2qxEOuPGh2zdg27pOfPvhg7jrWy/hlh39eMsVy2rycxseT+Gnvz6G5/YOwetx4O1XLcP1W/vg8zjR0RHC8q4gHnruBB56/iR2HR7BrTuW4qbtfbN2qz10chzHz07h929YXfUdxIuWtyEa9uDJXQOzBq+qquLJ3YP44eOH4SqUzW5dO3eQ2yzedMliHB2M46dPH8PS7hAuWjFd5nRyKM5Ow2QbesfhgZEEIp7ZX7O5fB6HT03i5cMj2HVoFGMV7JOvJd4osqauFj+ODJyx7bic146MYiiWwltuW1fvpVhCOOA+p3vvTM/uOYNv/+IgvG4n/uyOLVi3ZPbERMjvxra1ndhWuI4Ynkhjf+F6+uDJcdxy5fILqpmqsWFpoXPv8RiGxlJYP8e6rGjTsijue/qYrUeZlYvBa40EfS5sXdtZvIAfmUhj/4lx7D0WwytHxvBMoVPayhLLP61Ez7yqqlp2UHRmLIkHnzuB5/ZqnViv2NiNWy5fgq7ouRcVgiBg+7ouXLyyHb94/iQefO4Edr8+ipsv68fNly+Bx1XZBX8+r+KFvWdx35OHsedoDA5RwCWrO/CmSxZjdV/LnM9ny6oOrO5rwX8+ehg/e/YEdh0axftvXYdlPeGK1nG+8SkJDzx7HE+/MgiHKOCmy/tx82VLLphf5nE58LarluMNm3rwwydex31PHcXTrwzijutWYcuq9nPW/+Czx+BxO7BjQ3fV6xNFAVdfvAj3PX0MQ+MpdHRM3/GcTMr4jwf349UjY9iwtBXvv3U9WkP2KoWvFUEQ8Ac3rcHASAL33L8Pf/k/thb33Z08O8WSYbINPfA7PZxApG+6kkNScth3LIaXD4/gldfHkEgrcDpEbFwWxa1XLEFvdxiTk6UFsZGIt+THAkA47MXkZBoqtBtoeVWFqmr/rf278N8AFnWF0NPG3zcr6mz1IS3Zd1zOw785gYDXia3zVCU1k0jAjZSUPadCT8nm8L1fHsZTrwxidV8LPvLWDWgJln6d0NniQ+fmxcX5uR0dIUO3IvW0+dESdOM3e85CzuZtk3kFtHmv9z19DLsODWNjf0u9l2MKBq8m6WjxoaPFhzdevAh5VcWpoQT2nxjHRTZ8s9Mzjko2D3eJQeSR0xP47kP7sfPAMFxOEdduWYybLutfsOzV43Lg9jcsw5WbenDvk6/j/meO4+lXz+B3rl2J7es65w2eVVVFLC7h5NAUTgxN4eRQAsfOxDGZlBEJuvHWNyzDGy9eVHKgFfC68IHb1mPbuk586+GD+Jtvv4SbtvfjbVctqzh7NpmQ8F+Pv47HXj6NfF7F1ZsX4bYrli74pt7e4sNH374J+4/H8P1HD+OrP34NG5a24nevX41F7QEk0gqe3jWAKzb1GFa2e9XFi/DTXx/Hr3YPYuNqrZvirsMj+OZDB5CWcvjd61fhukt7Db0b2gg8Lgc++o5N+Otvvoiv/ngP/vwPLoVDFDA4msTFZc7dJaqXzlY/BAEYGE5gSbu27+zlQyPYeywGOZuH3+PExSvbsGVVBzYujxarV8q5yCz3grSWxybz6B2Hz4wm0RawfpOcmeJJGb95bRDXbukt+Xqo0UUK1y8TCQkCtIqyf7lvD04OJ3DL5Uvw9jcug0O0VsWhIAjYsDRaTCzZKXhd0h1CyO/CywcYvFINiYKAJd0hLOkO2fIPqv4GLReCV1VVkcxkMT4lYXxKwkRCwsSUhPGE9v+xuITTIwn4PA7csmMJ3ry1rzjIulRtES8+8taNeNMlE/j+o4fwb/fvxWMvn8a7r1+Njo4Q8qqKoVgKJ4cShUBVC1b1rsXa3sIA1i1txdWX9mFFV7Di5ksXrWjHXR9owQ8fP1wo39WysCsXz7+vVFVVTKUVjMclxOIZHDsbx2M7B5CRs7hiQzduf8Oyst8w1y2N4nPv34YnXh7AT54+hv/zjRfwpkt64fM4IGfzuHbL4oqe42xagh5sWd2OX796Bu+5dQO++dABPPXKIPo7g/jfv7sei7nXZ04dLT58+PYN+PJ/vYJvPXQAt+xYgnxeZeaVbMPlFNER8eGBp4/gvx49hLyqojXkwVUXLcKW1e1Y3ddiekM7agx68Pr07gF0hD2QlRwkJV/4t/aPrOQL/9b+H4IAJVt67w2X01HW490uJ7LZHARBgN4zUv9vbV+1trd6Mikjm9NuPJMmXJj1OjEl4ejJGL7x4H6IgoCP//ZF2LzSmA7BtbB+2XTwasQIHrOIgoCNy6J4+eAw3n39SsvdGKgFBq9UNnch8/rl/9qNRFrBREKGkr1wD2zY70JL0INo2IM3bevD9tXt8Huru6u6uq8Ff/nebfj1a2fw418dwV9/80Ws6I3g1HCiOB/M6RCwuD2IS1a3o78rhCVdIfR2BoulxkbcMPB7nXjfLeu0LOxDB/CF7+zEm7f14bY3rsDRkzHE4hJiUxnt3/EMYoXA/vzv045NPbjlsv6qxqU4RBHXb+3D9vVd+MlTR/HoS6egQnsj1vcQG+XaLYux8+AIPvSFR5FKK7j58n687Q3Lbbdvux42Lm/D2964HPc9dbQ4A49jcshOLlnTgQMnJ7BxWSu2rOrA0u6QLTpykrV1tPjgcTtw/9NHL/ic0yHC4xLhdjngKfzjdokI+FxwlPHSc7md5T3e5QBUtVCOrpefqzNK0rWPQwVuu3IZb0TOEAlqwes3HtiLvUfHsKwnhD9660bLz3vX97kKgpYwsZPNqzrwm71D+PjdT2NVbwvW9LVgdX8LlnTNPfHEzhi8UtmW9YSxbFEYboeIFYv8aAl50Br0zPi3Gy1Bzzm/MEZmmEVRwBsvXoStazrxs98cx+nRJN6wsQf93UEs6QphUXvAtF/Wjcva8NcfuAz3PnkEj7x4Co+8eKr4OUFAMXhf0hXCllXtiIa8iIY9iIa9aIt4sWJJm2Hfl7DfjT+4aS2u3rwYP3/uBH7rTasMOe5Ma5e0orcjACmbx8fevrGmXaAb0a07luD4mTh2HR6FKEw3wSGyg9+5dqUtq4XI2pwOEZ//w8vg8XuQTGTgcWrBqtslzplFqmWJebmP5+/EufSZ8nuPjuG6S3rxO29aaYsb3JGgp3h9Y7eAb+uaDnzqvdvw3CsDOHhqAq8e0boPe1wOrFwcxur+Vqzpa8GynrAtfhYLYfBKZevvCuGfP3Ft3d+s/V6nJS6mfB4n/uDGNXjDph7IecAJFdGwB5Gguy7lG0u6Q/ifb9tYk++LKAj4zHsuRXdXGBM2HypfD6Ig4AO3rsdd336pcHHGPVJERNGwt/A3i5l8u2sJeXDdJb3YurEbaxYZ09TSLL99zUqINvy7LAgCrrxoEVb3aM00J5MyDp2awMGT4zh0agL3PaVVNbicIlYsCmN1XwvecvVK2O+Zahi8Ehlk+aJw3QNpM3jdTo53qYLf68Rnfv8SBEI+IGfMvGQiIiIrEAUB775htS2vhy5a0WbLdZ8vEjh31FAirRSC2QkcOjWBB549jvGkgvfdtKbOK60Mg1ciIpOF/G50RP22/wNJRERE1hb0uXDJ6g5csroDAJCWsljcE0Eslqzzyipj/8JnIiIiIiIiWpDP44TDZvt6Z7LvyomIiIiIiKhpMHglIiIiIiIiyzM9eP3Zz36GW2+9FRdddBFuvvlm/OQnPzF7CURERERERGQzpgavDz30EP7sz/4MV155Jb72ta9h+/bt+OQnP4mHH37YzGUQERERERGRzZjabfgf//EfcfPNN+Mzn/kMAOCqq67C5OQk7r77btx0001mLoWIiIiIiIhsxLTM66lTp3Dy5EnccMMN53z8xhtvxNGjR3Hq1CmzlkJEREREREQ2Y1rwevToUQDAsmXLzvn4kiVLAADHjh0zaylERERERERkM4KqqqoZJ/rZz36GT3ziE3jsscfQ29tb/PiJEydwww034Mtf/jJuueUWM5ZCRERERERENmPanlc9RhYEYdaPi2LpSeCxsQTyeVNi7rJ1dIQwMjJlicfb9dhWWgufZ2Otxa7HttJa+Dwbay18no21Fj7PxloLn6e1j22ltdT6eZpNFAW0tQVn/5xZiwiFQgCARCJxzseTyeQ5nyciIiIiIiI6n2nBq77X9eTJk+d8/MSJE+d8noiIiIiIiOh8pgWvS5YsQW9v7wUzXR955BEsXboUixYtMmspREREREREZDOmznn96Ec/ik9/+tOIRCK45ppr8Pjjj+Ohhx7Cl7/8ZTOXQURERERERDZjavD6jne8A7Is4xvf+Abuvfde9PX14Ytf/CK7DBMREREREdG8TA1eAeCOO+7AHXfcYfZpiYiIiIiIyMZM2/NKREREREREVCnTM69GEEVh4QfVUbnrq+Xj7XpsK62Fz7Ox1mLXY1tpLXyejbUWPs/GWgufZ2Othc/T2se20lpq/TzNNN/aBFVVVRPXQkRERERERFQ2lg0TERERERGR5TF4JSIiIiIiIstj8EpERERERESWx+CViIiIiIiILI/BKxEREREREVkeg1ciIiIiIiKyPAavREREREREZHkMXomIiIiIiMjyGLz+/+y9d1QU2fM+/Iw5rXlddYOKrllExQhKMKJIUpKCOWEERUUxB0BBJRhRCSoSDAhm0VWMYM45RxAQkJzmvn/wTn+npwNzgVnd32eec+acme6amts91d1V91Y9pYYaaqihhhpqqKGGGmqoocZPD3XwqoYaaqihhhpqqKGGGmqoocZPD3XwqiLExsb+6CGooYYaapQJOTk5P3oIPxzZ2dk/5Hfz8vI42xITE3/ASIBv375xtj19+vQHjOS/idTU1B89BAbPnj370UNg8M8//4AQ8qOHoYYaavzHoA5eVQQnJ6cfPQQ11BBEYWGh4L6yOqWq1K1G+eDNmzf4+vUra9vXr18xb9481rYRI0bgxYsXSuuNi4sT3Ldp0ybOtkWLFgm+Fi9erPTvAoBUKqWS58PEiRORlpbGfH7w4AHMzc1Fv0MTZEZFRbE+FxUVwcvLi1fW0tIS7969Yz6fPXsWFhYWguOg0b1t2zbW58zMTMydO1dQt7m5OW7dusV83rNnD8aNGycof/36dc620NDQcpGn1U0DsXtXWTBs2DDMmzcPN2/eVEqeJsCcNWsWrl69qrT87NmzYWNjg6ioKOTn55erfnNzcxw4cEDpSa+9e/eif//+2Lp1K5KSkkqU9/DwYF0T5SlPq1uVyMnJQWRkJIKCghAYGMi8hPD69WssWrQIDg4OmDZtGvMqT+Tn5yM9PR1paWnMSwifPn3C48eP8ejRI+bFh+TkZGzevBlr1qxhvcSgrG6g+F4RExODM2fOMC8hlGYsNOfkZwLfhFF6evoPGEnpUelHD+D/VQjNJrq4uMDDwwMAEBkZyXKMRo4ciYMHD7LkN2/eLPo7M2fOZN5//vxZVLZp06asz4aGhpBIJLyyEokEZ8+eZW3Lzs5GjRo1EBsbi7y8PFSoUAEDBgwQ/L2HDx9CKpVCU1MTCxcuRHp6OipWrAg3NzfUqVOHJXv27FlUq1YNurq6GDNmDFJTU1GxYkXs2LEDv/32GyNHe/6A4vOieOwyXLx4Ef369WM+3717F1paWryyBw8exMiRI5nPYg8TABg/fjzr8/Dhw0Xljx49KrpfDPv27YOdnR0A4MWLF/j777+ZfStWrMCKFStY8paWloiMjAQArF69GkuXLmX2LVq0iNmnat0AEBAQgAkTJiAvLw8bNmzA2bNnUblyZQwdOhTTp09H5cqVOccbEhKC06dPIykpCZUrV0azZs0wfPhwDBo0qMRzVRIKCwtRsWJFSCQSxMfH48mTJ+jevTs6dOhQ4nfDw8NhbW3Nu+/t27do3rw5AODRo0c4f/48KlWqhEGDBkFDQ4P3O/fv34eGhgZq1aqFc+fO4e7du+jUqRPvcaakpEAikaB+/fp48OABbt68CU1NTXTr1o0lt2vXLmzZsgUA4O/vj+7duyMoKAi+vr7o2LEjS3b06NGwt7fHvHnzYGlpWeLxOzo6Ijg4GG3atGG2ff/+HU5OTnjz5g1nUk/elmRITU1FcHAwfv/9d8HfWbJkCZYtW4YqVaoAAL58+YK5c+cKBjFRUVEwNTVlPhcVFWHTpk1wdnZmyXXq1AkWFhbw8vLC3bt3ERAQUGIQbWlpCT8/PzRr1gxA8b1s+fLluHLlCkd2x44duH37NlxdXfH161c4OTmhfv36vHrt7e0xevRoLFy4EHfv3sXly5dFnwc0uq9du4bbt2/D09MTb9++hbOzM/r27Suo293dHXPnzoWNjQ3u3buHzMxMHDhwQFB+3rx5sLe3x5QpU/D9+3csXrwYHz9+hK2tbZnlaXVv27YNDg4OzOfMzEwsW7YMGzdu5MgaGBjAwsICVlZWovYHFAd1tra26NOnj6gcULzCePz4caxfvx45OTmwsbGBqakpatWqxSs/e/Zs1KtXD7a2tjAyMmLsnA8DBw7E1q1bsXLlSlhZWWHEiBGoW7euoPzp06dx7do1REREwMvLC8OHD4eNjQ3++uuvMutfsmQJIiIi4OPjg0GDBsHGxgatW7cWHEtgYCDev3+PiIgIWFlZQVNTEzY2NujduzevfJ06dTBhwgT8+eefsLGxwcCBA1GxYkVB/TTytLrNzc0xatQoGBsbo3r16oJy8vj06RPS09NZ/iHfc2XBggX49OkTWrduLeijycPFxQWampro3r27UvLJyckICwvjBFtLlizhlQ8NDYW7uzsKCgoAFPu3EokET5484cj6+PggICAADRo0YLZJJBKcO3eOIzt//nxUq1YN7du3V2rcNLqXLFmCixcvMvdlmayQj0A7FppzIsP169c5/7/QeO7cuYONGzdy5Pn8xNevX2Pnzp1IS0tjyW7fvp1Xt4WFBccPGz16NI4dOyY49p8ORA2VoEuXLrzbzczMeN8TQoipqSlHftWqVZyXq6sr6dSpE+nduzdLVktLi3Tp0oVoaWkxry5dupD27duTtm3bcnQ/ePCA8woMDCSdOnUizs7OjNzXr1+JmZkZ8ff3J4QQoq+vT+zs7IiBgQE5ceIE73HGxsYSHR0d8s8//xBCCBk8eDA5fPgwmTdvHvHx8WHJRkVFkcGDB5ObN28SQggZOnQoiY+PJx4eHsTNza1M509RbubMmYL7FD9bWVmJyrq4uIi+FBEfHy/6UoTs/1N8ybYLjU3smGSQP1clnUdV6paXcXNzI7NmzSIPHz4k9+/fJ3PnziVLly7lyPv6+pIlS5aQCxcukHnz5pGQkBBy9OhRMmLECBIYGMiRp0FsbCzp0qUL0dfXJ/v27SP9+vUjLi4uxMDAgJw6dYole/r0ac6rf//+zHuh4zxz5gzp3bs3Wb16NVm1ahXR1dUlJ0+e5Mjv2rWLGBoako8fP5Lg4GBiZGRE1q1bR0xNTcmWLVtYslFRUaRLly6kR48eZO/evaRv377ExcWF9O/fnxw4cIAlO2DAAPL582dy69YtMmPGDOLk5ER0dHRIdHQ07zl58+YNsbKyInPnziXZ2dmi5+/48eNET0+PfP78mRBCyJMnT4ihoSGZOnUqSU1NFf0uIYRcuXKF6OrqksWLF4v+1vz584mpqSl5//49OXnyJNHR0SE7d+4UlDcyMiLLli0jeXl55MOHD2TkyJFkypQpvLIxMTGkbdu2RFdXlyQmJpY45oiICOb8rVq1igwaNIjcvn2bVzYrK4ssXryYGBsbk379+pGIiAhR3RcuXGDG8u3bN1FZGt1SqZRs3ryZ6OjokL59+5LLly+XeJxnz55V+rx8/fqVjB8/nowfP57079+fbNy4keTn55eLPK1ue3t7MmnSJJKamkru3LlD+vfvT1asWMEr+/nzZ+Lj40P09fXJlClTyPnz54lUKuWVjYqKIqNHjyaDBg0iu3btUsq+CSEkLi6OGBoaEi0tLbJixQrB//Xq1avE0dGR6OrqknXr1pF3796J6n358iVZt24d6d+/P3F2dib37t0rcSxXr14lhoaGpEOHDmTy5Mnk/fv35aI/PT2d7Nu3j/Tv35/Y2toK+gkyFBYWklOnThFDQ0PSq1cvYmxsLKhfKpWS2NhYMnv2bDJgwACyadMmkpCQIKibRp5G9ubNm2TBggVER0eHrFy5kjx79kz0GL29vYmmpiYxMDBgXoaGhryyAwcOJAUFBaL65GFsbKy0LCGEjBs3jkybNo34+voSPz8/5iWE/v37k4cPHyql28DAQPT/kMeQIUOUkiuNbkNDQ5KRkaG0btqx0JwTQghxdXUlffv2JXZ2dszL3t5eUN7Y2JgEBASQuLg4UT+REEIsLS3J6tWryaFDh8jhw4eZlyLGjBlDunTpQtq1a8fyKTt37kzs7OyUPpafAergtQxITU0VfAkFr/LOu1iQIITnz58TY2NjMn78ePL161dRWalUSrZu3Uq0tbVLdJKKiorIpk2bSI8ePUhUVBRr34IFC5jAVX7cd+/eJRMmTODVZ2NjQ548ecJ8lh1bcnIy50Zrbm5OPn78yNGfkZHBuaGU5vyJfUfsc0myqsbHjx9FX0JjU+a80ASkqtQtv83Y2Jjk5eUx2wsLC8mgQYM48ubm5sz7vLw85qabmZlJjIyMWLI6OjpKTwDIdD9//pzExMSQ9u3bM+c5ISGB9buEFD+8evbsSezt7ZmHkZaWluBDSXaclpaW5OXLl8z2jx8/kmHDhnHkBw8ezDx8zczMSHJyMnOcitfF8OHDSUJCAnnz5g3p0KEDefv2LSGEkJSUFDJ8+HCOrAw9e/YkU6dOJenp6Zzfl0dRURFZuHAh0dHRIcbGxsyLD6GhocTIyIjs37+fdO3alezYsUNUNyGEFBQUEA8PD9KzZ0/OJIEQDhw4QLS0tIiuri55/vy5qKyygV1sbCzR09MjHh4eZPLkycTOzo58+vSpxLEoG2RmZ2eTFStWkP79+xNdXV3OxII89u/fT3r16kX27t1Lli5dSgYPHkzu379fLroTExPJ5MmTiZWVFTEwMCA+Pj6ksLBQUH79+vXMZOSOHTuIrq4uOXPmjKC8VColO3bsIN27dye6urrkypUrgrK08qXRTRuoFxUVkZiYGGJoaEgMDAzIzp07WfcmeSgb1MXGxpKZM2eS3r17Ezc3N/L06VOyY8cOYmNjIzoWZQLMoqIicu7cOeLg4ED09fWJu7s7MTc350wUE1L8XN2/fz8xNzcnQ4YMIcHBweT79+/k2LFjgtc0jf709HSyZ88eYmJiQszMzMiePXvI1KlTiaurK0f27du3jG1NmDCBnD17lhQVFZHbt28TAwMDwXPy9OlTsmbNGqKvr09mzpxJ+vfvT0JDQ8tFnla3soE6TeBlb29PFbzOmDFDqYk2GWgDNWtra6VlR40apbTshAkTSFZWlkp0jx49WmnZ0oyF5pwQQh9MKxMPyKDs5EVGRgb58OEDsbe3Z/mSCQkJpKioSOnf+xmgThsuA3r16gWJRFJqwgFlUhPkERISAm9vbzg4OGDChAmisomJiXB2dkZWVhYiIiLQokULQdlPnz4xtW4HDx7En3/+ydp/69YtrFu3jvO9zp07482bN7w6v337hrZt2zKfa9SoAQBo0KABp84mNzeXlaIlG6tQSpUMyp4/eTnF74h9LkkWALKysnDs2DE8f/4c1apVQ+vWrUXTvGJiYrBr1y48f/4c1atXR+vWrTFhwgRW6rIM8uckNTUV1apVE0xPEhs3H2hsVpW6AaCgoABFRUVo0KAB8vLymHMnS99VRFZWFgoKClC5cmUUFhYyqU81a9ZEhQrsMv5du3Zh0qRJ2LJlCxo2bFjiWIqKivD333/j77//RtOmTZn/4LfffuPUVB46dAgLFy5E27ZtMWfOHEgkEpiZmWHv3r2iv1FYWMhKE/799995z2v16tWZa6BWrVpMqhTfcUokEia9vl69ekyqVP369Tnjlj+ntWrVgre3N6pVqyY43oKCAnh7eyM2NhbOzs6c+4MibGxs8P37d6xatQr+/v6i6ahAcTr13LlzUbNmTRw5cgSNGzcWlQeKa6f37t2Lvn374v3799i5cyeWLVsmeM+QSCSoUqUKcnJyIJVKBe148eLFWLduHXR0dAAUpzWOGDEC165dExxLaGgofH194erqiufPn8PW1haenp7o1KkTR9bExARaWlqIiopCcnIy5s2bh7Nnz/Kmd4WEhCA4OJhJuzxz5gymTZvGm45Mq9vExAQ2NjaYNWsWMjIy4OrqCktLSxw+fJhX96NHjxAZGYlff/0VBgYG6NWrF+bNm4eBAwfyytva2qJy5co4evQoPn78iPnz58PQ0FAwLZFGnlZ3UlIS7t27h99//x1JSUm4desWevXqJZgS+urVKxw4cADHjh2DlpYWLCwscOnSJcyZM4dTKyyVSvHu3Tu8ffuWuYetWLEC+vr6mD17NiNnYGCAunXrYtSoUfD09GSutzZt2iA8PJwzhszMTBw9epSpHx07dizMzc1x8eJFTJ8+nZU6uGnTJhw+fBh//vknRo0aBR8fH1SuXBnZ2dkwMDBgjQMA9PT00Lt3bzg7O7NSnocNG4awsDDOWGj0Ozs7IzY2Fvr6+lixYgW6dOnC/Gd9+vTh1BBaWlrC3Nwc+/btY0oqAKBLly7o0aMHZywHDhxAREQEUlJSYGNjg0OHDqF+/fr49u0bhg0bBhsbm1LL0+oGiksioqKicPDgQfzyyy8wMjJCVFQUrly5wjnWJk2asEqgxNC6dWuMGTMGffv2Zd2bFUuRZJBKpTA2NkaHDh1QtWpVZrtQ2mjTpk2ZMjBloKuri/3796N///4s/Xzp471798b69evRv39/1tj50qMbNWoEMzMz9OjRgyUrdC3T6O7atSucnJxgYGDAkhVK06UdC805AYr//5J8Wnn8/fffePbsGasERwjNmjXD169f0ahRI1G5WrVqoVatWtizZw/y8/ORk5PD+Gvfv38XLTf42aAOXssAMfIZIeIH2oAVANLS0uDi4oK3b98iODgY7du3F5U/c+YMli5dCgsLC8ydO5e3ZlCG6OhorF27Fra2tpg1axbvA10xYFq0aBHzXrF2VQZFPSEhIcx7xRumonMtT+yiGASW5vyVdnKhJLx79w5jx45Fy5YtmRvMoUOH4OPjg71793Jqpk6ePIlNmzZh9uzZaNu2LSQSCe7fv481a9bA2dmZ96YaFBSEXbt2ITk5GRKJBH/88QcmTpzI+yClQWnOo6p0V6lSBb1790b16tWxZs0arFu3Djdv3sT69ethYGDAke/ZsyemT5+OYcOG4cSJE+jbty+SkpKwbNkyTr1y27ZtMWnSJERERGDt2rUljqVGjRr4559/YGhoiJiYGGb78ePHOQ+eOnXqYPv27di6dSsmTpwIT09P0WN/+/Ytli1bhurVqyMsLAy2trbIzs5GREQEb2DdtWtXODs7Y86cORg2bBg8PT1hZmaGyMhIzsO6YcOG8PPzQ0ZGBqpUqYLw8HBYWlri1KlTog+kX375RTRwffr0KebPn4+6desiMjJSqcASAKZMmYL09HTs27cPOjo6nGBbhkOHDmHdunUYP348qy6xJIwZMwbz58+HpaUl8vPzsX79egwfPhznz5/nlVc2sIuKimLVU40fPx69evUC8H+12YqgCTJnzJgBMzMzAMWTEKGhocz9Tr4mWnZu5J2iQYMGQVNTE0AxuYyLi0updfv4+KBnz54Aip2tLVu2MPfo69evcwKHwMBAlm1ramriyJEjAIC5c+dy6kd1dXUxffp0VKhQAb/99huOHDnC1L7zOc008rS6aQJ1W1tbfPjwgeFPkNm7vr4+Ywcy0AR1GzZsQNeuXTm/BwCjRo3ibKMJML99+4adO3eyJouB4nsZHwnXsWPH0KRJE96x8AUBNPpbtWqFxYsXc2qtK1WqhDlz5nB0x8bGCk7I8pFJnTx5ElOnToWhoSHrnlK/fn3MmDGjTPK0umkDdZrAKysrC82aNcP79+85+/gwcOBAwYkkPtAGav7+/sjPz8eqVauYbUL1nbLr6tSpUyxZvrrU33//vcTa8tLqvnPnDgCwavPFal5px0JzTgD6YPrDhw8YMWIEmjZtynoO8NW80k5ehIWFwc3NDQUFBYx/XFK97k+HH7ns+/8i0tLSyI4dO0i/fv1493fr1o1MnTqVTJ06lfV+6tSpRFtbmyN/9epV0rdvX+Lq6kpycnJEfzsnJ4csWbJEqVQqQorrxjQ1NUlgYCB5+PAh5yXDsGHDeH87KyuLk0opg52dHSs1UoaXL1+S8ePHs7ZNmjSJt0bszp07ZNq0aaxttOePkOI0ybS0NJKamsp6L/ssjyFDhpBHjx6Rhw8fst7LPstj7ty55MiRI5zfi4iIII6OjpztNjY2vCmIr1+/5k0dCwkJIVZWVuT27dskOzub5OTkkPj4eGJlZcVJY+rbty8JCAggAQEBrPcBAQG8tihf8yD/XktLi7Rv3/5f0y1DdnY2iYuLI+fOnSOEEPLPP/+Q/fv389ab5eXlEV9fXzJ16lSyZcsWkp+fT5KSkkh4eDhv6mNhYaFS9V+EFNdoDh8+nJVCc/z4cTJw4EDR1NTLly8TY2NjMnDgQEGZZ8+ekbCwMLJw4UKycuVKQggh27ZtI5aWlrypgLm5uWT16tWke/fupH379qRNmzakY8eOZNasWZw038TEROLi4kIWLFhAEhISiJ2dHWnXrh0xMDAgT58+ZcmK/Z8BAQEs2c6dO5OtW7fy/g98NX7yddpaWlqkTZs2rPp7RbRp04a0a9eOU98tJC8D373lwoULhBBCjh49ytkXGRnJ+pyfn0/WrVtHCCmu6VUGQmlcubm5nG1fvnwhhBDi7u6ulG4x/WWV/Zl0q1qeTzYuLo6zbd++fYQQwqkhi46OFqyfVbShJUuWsEpj5BEWFqbMcAkh/GOW1YzzQVU2pWr5n2kstPJ8stu2bSMpKSm88jL7kod8rWtJNa9lhVQqFb2vyde5KlPz+m+CJnVX1SjPscjXuipT86osNwohhFXnKlbzKgNtve7PCAkh6iZb5YFXr15hz549iI6ORsOGDTF16lQWM60MigxfilBsy9CuXTuGTZUP8rMwRkZG+Pz5M8aMGcPLMqmYcmJoaCg4DvnZLG9vb6Snp2P58uUsGXd3d9SpUwfTp0/nfP/s2bPw9vbG+vXrmZXily9fwtnZGfPmzWOlEt64cQPz58+Hq6srdHR0GJbXtWvXYsOGDcxqA0B//gAwq5x8pq4426TsOQGK2YOFGILNzMyYlQkZTExMEB0dzStvYWHBWQkYMWIEdu/ezVk5S0xMxIwZM1jMyvKr4Xxwd3dnff706ZOovPwMpCp1Kws7Ozvs27dPZfJikKUol4TPnz/j9OnTgqldfJBKpYKrkvL49u0bCgoKUL9+faXGAhSnmterV4+zneb/vHfvHjp37sza/+rVKwQHByM6Ohp3795l7aP971VhK+bm5iXeJ0ojz3dNl+dYaPTTjkWVumnP93917KqSVeWYVXmuaeXVdqU87ty5A39/f2RnZ4MQAqlUio8fP+LChQu88mFhYQyTtQz169cXLDHgg1gacX5+PmJjY5GVlQWguLzm/fv3vC0hv337hujoaGRlZTFjf/fuHTZs2MCRPXv2LHx9fVnHmZaWxqyalkX327dvsW/fPpbud+/e8abGl2YsNOektEhLS2NSe2X6ZSUtYiCE4N27d6xsG3nY2NgInof/CtRpw2XE5cuXERQUhLi4OPTp0wc1atTAqVOnBOtpxHoG8vVTDA4OVnosnTt3hpaWFpKTk5GcnFyi/D///KOU3mnTpmHSpEkwNTVFnz59IJFIcOPGDVSvXh27du3i/c6AAQOQkpLCpNlJJBJIpVLelgzdu3fHypUr4eXlhVmzZkEikaBly5ZYtmwZK3AFxM+fEGh6iyp7TgBuarQ8+NJHxeT5AuvCwkLelE+++kvFALIkiAUFoaGhrLYTqtStLDIzM0slL9YDDuBP2VKEssFi06ZNqQJXAEoFrgAEW56IgS9wBej+T/nA9dKlSwgODsaVK1egra3Nqf8Diu1erC2Vom3IPj98+BC3bt2CRCJB165dOS17aEA7H6usvKpLFmj0045Flbpp8TONneb/UZWsKsesynNNK/+/blc0gdeSJUtgamqK06dPw8bGBufOnRNtA+fv74/AwEBs27YNjo6OOH/+PBISEgTlaQM1JycnfPjwAUlJSWjfvj3u3bvHW5MMFLdLq1atGl6+fIk+ffrg6tWrnHZtMqxfvx6Ojo4IDQ3F5MmTcfbsWdSsWVNw3DS6582bh44dO+LOnTsYNmwYzp8/L/q8px0LzTkB6INpHx8f+Pv7Ayj2HQsKCtCqVSveBRPayQvaet2fEergtQwwNjZG5cqVYWJiAg8PDzRs2BD9+/cXDVLEYG1tjdu3b7O2yS6G5ORk3L17FxKJBJqamvj1118535f1P6VBdnY2wsLCWI6jlZUVq76vWrVq2LNnD2JiYnDr1i0QQjB+/HgMHjxY9Fitra1hYWGBV69egRCCli1b8hIZFRQUQE9PD3p6esjIyAAhBLVr1xbUS0N6JI83b96wiJWE6n4IIbhy5Qoj26ZNG94bpKofxmKBDY0Do6+vLzhjywdPT0+lA0xV6pZHaR2TRYsW4e3bt7w1pXy1MjTBLm1grEp5GlnFFYQKFSqgbt266Nq1K6euNy8vD5GRkdizZw9SUlIwdOhQ/Prrr4KkVDNmzGBWHGbNmgU/Pz9m36ZNmzjXqFQqxfz58xEXF4du3bohPz8fO3bsQI8ePeDl5VWqe6mqHfafRbcaZYeqAhi1Tf1vg+8/ogm8JBIJpkyZgtTUVGhoaGD48OEYMWKE4O/VrVsXnTt3Rrt27ZCSkgIHBwcMHTpUUJ42UHvy5AnOnDmDFStWYPz48ZBKpZz+7jJ8/vwZZ8+exYoVK5hac77sPKCYT2Xo0KF48uQJqlatihUrVmDYsGFYuHBhmXVnZWVh5cqVWLt2Lfr164cxY8Yw/erLYyw05wSgD6ajoqJw/vx5eHh4YMGCBYiLi0NsbCyvLO3kBW297s8IdfBaBlSpUgUFBQVITU1Fenq6UmymYhAKSDZu3Ig9e/ZAQ0MDBQUF+PjxI0aPHg1nZ2eO7NOnT+Ht7c0Eo126dIGjoyPatWvHkU1PT4e1tTU0NDTQp08f5OfnIz4+HuHh4QgLC2NWboKDgzFixAgMHjwYgwcPVupYTE1NYWdnB1NTUw7RgyL09PRgZWUFW1vbEtn4SkN6lJWVhXnz5uHmzZto3rw5JBIJXr16BX19fXh4eLAC6uTkZEyaNAk5OTmM/sDAQNSvXx/+/v4sgqqEhAQOKYMMiYmJnG3Pnj3jJe0ghPCSUxQVFXEaVMvvUxbp6elKy8rG8zPoLg/s27cPVlZW8PLyUmo1Txbs/vrrr5yxKga7NLKqlqeRlSe7AIoDyOTkZHz+/Bn+/v6sbAd9fX107twZjo6O0NfXR5UqVXDx4kUIQf63P3z4ILhPhsDAQBQVFeH8+fPMdZiVlYVFixYhICAAkydPFvwtNdRQQ43/CmgCL1kg+ddff+HFixfo1q2b6GR2pUqVkJ6ejmbNmuH+/fvQ0dER9RFoA7VGjRqhUqVKaN68OZ4/fw4jIyNkZGTwysr8YJmsiYmJIIFp1apVkZ+fj7/++gtPnjxBz549RSdnaHTLVhGbNWuGFy9eQFNTU1Q37VhozglAH0zXr18fjRo1goaGBp4+fQozMzPs3LlT8FhpJi/u378vuO+/AnXwWgYcPnwY9+/fR2hoKCwsLNCqVStkZWUhKytLdBZLCHwXyqFDh3Dnzh2cO3eOYcFMTEzEvHnzcODAAVhaWjKyz58/x6RJkzBp0iTMnTsX+fn5iIuLw6RJkxAQEMCh3Pb19cXIkSMxadIkZtuECROwfft2+Pj4MLNI165dg5+fH4YOHQo7OzuGVVMM06dPR0REBDZs2AAzMzOMGjUKf/31F6/szp07ER4ejuHDh6Nnz54YPXo0h9lRhj179iAoKIiVmtiyZUtoaWlh8eLFvMHrtm3b0LhxY1y5coVJkcjJyYG7uzs2bdrEumFv3rwZRkZGmDp1KkvH5s2b4enpyQpWR48eLXj8fAyS8uy1yuD58+fo1auXYK2usviZ0qn+7VWD2rVrY9GiRfDx8RG88cuDJtilDYxVKU8jK8RAGB8fDy8vL+zZs4fZpq2tjZs3b6JmzZqoWrVqiW1vaFtNHT9+HMHBwawJpJo1a2L16tWwt7f/qYLXn4keQpVjUVXatRr8+JnOn9quVAeawEtTUxOOjo6YM2cOpk6dirdv36JSJWF33crKClOnTsX27dthZmaGmJgYtGzZUlCeNlCrUaMGjh49irZt2yIiIgIaGhrIzs7mlW3QoAF27doFLS0t+Pn5oVatWsjNzeWVNTQ0xJQpU7Bu3TpYW1vj1q1bguUutLqbNWuGtWvXwtzcHK6ursjOzhY836UZC805AeiD6UqVKuH9+/fQ0NDAzZs3oauri7y8PEFZmsmLM2fO8G4XS03/6VDuFFD/o0hLSyO7d+8mgwYNItra2sTT05NaBx+7pqWlJW/z6S9fvhALCwvWtpkzZzKMm/I4f/48cXBw4Gw3NjbmZWctKioigwcPZm1LSEggfn5+xMDAgIwePZocP35ctKm9DB8+fCAbN24k/fr1I5MmTeIdnwxZWVkkIiKCjBgxggwdOpTs27ePZGZmsmQU2YHlIcR8LHScOTk5xMTEhLVt2LBhvDqKioo4srTgYxqWITY2tky6xcBnV3zs0g8fPiQPHjwgWlpaP4VueaiaeVIeFy5cIJMmTSp3WVXL0+rmA5/9JyYmEj8/P9K3b1+io6NDtLW1edmRCSHE1NSUea/4H/D9J/LyilC28TqNTj4oayvR0dEqHQsfQ3leXh6LHV3G8MzHoEurWwhubm682z9+/MhiX5exVb5+/Zojy8dOnZaWRgghZNSoUWWSp9UtBpr/h0aW5v5Da1dltSlC1HbFJ69qu5o+fTrZuXMnuXHjBhkzZgw5d+4cGTRoEO/3pVIpuXPnDiGk2H9bu3YtefXqlehvyphxExISSExMjGh3im3btpGxY8eShIQEoqenR2bOnCl6jG/evCHr1q0jUqmUzJkzh2hra5P9+/fzyiYnJ5Pg4GBCCCHr168npqam5MyZM4K6ZX7Ro0ePSFBQEElOThaUpdGdnZ1NTp06RQgp7twwffp0cvPmTUHdtGOhOSeEELJgwQKyZs0a8ujRI2JmZkb27NlDhg4dKij/zz//kDFjxpCsrCwyaNAgoqOjQ1xdXXllDxw4QKytrUlqairR09Mj5ubmvD6/DPKMx9bW1kRLS4tMmTJFUP5nhJptuAyYP38+PD09OdsvX76MsLAwbN68mbOvS5cuvLMthBDk5uZycs7FWO4U2W7F2GyHDBnCSRcUY8sV0kUIQWxsLA4cOIAnT57AwsICM2fO5NUhD1lqYGRkJF6+fInTp0+Lyj99+hT79+/HiRMncPPmTWa7GIuf0D6xc6jI8ismq6jfxcWFqTOOjIxkkUnJ+gQKfV+xHpBv7Hfv3uX0LZXh4MGDLDbradOm8coBxfb48OFD1jYxVmWATVylSt3KQpVMkuXJTPxfh9h5KyoqwtmzZ7F//37cunULAwcOZPVkBorvG3v37gUhBGPGjGHeA8W9WRXvKYMGDcKpU6c4KXFSqRRDhw7l3LOUwe7duzFx4kSl5Z2cnJjjOHv2LNzc3Jh0fUIIJBIJh4tAEYoN34Himfb4+HimnypQXJYQFhaGtLQ01vf5+iuGhobC3d0dBQUFAMCMRaguiUb369evsXPnTqSlpbHGLLQq7+Pjg4CAAFYPXKH+igD//czY2BjHjh0rszyt7vv373OI/65evYo+ffrA3d29RPZtGWjsSt6mgNLZlSpsClDb1Y+yq5SUFBw/fhxjxoyBp6cnrly5ghkzZgj2Z71//z4eP34MCwsLPHr0iOkjywepVIrAwEA8f/4cS5cuRUhICCZNmiTKGfD582c0bdoUjx8/xo0bN2BsbMz6H/jw/ft3UT4SGXJzc/Hu3Tv8/fffyMvLE+zlCxSXsTx58gTTpk3DuXPnYGxsXG66ExIS8OzZM+jo6ODr16+CZIKlHQug/DnJycnBxYsXMXjwYOzfvx9XrlzBhAkTBOueFb/77t07tGnTRnC1VsYWnZiYiAcPHkBXV1e0h7s8Xr58CT8/P/j4+Cgl/zNAnTZcBrx8+ZJ3u66uLnR1dXn3Cd0IhSCWhiB7+Ah9lgcfY6pUKkVGRgZ++eUX1vbv378L6pFIJNDX10eLFi2wZ88e+Pv7KxW8fv78GQ8ePMDz58+hoaEhKhsfH48DBw4gLi4OJiYmJeouCWKpGYpzNzRprfIsxnv27GEFr3zpKYSyHnDlypXMw9Ta2hrh4eHMvpCQEFbwKlaLzLePJoBUpW4AGDt2bIms2iEhIaWWLwm0TMY0wa6qW/yU51hu3bol2CoBKGY8lNW9v3nzhpclUTHVXd7J5ru2evbsieDgYA5L8+7du9GnTx/Bsdy5cwcbN27k1IQfPXqUN8AQc8DlgwxPT0+4uLigffv2St8LxIIB+eMHiic8q1WrppT+3bt3IzQ0VClGbFrdLi4u0NTURPfu3ZU6zqioKJw5c6ZEToKxY8fiwYMHyM3NZdX3S6VSdOrUqUzytLofP34MQggWLlyIDRs2MHZSWFiIFStW4MyZM5wAg8aulLUpgN6uVGVTgNqufoRdAcUpr1ZWVnj27BnmzZuHmTNnCgZehw4dQkBAAPLy8jBw4EBMnz4dTk5OsLKy4pVfv349vn37hgcPHoAQgkuXLiEpKUlwAgMoDo7Dw8Mxbdo0vH79WjRwff36NWbOnImMjAwcPHgQ48aNw+bNm3lTk+/evYuZM2eiUqVKCAsLg6mpKbZt28bL9+Hv748rV64gISGB0fnu3TvMmDGDdxw0ui9cuIAVK1agQoUKCAsLw7Bhw+Dp6YkBAwbw6qYdC805AYrrjDt37ozY2FhYWVlBX19fNJjOysqCl5cXXr9+DR8fH+zfvx8LFy7kLUmUSqUIDQ1lJi9evXoFAwMDQd2KaNWqFV6/fq20/M8AdfD6L4O2b2HHjh0RFRUFU1NT1vYjR45wZv1++eUXvH79mhMcvn79mhOgAsWziitXroSnpyfzoMnLy8Py5cs5vwcUz3idOnUKBw8exIcPH2BpaYmzZ88Kjj0/Px+nTp3CgQMH8OrVK5ibmyMgIAB//vknRzYxMRGHDx/GoUOHUL16ddjY2GDlypWcC5WW9AgoDsZjYmJ4A0TFAvuUlBQEBgby6vn27ZvgsSoTBNPWA8rrVKx1UPw9WeBcWFjI1MYkJSXxslLLcO3aNTRs2BB///03ACAoKAht2rRB7969/zXdgHKkT/J2QCtfEmjrcGmC3dK2+FHlWPhW0tPS0vD+/XtWNoAMWVlZOHbsGIup28jIiNdBo2lLBRSvUNna2uLBgwfQ1tZGYWEh4uPj8fr1a9ZkjSKWLVsGCwsLpR12ZR3w2rVrU9f90AQDCQkJOHnypFJ6GzZsqHSAQas7JydH1LFVRJMmTUoMMABgy5YtSEtLw+LFi1ktmSpVqsR7v6CRp9UdGhqKK1eu4OvXr6wJ1kqVKgmudtHYFU1QR2tXqrIpQG1XP8KuALrAa9++fQgPD4ednR0aNGiAw4cPY9KkSYLB67Vr1xAZGQkLCwv88ssvCAgI4PXhZKAN1NasWQNXV1d4enrit99+g52dHZYtW8Y7Sbx+/XoEBQXB2dkZjRs3xvr167F27VocOnSII3v8+HEcOHAAVlZWqFevHiIiImBtbS04DhrdW7ZsQUREBKZMmYJGjRoxwZ9Q8Eo7FppzAtAH02vWrEGjRo2QkpKCqlWrIjMzE8uWLeNtrUQ7eSFf80oIwcOHD0Vrqn9G/LdG+5NBLJASSgkSSxvm+46TkxPs7e3x8uVLlnN36tQpjnM3fvx4ODs7Y8OGDWjRogWAYmdy4cKFmD17Nuc3p0yZAicnJxgYGEBLSwuFhYW4f/8+unfvzvRnBYpn6A4ePIiTJ0+iXbt2sLOzw8CBA0VTUpYvX44TJ06gRYsWsLW1xbBhw3jb5ADApEmTcOPGDRgaGsLNzY3VK6uoqIj1O7SkR0Bx/015Ehp5KLbL0dHRwfPnz3llxVaClHGgaTP0aYLdjIwMODg4wMbGhkl1cXV1RW5uLrZu3cppgXLu3DksXboUvr6+zLZq1aph/vz5WLt2LfT09P4V3UDxrKEQqzLA7T1GK1/e+JkIrUozFsXVcolEgnr16qFr166cSa53795h7NixaNmyJUP4dujQIfj4+GDfvn2cmWNZKhofLl68yGmVU79+fRw8eBChoaEMi3HXrl2xbt06jl3Jo1KlSlQ9dZV1wGUz44o2KgaaYKBp06ZMeldJoO3FR6O7WbNm+Pr1Kxo1aqTUuHv37o3169ejf//+rFQ0xeOuVasWatWqhT179nDSXr9//84ZO408re7Vq1cDKG7R5OTkpNRx0tgVTVBHa1eqsilAbVc/wq4AusCrQoUKrPtfkyZNRP2tSpUqsUovqlSpIhqM0AZqaWlp0NHRYcrkRo8ejYiICF7Z3NxctGrVivmsp6fHyUSQH7e8X1i7dm3RcdPoLioqYtlhu3btSiRIohkLzTkB6IPpJ0+ewN3dHbGxsahevTq8vLwE05hpJy/kW91JJBLUr1+/VK02fyTUwWsZ0KJFC6aJsLKgTRv+888/sW/fPvj7+8PLywtAsXMXERGBxo0bs2SNjIyQkpICS0tLVKlShUldnTdvHvr378/RXbFiRfj6+uLOnTu4e/cuAGDy5Mno3LkzS278+PEwMzNDWFgYKyUiNzcXhw8f5mXWzc/PR2BgIIv5tKioCKdOnUJQUBAOHDjAbNfS0oK7uztrljM9PR1hYWHYv38/q7eVbOX64cOHrN60YgyrQj0p+SA/81oSaAMN+aBLsQ0OTesbPnh6eqJ169asmd/Nmzdj7dq18PLy4vQf8/f3R0BAAKuNkY2NDTp27Ig1a9awnCxV6gZKZlVWrMWilVeDDfn09oyMDEgkEsFA0dfXF05OTpwH4YEDB+Dp6clxHGj7vALFGSNTpkyhOoa///4bz5494zCoC0FZBzw2Nhb79u1D5cqVUblyZaVqE2mCgUaNGsHMzAw9evRgOet8M+S0vfhodEulUhgbG6NDhw6sMQvVJsp4AeRrkMVqE8PCwuDm5oaCggLmOhUbO408rW5HR0dcv36dM+HFtxJKY1c0QR2tXanKpgC1Xf0IuwLoAq+6deviyZMnjI8RHR3NatOniNatWyMkJARFRUV4/fo1goKCRFsU0gZqQHH2l2w8SUlJkEqlgrrT09MZWbF01CZNmuDChQuQSCTIz8/H7t27RbMTaXRXr14dnz9/ZmRv3rzJssmyjgVQ/pwA9MG0Ig9EUVGRYLsk2skLmU9cWFgIQghvWeHPDnXwWgZUqVKFOg2YT/7bt2+oX7++4Hf++OMP1oNGDHZ2drCyssKLFy8AFD+MhVY8ZejSpYsoGcClS5dYD+jExETs3bsXERERqFOnDm/wKh8EpqenIzw8HCEhIcjKyoK9vT1LVj715tWrV9izZw+io6PRsGFDzJo1iyUrlUoxf/58xMXFoVu3bsjPz8eOHTvQo0cPeHl5Cc5OJiYmwt/fnxXwTp48mTMBACjfK/fDhw9MCqb8ewD4+PEjRy9tPWBubi5TXyP/XrZPHrdv30ZUVBTr+KtUqQJXV1eYmZlxdOfl5fE+3Dp27Mips1albgBo27YtFRkTrbwaXFy8eBHr16/Hq1evABS3m5o/fz7vxAJfmpKlpSVvehRtXbcYGRgg7PR++PABI0aMQNOmTVkOiRABnbIOeFBQkOh4+EATDPz+++9KPzNoe/HR6B44cKBoiqMiaOvYd+3aRVVXSSNPq3vZsmWIjY1Fs2bNmG0SiYQ3yKCxK5qgjtauVGVTgNquyks3jV0BdIHX4sWLMWfOHLx//x66urqoWrUqtm7dKijv6uoKNzc3pKSkwNbWFrq6uqLp27SB2qhRozBx4kSkpKRgw4YNOH78OKvFojwcHBxgZ2eH5ORkzJ07F1euXBH0X5cuXYoFCxbg2bNn0NLSQufOnZlFmrLqdnZ2xoQJE5CUlARra2u8ffuWtyymtGOhOScAfTDdvXt3eHp6Ijc3F5cuXUJISAin3l0G2smLlJQUuLi44Nq1aygqKmJ+S5kU/p8F6uC1DBAzPCEkJyfD19cXv/76K0aOHImJEyfi9evX+OOPP7B582aOwQnVX8ogn+IkTxwhuxFlZ2czAYPirO3w4cNFdcse2LLA9f79+wgMDERMTAwkEglWrFjBG7zI8Pr1awQHByM6Ohq///47cnNzcf78ed7628uXLyMoKAhxcXHo06cPatSogVOnTnGC0cDAQIa5WBaUZ2VlYdGiRQgICODtC/nlyxdYW1tj8ODBmDNnDvLz8xEfH4+RI0ciPDycddOm6ZXr6urKvFdMxeQjMqKtB8zLy2MF9vLvFYPdypUr8wbuVapU4bVTsRlCxSBDlbqBH98r9n+NcP3mzZtYsWIFFi9ejN69e6OgoADXrl3DihUrsH79enTv3p2RFUtVK4+67vj4eNSsWRMmJiZo3bq10v8FTboeoLwD/vvvv+Px48fIzs5mMiTev38vWGsG0AUDfOR2QqR8+fn5iI2NRVZWFgAwYxE6dhrd8qvvQPE18O7dO8Fxf/v2DdHR0cjKygIhBFKpFO/eveOd2ADo6ypp5Gl1X7lyBSdOnBBNQ5eBxq5ogjpau1KVTQFquyoPWYDOrgC6wKtly5aIiorC27dvUVRUhBYtWoiujtWqVQtubm5Kj502UBs5ciT++usvxMbGorCwEKtXr4aOjg6vrIGBATQ0NHDlyhVIpVLMmDFDkMTot99+Q3BwMHJyclBUVFTiuaTR3aVLF0RERODOnTuQSqXo3Lmz6CIR7VhozglAH0w7OzvD398fv/zyCzZt2oS+ffti+vTpvLK0kxerVq1C586dsWHDBhQVFWHv3r1YsWIFtm3bJnrMPxPUwWsZIGPbLCgoYFYwNDQ0RFc6lyxZgiZNmuD9+/ewtbWFlZUV7O3tcf78eaxdu5aT4ipUf8mHXr16QSKRKJ1OuXTpUqX0njx5EsHBwXjz5g2MjY2xf/9+ODo6YsSIEYLfmTJlCh4+fIihQ4diz5496NSpEwwNDQWJoypXrgwTExN4eHigYcOG6N+/P6/jfPz4cQQHB7POcc2aNbF69WrY29vzBq/e3t6YO3cuK9AePHgwOnToAG9vb1a7Iz8/P05dZseOHdGqVSv4+PiwZj8VH9QlQZGVUhGKkws0s9JVq1blXcFPSUnhtYcOHTrg6NGjnAmMY8eOoXnz5v+abgC8BF5ioJEvb2ZigC7YpQ2MVSkvk922bRs2bdrEKg8wMjJC48aN4efnxwpeaScKaMd/9epVnD59GkeOHMHNmzdhamqK4cOHl9h6oEePHkhLS2Pq02QOuBCUdcCXLFmCc+fOIS8vD40aNcL79+/RrVs30eCVJhg4e/YsfH19mSBGKpUiLS0Nd+7c4cg6OTnhw4cPSEpKQvv27XHv3j0WH0BZdIeFhWH9+vXIyclhttWvXx9Xrlzh1e3o6Ihq1arh5cuX6NOnD65evSra4oG2rpJGvjQ1m8oGGDR2RRPU0dqVqmwKUNuVkLwq7QqgC7xyc3Nx7tw5xme4ceMGgOK6Sj68ePECe/fu5ZAZCrU+oQ3UgOJrQ559OScnR5AtuUaNGoxNEULw8uVLVsq0DElJSYiMjOT4RgsWLBAch7K6gf9b3a5QoQIePHgAAIJ156UZC805oQ2mK1eujBkzZgjWIcuDdvLi7du3LNuYPXs2hg0bpvT3fwaog9cyIiIigpklLCgoQOXKleHo6AhbW1te+Q8fPmD79u0oKChgzaSYmJhg586dHHmaGkzalT2xB5Y8nJycYGJigq1btzIXW0lO7ePHj9GhQwf8/fffTFqN0HeqVKmCgoICpKamIj09HQ0bNhTUK5VKeQPgOnXqCDrOjx8/xrp16zjbR4wYwalZfvfuHe/NTV9fn1PQTpvyKJtcAPjZiRUnFx49eiSqX36W2NraGrNnz4a7uzsT3L1//x6urq68kwwyG7148SK6du0KqVSKu3fv4saNG5wJFFXqBsAidlIGNPK0zMQ0wa6qW/yoaiwpKSmcunag+OGakJDA2paQkIA1a9bw6ktMTORso63rrl69OszMzGBmZoYvX74gKioKdnZ2aNGiBSwsLAQdDR8fH+barVixIgoKCtCqVSvBtGFlHfCrV6/i3LlzWLlyJWbMmIEvX75g165dvDploAkG1q9fD0dHR4SGhmLy5Mk4e/asIDP2kydPcObMGaxYsQLjx4+HVCrl1JeXVre/vz8CAwOxbds2ODo64vz585z/Xh6fP3/G2bNnsWLFCtjY2GDWrFmCqwAy/TR1lTTytLq7du3KEBPKp/fypXfS2BVNUEdrV6qyKUBtVz/CrmRQNvCaNm0avn//jj/++IM1FqHg1dHREbq6ukpzANAGaoGBgfD29mY6Ooj1BnZ3d0dISAh++eUXVu3wtWvXOLIODg5o3Lix0hPSNLqdnJxw8+ZNVp2pRCIRfKbQjoXmnMhAE0zHx8fD39+f48McPHiQI0s7eVFYWIi8vDxmkiYnJ6fcM9pUDXXwWgacPXsWe/fuRVBQEFMPef/+fSxevBgNGzbkrf2QFVFXrlyZk18ulBaSk5ODzMxM/PrrrwgLC0NOTg4qVKgAOzs70bS+79+/QyqVokKFCoIrGWfPnkW1atWgq6uLMWPGIDU1FRUrVsSOHTuY8W3duhWhoaEwNDSEvr4+zMzMSlxhuXDhAs6cOYPQ0FCsXbsW+vr6nHYvMhw+fBj3799HaGgoLCws0KpVK2RlZSErK4vzkMzOzmaOSR5SqVSwz63YWBVXyWl65dKmPJqZmeHOnTswNDTEiBEjBGcLZRgxYgTq1KmDWrVq8Qa78qQW5ubmSExMhKmpKapXrw6pVIrCwkJMmjSJU2MMFM+8Hjx4kCHEqlChArS0tLBkyRIOMYQqdQOAoaGh4I1TIpFw2jHRyNMyE9MEu6pu8aOqsciviihC8boScpYA8Na609Z1y6NJkyaYNm0a9PX14ebmhunTpwtO4ERFReH8+fPw8PDAggULEBcXxyJ2U4SyDvivv/6KGjVqQENDA8+fP8eAAQMEg3cZaIKB6tWrY+jQoXjy5AmqVq2KFStWYNiwYVi4cCFHtlGjRqhUqRKaN2+O58+fw8jIiNPaq7S669ati86dO6Ndu3ZISUmBg4MDhg4dKqhbNqEoG4uJiQlvL2sZaOsqaeRpdcuCSXmSQKHaRBq7ognqaO1KVTYFqO2qvHTT2BVAF3glJibixIkTSgcU1apV421dJgTaQC0oKAjh4eH466+/SpSNiYnBpUuXUK9evRJlCwoKsHnzZqXGQKv74cOHOHfuXImcL6UdC805AeiD6SVLlsDe3l4p/bSTF0OHDsW4ceNgYWEBiUSCQ4cO8Za6/cxQB69lQGBgIHx8fFh9VTU1NeHj44OlS5fyBq/yzqGio8jnYL958wbjxo3DlClTMHr0aOzcuRM9evTAkydPUKNGDVhaWjKyhYWFWLduHZo3b47Ro0dj6NChSE5OhkQiQXh4OKcvbHR0NLZu3Yq1a9cCKF6RWb58Oc6fP4+AgADmZmhoaAhDQ0N8+PABYWFhWLRoEb5//47NmzfDzs6ON62mUqVKGDp0KIYOHYqXL18iLCwMeXl5GDRoEMaPH89ZmdbU1ISmpiZcXFxw6NAhhIeHQ19fH9bW1nB2dmbkevbsieDgYE47g927dwu2sqlYsSISExM5kwWJiYmcGxtNr1zalEcPDw/k5OTgzJkzWLt2LbKzs2FiYiL4nRkzZuDUqVNo2bIlRowYgb59+wqyzQHFs7Vjx47F69evUaFCBbRs2VL0xl2/fn3e1De+2WBV6uZbSb158yY2btzIe0OlkadlJqYJdlXd4kdVY/ntt99w//59zv3g/v37nBYXfP+hIubOnYuNGzcCoM/+kCExMRHR0dGIjo4GIQQmJiZYv369oHz9+vXRqFEjaGho4OnTpzAzM+PNXJFBWQe8cuXKuHHjBlq2bImLFy+iZ8+eovWDAF0wULVqVeTn5+Ovv/7CkydP0LNnT0EHtUaNGjh69Cjatm2LiIgIaGhoiI6FRreMPKZZs2a4f/8+dHR0RBnPGzRogF27dkFLSwt+fn6oVasWhzROHvJ9BOUh5NjTyNPqpmGbp7ErmqCO1q5UZVOA2q6E5FVpVwBd4NW6dWskJyeL9lKXR48ePRAbGwtdXV3RBQ0ZaAO1Zs2aiRIAyaN58+Ylln3I0KFDBzx//hytW7cud90aGhooLCxUOnilHQvNOQHog+kGDRpgzJgxSsnSTl7MmDEDTZo0wcWLFyGVSmFhYYGRI0cq/f2fAergtQzIzs7mBDlAcbH99+/feb9Dy1C7YcMGzJ8/n+nvVLt2bbi7u+Ply5dYvnw5K3jdvHkzEhMTMXXqVADFs5qXL1/GiRMnEBwczCFBCAoKYrHMVa5cGT169ED79u1haWnJuRj+/PNPzJ8/H3PmzMGJEycQFhaG3bt3C9bWyNCqVSssWbIE8+bNQ3R0NMLDw2Fra4u3b99yaiDr1KmDCRMmYMKECbh8+TJTV3z9+nX06NEDTk5OsLW1xYMHD1h9b1+/fs3peyuDjY0NFi9eDB8fH6a2IyUlBQsWLOCsHtH0yi1NymP16tVhamoKU1NTJCQkICoqCmPGjEHz5s3h7e3Nkp01axZmzZqFmzdv4siRI/Dw8ICBgQGzOq2IN2/eoGbNmqx04q9fv2LdunWc//7jx4/YtGkT6tWrh3nz5qF69erIysqCr68vQkJC8PDhw39Nt3ybI6lUCl9fX4SGhmLNmjUwMTHhHCeNPC0zMU2wq+oWP6oai4ODA+bPn4+lS5eyriE3Nzfe9PqS8ObNG+b93Llzoa+vj759+yrlpEVGRiIqKgovX77EkCFD4ObmxqohEkKlSpXw/v17aGho4ObNm9DV1RXM7ACUd8CdnZ2xd+9eeHh4wN/fH7169SqxjQ9NMGBoaIgpU6Zg3bp1sLa2xq1btwTP07JlyxAREYH58+fj4MGDsLOzw9y5cwXHQaPbysoKU6dOxfbt22FmZoaYmBjB+jugmODj+PHj0NbWRseOHeHr68uaVFSEvGNfUFCAZ8+eoUePHkoFAiXJ0+oWWuHkIzShsSuaoI7WrlRlU4Darn6EXQF0gdeQIUNgZGSE1q1bs1qeCPWrb9iwIaZOncoqSxJLYaUN1Ozs7ODo6AgdHR1WBhofYae9vT3s7OzQs2dP1tj5JkK7du0KMzMz/PrrryxZoVZJNLqtra1hYmKCLl26sGSFSvFox0JzTgD6YNrQ0BAhISHo27cvazx8fdRpJy8yMzORlJQEb29vfPr0CUFBQcjJyVG6V/TPAAn5X6PaLEcMHjwYp0+f5t1nZGTE28Bc1gNRCIokQAMGDGClQZqZmTHOuKGhIYvUZ8iQIYiMjGQKxmWyRUVFGDRoEOciHDp0KE6cOMF8dnJyYvqOCY1fEU+fPkXbtm1Zqy/KwtzcvMTzwSebkZGB0NBQpkde165dMWrUKFHSgXXr1iEsLAytWrVCYWEh3r59izFjxvASYOzbtw/e3t6cXrnW1tYljvPp06dwc3PDrVu3SqxZffz4MaKionDq1Cm0atUKu3fvFpXPy8tDTEwMQkJCUFBQwKp92LVrF7Zs2QKguHane/fuCAoKgq+vLzp27Mh56I0ZMwatW7fG169foaGhAUNDQ8yePRu1atXCkiVL0KtXr39Ftzw+ffqEefPmASjuLVtSSpMy8jQ2BrCvr/KUVbU8re5z587B09MTb9++hUQiQYsWLbBw4ULBFCYxyJ/jXbt2IS4uDnfu3MHff/8NPT096Ovrc9pMydC2bVs0bdoUurq6qFy5Msf5F3IEz58/j6CgIGzbtg3m5ubIysqCvr6+oEO5fft2xMXFMQ54p06d8O3btxLJujIyMnhr7OXx9u1bJhhwcnLClStXMHfuXEHeg8+fP6Np06Z4/Pgxbty4AWNjYzRo0EBQ//fv35V2eml0y3qUJiYm4sGDB9DV1WXV7ikiNzcX7969w99//428vDxBYhI+vHz5En5+foI1WGWRL0lWfoWpoKAA58+fR48ePXhti8auSmtTQMl2pWqbAtR2VVZZGrsCim3L399fqcDL2NgYpqamnJRRodTOwYMH8z4DhSYZDh48iGXLlikdqE2aNAkJCQmsGlyAv5WZra0tatWqxRk7H0GokZERZs2axZGVn6AurW5zc3N07tyZIzthwgRe3bRjoTknQDEBp5ubm9LB9Lp16xAYGMi6HoR6Q+/evRuenp5KT17MmjULf/zxBxYuXIiMjAz4+fkxLX/+MyBqlBpTp04lsbGxnO2xsbFk+vTpot/Nz88nT548IU+ePCF5eXmCcsbGxqzPr1+/Zt6bm5uLyu7atUtwHyGEDB48WPB3TUxMBPfxwczMjEqeEEJMTU1VIiuEL1++kNOnT5PTp0+ThIQEUdm8vDzy8OFD8vDhQ9H/hxBCEhISiL+/PzE2NibDhg0jO3bsIF++fOGV/fz5M9m+fTsxMjIixsbGxN/fv8SxEFJsL2fOnCEzZswgffr0IUuWLGHtHzBgAPn8+TO5desWmTFjBnFyciI6OjokOjqaV9/AgQMJIYTk5OQQIyMj0rt3b7Jjxw5SUFDAkVWlbhmioqJIjx49yKZNm0hhYWGJ50NZ+VmzZpWoSx40dkxr86qUL831RwghqampJDU1tVTfFfvt/Px8cuPGDeLn50fs7OxI//79OTZLCCG+vr7Ez89P8KUMsrOzyZMnT4hUKhWV+/TpEyGEkEePHpGgoCCSnJzMkfn69SuZPHkyGTRoEElOTiYTJkwgX79+VWoc6enpSsmdPHmSbNy4kWRnZ5OjR48Kyr169YoYGRkRXV1dkpCQQIYMGUJevnxZLrqLiorIrl27yIIFC0hGRgbZvn276HV0584doqOjQ/T09MiXL19Ijx49yK1bt0o+WDnwPYPKS55GNiMjg9jZ2ZUop4xdKWNThJTersrbpghR29WPsisbGxsyadIksmrVKtaLDyNHjlT6d2W6aTBkyBBy/Phx8uDBA9ZLCDTngcZXs7KyUlqWVreFhQWVbtqx0NqdmZkZWb58Odm9ezfrJYTBgweTpKQkpXQPGjSI3Lt3j3z79o31ohn78OHDlfqtnwXqtOEyYPbs2XBwcMD06dOhra2NgoICxMfHY9euXQgICBD8Hg1DccWKFVkzpLJUVhmxkjxkrGcyTJw4EUBxaiVfOtOff/6JO3fuoEuXLqztd+/e5U1NKG/QsJvJZGkZfoH/a1FTrVo1FmOjbLt8PSDfaumLFy+Y9/Jps7Qpj/b29njz5g2GDh0KLy8vtG/fXvRYgOJazujoaMTExKBz584wMTHBxo0bOakn1atXR5MmTdCkSRNMnz4dWlpaOHHihODMuiw9pFq1akhPT8f69euhq6vLK6tK3UAxw+Hp06fh5OSE7t27c+omFXvv0cjTMhnTtOFRZYsfVY5FqLZLBjG2TGVRuXJltGrVCl+/fkVaWhq+ffuGZ8+eceRmzZpVoi6+rI6srCx4eXnh9evX8PHxwf79+7Fw4UJRltX79+8jPDwc06ZNw+vXr3lXjlauXIkBAwZg3759qF27Ntq2bQtXV1cOK7k8Xr9+jZkzZyIjIwMHDx7EuHHjsHnzZt50SX9/f1y5cgUJCQmM3Lt373jbIaxZswaurq5M83g7OzssW7ZMcGWPRvf69evx7ds3PHjwAIQQXLp0CUlJSYKrRuvXr0dQUBCcnZ3RuHFjrF+/HmvXrsWhQ4d45eVtjBCChw8fslYbyiJPq1sRtWrVwtevX3n30dqVMjYF0NuVqmwKUNvVj7AroJgoLzQ0VCldffr0QUhICAYOHMh61gu17dHS0sLs2bMxaNAglrzQvbx27dqiRFqKaNq0KS9vCB9atGjBZOSVhF69emHdunWccQv126XR3aFDB1y4cAH6+volypZmLDTnBCjmuBFj9VZEgwYNRFvpyKN+/focDgsxFBYWIjMzk8lWlPVZ/i9BHbyWAe3bt2fSSmS1Yt26dYO/vz/+/vtv3u/QMhQPHz4crq6u2LBhA3NBFRUVYc2aNZzc+q5du+LgwYOcwuujR49CS0uLM5YpU6bAyckJrq6u0NHRgUQiQXx8PNauXfvTpg/QMvwC7BY1AJsYSzG1Qp7hl09WPq1m0aJFaNq0KQwNDUEIQVRUFKKiopj9ig/sGzduoGrVqjhw4AAr5Zf8/ykeiukg/fv3Z8hr9u3bxzhG2dnZyM7OZj3I5CcyatWqBW9vb9FULXnUr19fNLhUpW6gOEBv0KAB9uzZw0lBVjzntPK0TMY0wa4qW/yocizytV2PHj1iPZzF2DKVwdu3b/HPP//g3LlzePnyJXr16gV9fX04ODiUmMYoBPmaWhnWrFmDRo0aISUlBVWrVkVmZiaWLVsmeN9S1gH/9OkTrKyssH//flSuXBnz58/n9CvmG4uywcDx48dx4MABWFlZoV69eoiIiIC1tTVvIJCWlgYdHR2mD/Xo0aMREREhOA4a3deuXUNkZCQsLCzwyy+/ICAgAKampoK6c3NzWXX2enp6TIkJH+RtTCKRoH79+pxWY6WVp9Utn/JLCMGjR494uSpkssraFU1QR2tXqrIpQG1XP8KuALrAKzAwEPn5+Vi9ejVrTEJpoDIeCXneD7F7OW2gJpFIMHz4cHTq1IlV38m3WPDlyxeMHDkSv//+O0s3X7sp2Tb58ju+Z35pdF+9ehURERGoXLkyKleuLOhnlXYsNOcEoA+mW7dujVGjRsHAwIB1rIpkpQD95IWZmRksLS0xZMgQSCQSxMTEwMLCQqlx/SxQB69lwMmTJ2FkZFRiraI8aBmKx40bhwULFsDQ0BBdu3aFRCLBnTt30LNnT04bi1mzZsHKygpPnz6Frq4uJBIJ4uLicPr0aV4yo+7du2PlypXw8vLCrFmzIJFI0LJlSyxbtoxqFuffBC3DL0DXooaG4XfGjBlUq8dCN0F5yJNYffr0CUDxzXDHjh2MDCmhnuGXX34pMbiUHzfN7LIqdMvXbSsDGnlaJmOaYFeVLX5UORZ5J83MzIyaNVMR8hM8Q4YMgaGhIWbNmgVtbW0q26LBkydP4O7ujtjYWFSvXh1eXl4MqR0flHXAJRIJpFIp8zkzM5P1mQ80wUClSpVYzkXt2rVFz1FeXh7zvyYlJYmOhUZ3pUqVWPe1KlWqiI5DxiIrG4usX6EQZDZVWFgIQohgG7jSyNPqVlytMjEx4SWCA+jsiiaoo7UrVdoUoLar8tBNY1cAXeAl1rbn2LFjHJsUu4d7eHjAxcWFtY02UBs8eLBgva2sxlkGMfIvRZJOsWd5QEAApz6VRrdY33MZAag8aMdCc04A+mA6NzcXLVq0wNu3bwXHJQPt5MXUqVPRqlUrXLt2DZUqVYKzszPDd8E39p8R6uC1DPD394eRkRHVd2gZiitWrIgNGzbg0aNHuHnzJgghmDhxIm9w2bRpUxw6dAg7d+6Et7c3CCHo2rUrQkNDBSnX9fT0oKenh4yMDBBClCZw+Lchc5BLw/BL06KGhuGXNuVRxuosBicnJ4b8Rpm2I7KbcEpKCgIDAwGA9V4Gxdm6Z8+eoWvXrgCKb5Ky93w3VFXqBorTtWQ32fT0dFYv2K1bt3Ka1tPI0zIZ0wS7qmzxo+qxyFAejcnlV0omT56MCxcuYMWKFTAwMIC+vj60tbWVYkCkgeKEUlFRkWgbKWUd8EGDBsHZ2RkZGRkICwvDgQMHlLrHKxsMNGnSBBcuXIBEIkF+fj6L7V0Ro0aNwsSJExkijePHj2PSpEmCY6DR3bp1a4SEhKCoqAivX79GUFCQ6IqQg4MD7OzskJycjLlz5+LKlStYtWqVoHxKSgpcXFxw7do1FBUVoXv37swqYlnlaXXPnDkTWVlZePToEQoLC6GpqSlI7kdjVzRBXWnsShU2Bajt6kfYFUAXeIlh9+7dohN1ioiPj+dsow3UFIlE5TF69GgWKaJiUCgPef+mJBw9epQzDhrdYteAu7s7FZEj31hozglAH0wLETkB3FIa2skLoDizr3///kqN/aeEyqtq/x9GaUhSBg0aJLhvyJAhnG1iJDdPnjyh/n15nD59mnmflpbG2rdlyxYqXaUhVHJ0dCxR5sKFC4QQQtzc3ARlnjx5Quzt7Un79u2V+t0vX76Q7du3E1NTUzJnzhxR2dzcXHL06FFiY2NDRowYoZR+edDaCO15lOl3cXERfSni48ePoi95qFK3/DEovuf7XBp52Zisra2JtbU1ef/+Pa+MIoqKisimTZtIjx49SFRUVLnJqlqeRrYk+2zTpg1p27Yt82rfvj3p06cPcXFxIZmZmYLf+/jxI9m7dy+ZMGEC6dOnD3F0dFTqOJUdo5ubG1m/fj0ZPHgwuXjxIpk6daog+QkhhMyYMYOcP3+emJmZkby8PLJ161YydepUXtnIyEgyZ84cMmvWLBIeHl4iEdSBAwfI6NGjSd++fYmXlxcxMDAgISEhvLIJCQlkzJgxpF27dqRdu3bExsaG95qQIT4+nqxfv554eHiQy5cvi46DRndGRgZZtGgR6d27N+nRoweZO3euKMEHIYS8ffuWhISEkL1795ZI8DN79mzi5+dH0tPTybdv34iPjw+ZNm1aucjT6r537x7R0dEhpqamxNjYmHTv3l2QFIjGrmhsihA6u1KlTRGitqvy0E1jVyWBxk+g9RFK61OoQr8qSTp/Ft2lkf+ZyBzLgxz134A6eC0DevXqRVavXi344gMtQ7G84Sk+RBWNcsOGDcx7xQeSg4ODqG5lgwAhyLMgy3DlyhXy4cMHQggh58+fJ1OnTiW+vr6kqKhIVFdOTg7Zv38/GTx4MNHW1uaVoWH4VcSjR4+Im5sb6devH5kwYYKgXEkMv8pA1Yy0/5UbjRjkj0HxePiOj1aelsmYELpglzYwVqU8re6S7E2RvTAlJYU8ffqULF26lCxfvrxE/WlpaSQ6OpqYmJiQtm3bliiv7Bjz8/PJ5s2byciRI4m5uTnZuHEjyc3NFdRRGgefBjTBACHFTLYZGRlK6c7Ozma9ylM3Db5+/UpevHjBegmBj61+6NCh5SJPq3vUqFHk2rVrzOerV68SS0tLXlkau/ov25RMXm1XpddNY1clgeY5/rP5FKoKpH6mgO6/fM5VHUj/KKjThsuAihUrCrK/CYGWoZjI1ZMpplsSBbKiS5cuMakpXl5e0NHRYfZ9/vxZVLeiLvnPbdu2Fa2ne/z4McOCLMOBAwewbds2+Pn5obCwEHPmzMG0adPw6tUr+Pj48PZXTUxMxL59+xAREYGsrCxMmTIF48aNY8nQMvzK8OXLF0RHRyMqKgoVK1aEiYkJIiIieFOClGX4/Rkg+19oGWRLIqGRr8NRpW6AnbqqaGd8dkcjT8tkDADR0dFYu3YtbG1tMWvWLNGUVxpZVcsrKyvP2P3hwwcOg7c84QRfn8D69etj2bJlvP/z9+/fcePGDVy/fh3Xr1/H58+f0bt3b4wZMwb9+vUTPVYhKN6bgGI24xkzZgiS0ijit99+Q3BwMHJyclBUVCSY3nfixAn4+PhwSjiuXbsmqr9Hjx6s+1BOTg5vv8qkpCRERkYyTOcyLFiwgCMbGBgIb29vhkWelFDrTqP7xYsX2Lt3L9LT01nbhXpauru7IyQkBL/88gvzf0gkEsHzUlhYiLy8PFStWhVA8fkQS1GnkafVnZWVxeot3bt3b7i5ufHK0tiVsjYFlM6uVGFTgNqufoRdlYTyKN8oL/xMY/lfgSrP+f+r/6c6eC0Dfv31V94G02KgZSgWMzzFfWLBaFmCAL4HSXR0NDZt2sQJLmUIDQ1FeHg4fv31V2zduhU9evSAg4MDCgsLYWpqygpe79+/j6CgIJw7dw69e/fG8uXL4eXlhdmzZ3P00jL8AnQtamgYfn8miNU88BXu8zX1/hG6VQ1aJmOaYFeVLX5UORb5GlixelgxVKpUiZe4q3fv3mjTpg369u0LV1dXdOnSpcz1rnzso/Hx8fD39+c4yfIs3vJQ1gH39PTEkiVLOI3qxUATDDg4OKBx48ZKtTYKCgpCeHi40mOh0e3o6AhdXV20adNGKd0xMTG4dOkS72QGH4YOHYpx48bBwsICEokEhw4dErU1Gnla3RKJBJ8+fWJq4D5+/ChokzR2RRPU0dqVqmwKUNvVj7ArNdRQo3yhDl7LAL4VAWWgqampNENxaX+jPGdb5B8sWVlZWLlyJW7cuIFdu3ZBW1ub9ztFRUUMSdTt27eZdimKbIQAYGVlBRMTE5w9e5b5jlDLC1qGX4CuRU1pGX5/NGgZY/mID/Lz83lXl1WpGyherYuJiQEhBBkZGayV3oyMjDLJ0zIZ0wS7qmzxo8qxiBFNyMDXW1UemZmZKCws5Gy/cOGCIDkcn27FrI4KFSqgbt266NevH5YsWYKaNWtysjqA4kkqe3v7cnfAf//9d14SCzHQBAMFBQXYvHmzUnqbNWumVFuN0uiuVq0aFi1apLTu5s2bU5H5zZgxA02aNMHFixchlUphYWHBaeFWWvnS6La2tkbv3r0hkUhw+fJlLF++nFeWxq5ogjpau1KVTQFqu/oRdlWeoPUJS+tD/mioctz/K+fw/2Wog9cyYOHChSXKKDK3KTK1KkKRuZUmUKMN6miDhvv372PevHlo3749oqKiRB86MmbEgoIC3L17l0lnLiwsRHZ2NkvW1dUV4eHhsLCwgImJCad/rTxoGX4BuhY1NAy/yoD2pqcs4yCf/levXqFq1ar4448/ABRT6rdr1463sX1+fj6WLl2KAQMGMO2ZZs2ahfr162P16tUc1kxV6m7atCkTcDVp0oQVLDdp0oSjn0aelsmYJthVZYsfVY+lJMh6q/KljKelpeHw4cO8jJclBa7yugFuVgchBElJSQgJCYGnp6dgU/cGDRpgzJgxJf6WDMo64GZmZli3bh369evHstPu3bsLfocmGOjQoQOeP3+O1q1blyhrZ2cHR0dH6OjosNp2CN0faXT36NEDsbGx0NXVVWq1yN7eHnZ2dujZsyfrvAhlHmVmZiIpKQne3t749OkTgoKCkJOTI9iCgUaeVveAAQOgoaGBuLg4SKVSTJ06lfe+BdDZFU1QR2tXqrIpQG1XP8KulIWs/aIY5Ms1PD09MX/+fFF5mskEgN5nkZ0fobR2edD4NxMnTmTef/jwocRJIpnuW7duoVu3bqKyPXv2VGoM3759Q/369VljkS1kiIG21Ywqg+nS/p8/O9TBaxnQu3fvEmUUKbbXrVuHhg0bok+fPkrd3MXajshSimRISEhgGmfLvweK60kVQRMEbNu2DYGBgZg/fz4sLS1LHLeWlhY8PDyQl5eHBg0aoH379vj+/Tu2bt3KuXHY29vD3t4e8fHxCA0Nhbm5OSpUqIAjR47A2NiYulekvHMM0LeoKQk0NOuKKY9Xr17FX3/9hT/++AMXLlxAWFgYOnTogBkzZqBChQqiDdrlERsbCz09PeZc3rp1Cw4ODtiwYQMTYL579w5r1qzBjh070LlzZ9b3fX19kZmZydgTAKxatQorV66En58fK61blboB+pVdGvlt27Yxweu4ceNY/1tMTEyZ2vCossWPqseiLBTPdYUKFVCvXj1YWVmVS1Nz2ppaGQwNDRESEoK+ffuy7g9NmzbllVfWAY+Pj8fFixdx+fJl1na+Xowy0AQDXbt2hZmZGX799VfWuPkm2CIiIpCQkIDc3FzWdqEgg0Z3w4YNMXXqVMYJKymzxN/fH7Vq1eKd1OTDokWLmHtF7dq1IZFIsHTpUsGMGhp5Wt1Pnz7Fxo0b4e/vj2fPnmHu3LnYtGkTb8s6GruiCepo7UpVNgWo7epH2FVJkAVeyrRflA+krl69WqJuoUAtNTUV1apV4wSc8vqXLl2K1atXA/i/QE4RISEhAIARI0bAx8eHt/xNBpl/Y29vL8qjEhwczLr/z549u0SfS6Z7zZo1JcrKB/QTJkxg+GZ27NiBqVOnMvsmTpyIyMhI1ljGjBmDTZs2oWHDhoL6ZeekJCj6cXx49uwZCgsLUbFiRWZCS3ashYWFgv7x06dP0bZtW9axKuMnKDv2Hw4VkkGpQbhMX3FxccTFxYUMGjSIrFu3TpRZjxC6tiN+fn6ir9LCzs6OaGpqku3bt5PTp09zXnzIzMwkK1euJDNnziTPnj0jhBCydOlSYmdnR1JTU0V/LykpiWzevJno6+sTPT096vGWhi2tNDTrim1E5F/t2rXjfC8iIoIYGBiQhw8fkjdv3hBNTU2ydetWMm/ePLJx48YSf1eMhdnOzo5cvXqV853Y2FgyZswYzvZhw4aRnJwczvaMjAwOw6IqdRNCeG1KzL5o5GmZiWkYuFXd4keVYykJynynpOu4LLpLkvPw8CBt2rQhWlpazKtLly6C8gcOHCDt2rUj/fr1I4aGhsxLEUOHDhVlLebDxIkTybBhw8jUqVNZLz4MGTKEHD9+nDx48ID14oOxsTHVOGh0Dxo0iNy7d4/DJi0EWsZKvrEPHz68XORpdVtbW5MzZ84wn2NiYoidnR2vLI1dKWtThNDblapsihC1Xf3bdhUZGSn6koeqWW0JISQwMJDo6Ogw/suAAQNIaGhoifpL+q19+/aRnj17koiIiBLHcOrUKc5r27ZtpFOnTrzn8N9qg6N4jHy61q1bR3R0dJRiAOdDSd00MjMziYODA9m2bRshhJC+ffsSAwMD0q1bN85v0nQjUdxWHn7Cj4R65VXFUJxd6tmzJ3r27Inc3FycOXMGbm5uyMrKgqmpKYyNjTmpuGKrhhEREbCysmI+i5FHffv2jXf7lStXUKdOHXTs2JHZ9vTpU6xcuRKhoaHMNk1NTVy+fJkzc8xH2CP7vWXLlrG2LV++XKnV5oYNG2LGjBlwcHDA+fPnS5QvD5QmPZuWyIqGxEoeyrAwZ2Rk8GYC9OvXD56enpztlStX5iXcqVWrFqc2VZW6geJZ1YYNG0JDQ4OXaEzRvmjkaZmMiQjpmdjnkmRVLU+ruyx49eoVgoODER0djbt375arbhmEamplOH/+PC5fviw6+y2P3bt3w8vLq8QawoYNG6KwsJBhHFUGiYmJOHbsmFKytWvXxtChQ5WSbdq0KRITE3kZ0cuqu379+tDU1FRKFgBatGjBzOQrg8LCQmRmZjIMvFlZWaJ2SCNPqzsnJ4cpXwCK0z23bNnCK0tjV8raFEBvV6qyKUBtV/+2XZ06dYr3+9euXYNEImGteCtmzClCkZDy9evXohkqiiv7+/fvx8mTJ+Hn58fwDdy/f59ZXbaxsWHJiz1XFDF69Gjo6Ohg4cKFiIuLw5o1awTTiBWJsA4cOIDdu3fDwcGBw34PFPsgshI3Psg/8799+yZanidWmsfnTyhiwYIFMDQ0xKJFizB06FDMmTOHw+PCB2X8OADYuHEjmjZtymRs1q9fH0eOHMHly5exf/9+VhcR+fGW1I1EcZuq/QRVQx28/iBUq1YNJiYmMDExwcePH7F48WJ4eHjg/v37LLlLly5h0aJFqFevHrZt24Y//vgDDx48wIoVK/Dp0ydW8Jqeno6AgADUrVsXY8aMQcWKFSGVShESEgI/Pz9cv36dpXvdunU4efIkcnNzsXr1aujr62PdunUIDQ2FiYkJI0eb1gnwp3kIBa4bN25kamKvXLnCXJwVKlTAoUOHqAlU/i3QElnRkFgBdCzMYjcePt0VKlRgPahl4AsaVKkbANzc3BAVFYXs7GyYmZlh+PDhovXUtPI0oAl2VdniR9VjKQ0uXbqEoKAgXL16Fdra2ti2bVuZddLW1MrQoEED3hQ2ISjrgP/2228wNTVFnz59WBMtfCzmMtAEA7169cK6deswaNAgln6+lk0SiQTDhw9Hp06dWKmj8q2MSqtbS0sLs2fP5sjyTUQCxa3GRo4cid9//50lL5T2amZmBktLSwwZMgQSiQQxMTGiaeY08rS6JRIJK0B69eqVoLNJY1c0QR2tXanKpgC1Xf3bdqV4XpOTk7Fw4UL89ddfnJRk2vaLv/32GxW7/6FDh7B7927Wb/To0QO+vr6YMWMGJ3iVhzLPkebNmyM0NBSLFy/GwIEDWT4S33+akZGBJUuW4PHjx9i1axenBEmGb9++cYgI5cclb195eXl4/vx5iWOVQd6/UfZZqa2tjaioKCxatAhmZmassgLF/5vGjwOKn7MnTpzgpAPr6OhwFoRoupEoblOVn/BvQR28/kDcv38f0dHROH36NFq3bo21a9dyZNavX4+lS5fi48eP2L59O9q1awcPDw+YmZlh165dLFkXFxdUqFAB3759Q1FREYYMGYLZs2cjISEBLi4uHN0xMTGIjo5GUlIS1q5di6CgIHz//h179uzhFLwnJibC398ft27dgkQiQdeuXTF58mQ0btyY99hoZnHE+tN++fJFaT0/CsoSWdGQWAF0LMzNmjXD1atX0adPH9b2q1ev8q4iGBsbY8mSJXBzc2MK9LOzs7FkyRKOo6FK3QBgYWEBCwsLfP78GVFRURg9ejQ0NDRgYWGBvn37chwCGnlaUjI1iiG7fvPy8hAZGYk9e/YgJSUFQ4cOZXo5llU3UPqa2tatW2PUqFEwMDBgOb2Ks+oyKOuA//XXX1RtcgC6YEDmwJ0+fZr1fb76wcGDBwu26sjOzuYQa9DofvjwIQAgPDycJSsUZMjuVXyQkd3JY+rUqWjVqhWuXbuGSpUqwdnZGXp6eoJjp5Gn1T1nzhzY29ujdevWkEgkePXqFby8vHiPhcauaII6WrtSlU0Barv6EXYlQ2xsLBYvXowhQ4Zg27ZtnEwk2vaLNWvWVJo8Eij2NfiC499++43xT+QhlUqRnp4OQgiKioqY9zIo6iooKIC3tzdiY2Ph7OwsSrJ08+ZNzJ8/H9ra2oiMjBTtk9ysWTOlnzlNmzaFu7u7UrJA6YO2I0eOID4+HqNGjRI9Tho/DgCqVq3KClxlNcgSiQS//PILS/a/tlpanlAHryqGonF9/PgR0dHRiI6ORtWqVWFqaopDhw6hUaNGvN+XSqXMg0ZPTw/Xr1/Hnj170KVLF47sy5cvcebMGXz//h3jx49HcHAwDAwMEBwczDF6oPjGV7t2bdSuXRuPHj3C4MGDsXTpUtbDEigOIK2trTF48GDMmTMH+fn5iI+Px8iRIxEeHs6b2kyT5kGTmqIMVH1By+unIbKiIbEC6FiY58yZg3HjxmHEiBHo2rUrCCG4c+cODh48yOvwjB07FsuXL4eOjg7+/vtvSKVSvHr1CsOHD8eMGTP+Nd3yaNq0KRwcHODg4IA7d+5g48aNWLJkCS5dulRqeVomY5pgV5UtflQ9lpIgI4TQ19dH586d4ejoCH19fVSpUgUXL16k1senGxDP6khLSxNchcjNzUWLFi3w9u1bpX5TWQdczHG0s7PDvn37ONtpggExVmhFZnqxlkajR4/mZLbQ6BY77x4eHpzJTjEHWYjsrn///rxZM3xjp5WnkTUwMMCpU6dw+/ZtVKxYEZ07d2b6dysyx9PYFU1QR2tXqrIpQG1XYvKqsqv8/Hwm023t2rUwMDDgPWZa34VWXiy9lU/X8+fP0atXL2afvJ+iSMT19OlTzJ8/H3Xr1kVkZKTgwgZQTOoYGBgIR0dHmJqaorCwkNUvmWb1WZnjEIN86vX79+9ZadgfPnzgyCcmJmLRokX48uULAgIC0L59e1H9NH4cUDwBUFRUxGQqysajSNAKqL7DyM8MdfCqIvBRbAPFdRFNmzaFiYkJY/TydWOKM5SKM3OBgYGCdbA1a9aERCJBnTp1kJCQAGdnZ9HVC/kbWd26dbFs2TJe5jJvb2/MnTuXddENHjwYHTp0gLe3N2/dI02ah+K+skJZxl55KEPhrsgMZ29vj/v372P69OmoU6cOJwVS8RhdXFywYcMGJCcnw8/PD0DxSvObN2+Yz/KgYWFu2bIlgoODsXPnTnh6eqJChQrQ0tLC/v37eWf8K1SogNWrV2PatGl49OgRKlSoAE1NTdYkimzmW5W6FZGcnIxjx44hKioKubm5GD16NN9fobQ87QohTbCryhY/qhwLTW9VbW1t3Lx5EzVr1kTVqlXRt29fzjhLq1sIytTUis2s8/WopXXw+ZCZmcm7nTYYEIIiM70YaB00Gt3x8fFUulXtcNPIC8k2aNCAVZ8ogyJzPI1dlYdNAfx29SNsClDbFa2sMnb18uVLzJ07F7/++iuio6NF66mVab8oD9rnG9/qqfw+RSjTOlAGGxsbTJ06FdOmTSvRj9u6dSuA4vPk4eHBSd1VZKemqenmqyMVw86dO6nkhw8fjkGDBmHLli2cml75oFMG2m4aurq68Pf3h4ODA2v7vn37ONlvNN1IAHof5GeGOngtA2gptoH/6+t269Yt3Lp1i7VPLKgDimsslWn7AhQXedO0sqhRo4Yg5fbjx4+xbt06zvYRI0bA39+f9zs0aR40Aauic6yo5/Hjx7zOcWlb1OTm5iIyMhLBwcFISUnBjRs3WNTjNERWpSWxkpF8JScnIzw8HD4+PvD29saFCxdYchoaGqLOF9/M9++//y5oU/Iz36rUnZOTgzNnziA6OhrPnj3D4MGDsXLlSkHiDxp5vppKeSj+RzTOgCpb/KhyLDS9Vf38/PD161dERERg6dKlkEqlyMvLE+y7V9q+rUD51dQqtsoqCco64KWZWCsPB7k8xqKqcZRmLKqUV+V5obErmqDuv/xf/kxj+VntasSIESCEoEmTJrw1zvLZS4mJiThy5IigXsVVOzc3N0FZiUTC2a+4kqoor4jPnz8Lth+7ePEi+vXr199KOwABAABJREFUx3wOCAhgtccTA01QDBSn3sqvzCpCfqX2999/x40bNwRlFXsry1bI5dvOJCUlCfYsX716NScrIj09HWFhYdi/fz9iY2N5v6esHzdz5kzY2Njg3r17zGRxfHw8Xr9+jbCwMJZsTEyM4HHyYffu3bykmf9FqIPXMkCewffUqVOs4FXoRq2Mkyk/a5ubm4vHjx+DEIK8vDzmvQzy9TXyNx/F1F8+iPWFBf6PTELsoVMeFwJNf1pahl+gmMlu27Zt8PPzQ2FhIebMmYNp06bh1atX8PHx4WX5VYYZjjYYoSGx4kNZWZhVOfNdFt19+vRBvXr1YGJiglmzZjG2++jRIwDcGjIaeVomY5pglzYwVqU8jSxtb9VGjRph5syZcHBwwNmzZxEaGgojIyMMHDiQM+lDq1sVNbW0UGWZgSod5P/iOH42qOpY/xdsilb//6pdiU3YKYKGmRgAb0/V1NRUBAcH804c0waNM2bMYHyWWbNmsTLENm3axApeV69erXRGAFBcEhcTE8PiURkwYACvT9SrVy9IJBLBoFt+pXbVqlW8v/f+/XsUFBTg8ePHrO0ZGRlwcHCAjY0NQxLo6uqKnJwcbNu2jVOLKx+4vnr1Cnv27GFW1GfNmlXicZfkx9WtWxeHDh1CeHg4rl69CkIIunTpAjc3N85YlF3MksHa2prqP/qZoQ5eywBaim1lIT9rm5eXx6qXkX+vWF8jlrsv0ysP+RRLsfTMihUr8jIfJiYmCgavNGkeYuMYNWoU6zMtwy9A16KGlhmOhsiK1qEpbxZmVc58l0W37D+V1YIryinWkNHI0zIT0wS7qmzxo+qx8KFSpUq8LY5kqFixIlOL9+bNG84scGl0q6Kmlhb/S061Gv8O1DalhgyyFPCCggK8evUKQHEmE5/vRMNMDICzun/16lUsXLgQw4cPF2SyDgkJwZs3b9CrVy8MGDBAdOzyzxLF+s+ytFrJy8vDxIkTkZmZid69eyM/Px9btmxBUFAQAgMDOc8KmqBb0c/NycnB2rVrkZqayptB6OnpidatW7PSvzdv3oy1a9fCy8uLd/Lh8uXLCAoKQlxcHPr06YMaNWrg1KlTvIF3afy4mjVrYsKECSVmbxgaGrLuNTK26n79+mHatGmcbMr/lwie1MFrGVAaim1avWJ1NTLIyAFoc/eVYbXz8PCAjY0NFi9eDB8fH2bmJyUlBQsWLOAElzIYGxvj8+fPgnrlU1FK059WWYZfgK5FDQ0zHC2RFQ2JFVD+LMw/y8qOIpSx8dLK0zIZ0wS7qm7xo8qx8IGvldGZM2cYu0xPT0edOnUAFPdnlL0vrW6AvqZWDTXUUOO/hoiICMaPKCgoQOXKleHo6AhbW1vB75TETCyPwsJCbNiwAZGRkVi5cqUg2Ze7uzvu3buHbt26YePGjfj48aNojShNaxUa/2bbtm1o164dXF1dmW2EEKxevRpbtmzBvHnzeHVkZWXhzZs3qF69Ov78888SM/+ePHmCefPm4a+//kJ0dDRvG6zbt28jKiqKFXhWqVIFrq6uvORKxsbGqFy5MkxMTODh4YGGDRuif//+gll0tH6cfFmaIhRTwX19fVn7pVIpUlJSEB4eDj8/P05WIV/2pjyE2mv9jFAHr2WAqoIBWr0ycgBlKNOFGDOFEB8fDxcXF7x//x59+/ZFq1atUFhYiLdv32LMmDEYMWIE7/eGDRvGSfOQSCTIy8uDVCplpXnQ9qelYfgF6FrU0DDD0RJZ0ZJYlTcL888KxfoUGclPy5Yty0UeUJ7JmCbYVWWLH1WOhaa36rZt2xi7HDduHCvlKCYmBtOnT2fJ0/Ztpa2p/ZH4t1jM8/PzS3TKFNt2KKubVjYnJ4dDSqIIZcju5CE/dkJIic87mmNV5XlRFVQ5BnndarsSlqfRrQzkj/Xs2bPYu3cvgoKC0K5dOwDFk++LFy9Gw4YNOYRPyjITy/D27VvMnTsXNWvWxJEjR0RZfq9evYrIyEhUqlQJY8aMwfTp00WDV5r/l8a/OX/+PCIiIjgyCxYswIgRIzjBa1FREdzd3REeHo5atWpBIpEgJycHdnZ2mDt3Lu9/HRAQgK1bt8LR0RF2dnaC465cuTJv4FmlShVUrVqVd3tBQQFSU1ORnp4uSsAF0PtxNKngHTt25NXRq1cvWFpacoLXDx8+YNasWYLp10LttX5KEDVKDU1NTWJsbEyMjY1Z742NjUnnzp1LrdfMzIxK3tTUVCWyivJfvnwhp0+fJqdPnyYJCQlUeqRSKdm6dSvR1tYmERERrH3Tpk0j06dPJzY2NmTnzp3kw4cPxNzcnPTu3ZscOnSIJWtnZ0c0NTXJ9u3bmbHIv/iwZMkS4u7uTlasWEEGDRpECCEkPT2duLu7k0WLFvF+Jy4ujsyZM4d06NCBdOrUiURGRpKCggKWjLGxseDxyn5HHmU594o2QWsjpfkOjXxZdMtfN8bGxmTo0KGkR48eZMCAAeTNmzec79LKy5CUlEQCAwOJmZkZGTJkCNm2bZtSY719+zaxs7Mjurq65SqrankhWTs7O9ZrzJgxZM6cOZxrjRC2DSraL5890+hWRGFhITl16hQZO3Ys6dChA3F0dCzxO3wozXV2584dwf0HDhwghBCSmZlJPZZRo0YpLRsdHU0Iob+WgoKClNateA+Tx5MnTwghxfc+GYyMjMjz58+VHov8PTgtLY21b8uWLRx5Ozs7kpSUpBLdysDNzU1p2dI8Z1VhV6WxKULUdlVeupWBvF2NGjWKvHr1iiPz8uVLYmtry9r24sULMnz4cDJhwgSlxn/w4EHSvXt3snXrVqXGpWgDw4cPF5UfPnw4SUtLI6mpqaz3ss/yoLk+xH6Xz6/atm0bmT59Osvv/PjxI5k2bRrnOZ6cnEwmTJhAjI2NlbIxa2trkpKSwtmenJwseEz37t0jLi4uRFNTk1hYWJCePXsKXsdl9eOuXLlCdHV1yeLFi0l2dnaJ8ny/K7btvwp18FoGxMfHi75Ki581yCgtEhISiJ2dHTE3NyevX7/m7B8wYACRSqUkLS2NmJubE11dXbJ06VLy/ft3jqyicyz/sre35/39zMxMsnLlSjJz5kzy7NkzQgghS5cuJXZ2diQ1NVV07ElJSWTz5s1EX1+f6OnpsfYNGzZM8Ht8N2DaG4f8uS+P4JX292mCB1XojoyMJFOmTFFaJ598dnY2OXLkCJkwYQLR0dEhq1atIvfu3VNKH02wSxsYq1K+tEE6IYRzPZSnDZZ0rcnj9evXvIHFp0+fBL8TGxvLfFcZyByW6Oho1rFYWVmx5MSOMzs7m3z9+pUQQkhoaCgJCAggQUFBpLCwkCWnOOGi+JJHWe4TNLKrVq0qUc++fftIz549OROOyuhXxl7WrVtHdHR0yOXLl8tdNyGEREREkBcvXhBCCNm/fz8xNjYmCxcuJFlZWSy58rIreZtSHJeydqUKmyJEbVflpZsQ5e1KTAchXB9CU1OTdOrUiUyZMoVMnTqV81JEmzZtSLt27YiWlhbp0qUL85J9LmksJf3Hbdq0IW3btiVt2rThvNq2bcuSpbGvQYMGkdzcXM723NxcMnToUM52ExMTkpOTw9menp7OOYbevXsTTU1NsmTJErJ69WrOSxGHDx8mo0ePJu/fv2e2vXv3jtjZ2ZE9e/aIHkdqairZvXs3GTRoENHW1iaenp4cmdI+QwsKCoiHhwfp2bMnOXXqlOg4FJGXl8frn/6/FLyq04bLAGXSdEsD8hOkMsmjS5cuvGkZ5P9Pzbl9+7bgd8+cOYOlS5fCwsICc+fO5WVBpulPWxoW0tK2qAHEmeFoiaxoSKwAOhZmMYSGhsLW1la0lkIe+vr6uHDhglL9clWp28zMjKqOm0+elsmYpg2PKlv8qHosilCmt2ppIaabtqZWGfZL+VZZyrYz2717N7M9Ly+P9ZtC9+M3b95g/PjxmDx5MkaPHo2dO3eiR48eePLkCWrUqMEqacjOzkZeXh5MTEzQt29f0XuPKuuS5HUq3rf5fm/06NHQ0dHBwoULERcXhzVr1oimexKRFDk+/QsWLIChoSEWLVqEoUOHYs6cOZz0+dLq3rFjB06fPo2uXbviyZMn8PDwwOrVq/HixQt4enpi+fLljCyNXdG0yJMflzJ2pSqbkv2+2q7KrpvGrgBwSpPkodhbdfny5VRlY7RpnvLdK/g+K9oADVESjX9jaGgIb29vTl9bLy8vQRIpPsK/2rVrc86Xra0t1Tk0NzdHYmIiTE1NUb16dUilUhQWFmLSpEmwt7cX/W7dunUZYqXLly/zkhiWxo9TNhVc5sfIIy0tDaGhobz8EUKkpv9FqIPXMoCv9YM8FFnPACA4OBhjx44V/d7EiRPLNK7yxrFjx6i/k5ubi7Vr1zKBimJzZSEo05+WhuEXoGtRQ8MMR0tkRUNiBdCxMIvB09MTtra26Nmzp1Ly6enpP4VugL4Vk6I8LZMxTbCryhY/qh6LDCX1Vv3+/TtDwpGRkcGqac3IyODVqaxugL6mVt6ZLIn9ElC+nRkNMYkMGzZsgLOzM1PLW7t2bbi7u+Ply5dYvnw5K9A4d+4cbt68yRCqGBoawsLCAq1ateLopa1L+vDhA6ZNm8Y7RoDNYCrm1Anta968OUJDQ7F48WIMHDiQxfiu+IwrzXnU1tZGVFQUFi1aBDMzM9Z9UGjsyug+ceIEQkJCUKtWLWzatAl6enowMTEBIYTjaNPYFU2LPNoxq8qmZMeltivxsZe3XQHFE3GKPVGB4j6pGhoarG1ivg8feaVEIhHtw6pYI6nYvQL4P8JMsZrHN2/e4Pnz56hWrRpat26NJk2acGRoerHOnj0b48ePh7W1NbS1tVFYWIgbN26gRo0azMSQPIQmHgDuNadMuxpFTJs2DWPHjsXr169RoUIFtGzZUtT3IITgypUrzDlp06YNdHV1GTJQedD6cYcOHcK6deswfvx4ODg4iI5b8VgrVKiAevXqoV+/fqz7kgxCDNT/RaiD1zKAduYTAI4cOVJi8FpSUKwIVa7UEkJw9uzZEsesCHNzc3z+/BljxozBs2fP8OzZM9b+8ePHM+9p+tPSMvzKjkFZ0DDD2draUhFZ0ZBYAaVjYeYDrX38Wy1ySsKbN2+o+uDyydMyGdMEu6ps8aPKsdD0Vm3atClDwtGkSROWDJ8DQ9u3lXbVg9bRVFU7M6B4VWLz5s0c/a1ateJlkdTW1oa2tjZyc3MRExMDd3d3ZGZmwtTUlOXEtGrVCkeOHFF6HL/88osgu6giSvOsKCgogLe3N2JjY+Hs7KwSIq0jR44gPj4eo0aNKlf9sknF27dvw8jICEDx/67YQoLGrv6LNiXTobar8oGydgUUB2oODg6YPn06tLW1UVBQgPj4eOzatYsTqCmzqi8Pmj6sAP3zMCsrC/PmzcPNmzfRvHlzSCQSvHr1Cvr6+vDw8GAFeDS9WKtXr46QkBCcPHmSycaZNGkSBg8ezPvMV1whVtwnDxcXF3h4eAAAIiMjmVZFADBy5EgcPHiQJS8fcMv8x+zsbGbFXD7oBorbF02aNAk5OTlo27YtJBIJAgMDUb9+ffj7+3Myhmj9OFdXV1SoUAH+/v6sTDK+TEfa/7MsWZQ/G9TBaxlAO/OpKii76gWwHzLPnz9H69ateeUOHDgAS0tLLFq0CB4eHtTBa+fOnaGlpYXk5GQkJyeLytL0p6Vl+AXoKNzFnGk+LFy4EGPHjsX9+/cBFB+3YhqxDHfu3GF9JoRg+/btCAgIwIIFCzjytCzMQvhZW+TIIJ9GI0Nqairi4uJ4G47TyNMyE9M8DFTZ4keVY6HprUqbpk/bt5U2GKV1koVWVxUh7xzxpdbxQTHNUT4VXtHhkUe1atVgZGSEGjVqIDAwEJs2baLKpFBE3bp1WQ6aGGiv16dPn2L+/PmoW7cuIiMjRZlMAfqV+sTERCxatAhfvnxBQEAA2rdvX266STGnB3Jzc/HgwQOmX2Nubq7SqeF8UNamZL9FY1c/i03Jfk9tV2WzKwBo3749/Pz84OPjw/QZ7datG/z9/TnMsjSr+orblMlEAYoD0mPHjrFWDYcMGcK70rht2zY0btwYV65cYZh3c3Jy4O7ujk2bNrHSfmlSjIHi7DdjY2NeFnpF8K0YC0F+HHv27GHZMF+7NpqgGyjuAWtkZMRZ2dy8eTM8PT05/gmtH0ebCs63CtytWzde2dJkUf6sUAevZQTNzCdAl4oDCKexAsD06dOxdetWpt7w+PHjGDZsGEdnbm4ulixZAi8vL4SEhDDbp0yZgrCwMNaDo6CgACtXrsTp06dhaWlJFRjLQzbzpQxo6hofP37M22h6xIgR8Pf35/0ObYsa+X3KoHHjxiU+fBWRmJgIZ2dnZGVlISIiglWnJ4OLiwsqVKiAb9++oaioCEOGDMHs2bORkJAAFxcXlixf7QPwfw9aRYjZYH5+/r+mG+A6ZRKJBBoaGpg1axZvuwQaecVgViqVIjk5GbVr18bOnTs58jTBrqpb/KhqLLS9Va9cuYI6deqwaPmfPn2KlStXIjQ0tEy6aSGVSpGeng5CCIqKipj3ALd+DFD+GlZ0juTfC+moWLEivn//zvTTlV3DqampghkDd+/exZEjRxATE4MOHTrA1taWU+NFW5dEE3g9e/YMXbt2BVD8XJC9J4TwXps2NjaYOnUqpk2bptS5pF2pHz58OAYNGoQtW7aU2DqFVnffvn3h6OiIwsJCtGzZEi1btsTbt2/h6+vLaT9CY1c0gRqtXanKpgC1XZWXbhq7kkFTU5NVVy8E2lV92sm/d+/eYezYsWjZsiXatGkDADh48CC8vb2xd+9eTuZabGwsjhw5wrK96tWrY/HixbC2ti7xeIQg5iMAXD+YduJXBmXOIW3QffPmTd4gcPr06byTPTR+HADe7EEh0K4C0+j+2aEOXssJys580qTiAOJprIr1k6tXr0aDBg3Qq1cvZtuHDx8wc+ZMJp2lZs2azL6xY8di4sSJCA0NRe3atZGYmIiZM2eiqKgIhw8fZumgCbgB5YJuGYSIrxISErB3717WfrEHqlCNQrNmzZReQaJxTEqbgqEMiRUAvHz5EmfOnMH3798xfvx4BAcHw8DAAMHBwfjll19YsmJ1HvK1RDKI2aDiPlXqBsTTavhAI89Xdw4Up5O5u7tjx44drO00wS5tYKxKeRpZmt6qsn6Dubm5WL16NfT19bFu3TqEhobCxMQEiqDt20q76vH8+XP06tWLuQ/IT67xXYtiWR3yKxWlcY6GDx8OV1dXbNiwgbn3FBUVYc2aNZz+0Js3b0Z0dDRq1KgBMzMzREVFCfYHVKxL+vTpE+7fv4/27dujWbNmHPkNGzYoPeaYmBilZYHiXomyQERZ+ZJKP+SxevVqpZ+HtFkATk5OCA4ORlJSEkPYd+DAAVStWpV5NslAY1fK2hRAb1eqsilAbVdCUKVdAfy9r+UhlPmljC9Cm4ni6+sLJycnmJqasrYfOHAAXl5eHCLFihUr8k6aVKtWjbPd0NCQNeaKFSuibt266NevH6ZNm8ZKqabxgQFhYj8A2Lp1K4cbQYayZoZFRETAysqKtY0vNRwonjDmq82l8eMAOr+SdhXY3t6e9z/S09Pj3F9+dqiD13KAsjOfAF0qDiCexqpo4L6+vpg7dy527dqFtm3b4tKlS3B2dsbQoUN52WDHjx+PtLQ0TJ06FQ4ODnBxccHAgQPh6urKCgRpA26ALuhWxL179xAUFISYmBhoaWmx9tEy/NKChhmONgWDlsSKhoVZzEniI1EQskHZhMG/pVsGX19fdO/eHb179wZQzBb5119/CQaqtPKKEGIypgl2aQNjVcrT6m7UqBFmzpwJBwcHnD17FqGhoTAyMsLAgQNZDkxMTAyio6ORlJSEtWvXIigoCN+/f8eePXsEU5OU1Q3Qr3rQzpIrm9WheE+qWLEiateuLbpqM27cOIbVtGvXrpBIJLhz5w569uzJIebYvHkzmjZtisaNGyMuLg5xcXGs/fITgHfu3IGLiwsaNWqEKVOmYPbs2WjWrBk+f/7M65RfvHhRNDVbnl+AduZ99erVnDo7Mejp6cHKygq2traC5RPyGDx4MK5du4aGDRsyKZRBQUFo06YNc23LkJeXBx8fH7x+/Rq9evXCmDFjRIlcKlWqxCE/nD9/Pq8sjV3RZArR2pWqbApQ29WPsCtAPDhWzPyiDbZoM1GeP3/OOylhaWnJyspTZjyK/qivry9nbCkpKQgPD4efnx+cnJyYfX/99Zfg84MPNMR+tOfw0qVLWLRoEerVq4dt27bhjz/+YNLBP336xAleafXT+HEAnV9JuwpsZ2fH+iz7j/bu3YvU1FTWNf2zQx28lgG0M59A2ciVSrpoevTogVWrVsHBwQHDhg1DWFgYVq5cyZtKLIOTkxNWrFiBqVOnwsPDgzMjB9AH3ABd0A0UX0SnTp1CcHAwHj58iCpVqmDXrl2sVWSAnuEXoKNwp2GGoyWyoiGxUoQyLMyKoGl/IjZhoGrdO3fuxJUrV1gzf3Z2dli7di1q1qzJOS+08kKgmeygadtTHi1+/q2xVKxYEYMHD8bgwYPx5s0bDtV/zZo1Ubt2bdSuXRuPHj3C4MGDsXTpUqVWQUrSDZSu9RUNnjx5otQ1qkimJkt31NbWxsaNG3nv6xUrVsSGDRvw8OFD3Lp1C4QQTJw4kbc9kZubm9JOj4eHBxwdHZGamorp06fD398fvXv3xps3b+Do6MgJMp4/f66UXoBudQSgf17t3LkT4eHhGD58OBNwKd7D5XHu3DksXbqU5fhWq1YN8+fPx9q1a6Gnp8dsX7FiBbKzs9GvXz+cPHkSaWlpcHR0FNQtT3wkf6y6urplIu9R1qYAertSlU0Barv6UXZFc4+jWdUH6DNRxAgQ+eTlM2MUoZgZI19WIo9evXrB0tKSFbyuWbOGavKChthPPlNQMWvw48ePHN3r16/H0qVL8fHjR2zfvh3t2rWDh4cHzMzMsGvXLo58SkoKAgMDecdZEpGmMn7cpUuXoK+vr1QpGu0qsNAi1PDhw2Fvb68OXv9XQDvzCdCl4gD0szyGhobIyMjAokWLsG/fPqVSc5YvX47MzEzcuHGDN3gVe9C8fPmyRIKqko5h165dDPW8mZkZ/Pz8YGNjw/twomX4Beha1NAwwynDHC0PGhIrgI6FWR7KtCgBlJ8wULXuo0ePYu/evaxUIE1NTWzZsgXjx4/n3FBp5flAy2QM0AW7ZW3xo8qx0PRWlX8A1q1bF8uWLRN8YNLqloGmplZW1yM/PpmTvGTJElZZBKD8NapIpgYAmZmZCA4Ohru7u+h9u2PHjoKOmww0E0/Z2dkMg+muXbuYlaIWLVrw3kvd3d2V1k2zOgLQkd0BxS2ZVq1aBRcXFxw/fhxeXl7IycnBqFGjYGZmxvl//P39ERAQgLZt2zLbbGxs0LFjR6xZs4YVZDx8+JDJMBg2bBjGjh0rGmSkpqZyjvXJkycMsZ88EyuNXdHc90trV+VtU4Darn6EXcnw/ft3VKhQAbVq1cLnz59x+vRpdOjQgVMyRTOJCdBnotD6k/KZMYrgy4zhQ/Xq1cs8eUFT2+vq6sq8VwzW+II3qVTKbNfT08P169exZ88edOnShXcsOjo6ghM7fNl0tH7cP//8A09PT/z+++/Q19eHnp4eunTpwhuMlhcZZ506dVRK7KkKqIPXMoDm5i7DyZMnRfcrBk80aayyFE49PT1Mnz4d7u7u2Lp1K3PBKBLdyM/qFRYW4s2bN7h58yYjL7uh8z1gL168iODgYMTHx+Phw4ec/TQXgpeXF0xMTDBt2jSm75nY92kYfgG6FjXlxfDLBxoSK4COhZm2RQnNhIEqdQPFs8F8gU3Dhg15A0waeVomYyHQBLvl0eJHlWOh7a0qQ40aNUQD19Lopq2pvXbtGuszIQRJSUkICQmBp6cnw/xZHqhVqxZmzJjBOPyKUFxtkodEIsHZs2eZzzS1RvL/l4y4R16vImhq6mhWR4DSk93VqFEDlpaWsLS0xNOnT7F//37o6enh5s2bLLm8vDxWgCE/TlmrChnkba9OnTolOsBLly7l3f7y5UssWbKEFWT8LHalKpuS7ZdBbVf/B1XaFQDcunUL06ZNg7e3Nzp27AgrKyv8/fffOHjwIKZNm8Z6rgvxfwhBrK8qwPX5FH1IeSj6k4Byq8YBAQGYMGGC4P78/HwOy++3b98EVy8B8Sy0kkCbJag4uRsYGCiaBq+M3+/h4cGQMdH4cUDxxEtRURHu3buHa9euwdvbG2/fvkWPHj2gr6/P+n5ZVoHlQQjhZWL+maEOXssA2UVSUFCAV69eAQA0NDREV0UUZ+2A4httdHQ0atWqxQleadJY+Si/ZWyffJTfQjdhRcgYS+WDmLdv32L48OGC+fk0QXdUVBRCQ0NhaWmJFi1awNzcHFKpVHRMNAy/NC1qaJjhVMEcLQ+aWVjaFiU0Ewaq1C1Dfn4+57rhe+jRytMyGdMEu6ps8aPKsdCkYIldxwCXBIa2byttTS0fQVj9+vWxbNky3v7YpSGbU0S1atV4tyuuNgHFNUgbN27kzPDT1BqJrTLwYfbs2WjYsCE0NDR4SzSEAgF58K2OAHRkd3yIj4/HgQMHEBcXxzsZIXafLymIEKtLFEOrVq2QlZXF2kZjV+VhUwC/XanKpgC1Xcnwb9oVUNzeb9u2bdDW1kZISAgaNWqEwMBApKWlYcKECSz74ruHyUMx0JH5fAB/eZaiz6foQ8qjtK2Vjh49igkTJvB2JUhLS0NoaCiHdT4vL48qLZ2G2I+WyVge9erVKxdG3vj4eOY97Wo6UDzR1LVrV3Tt2hU2Nja4cuUKAgICcObMGZaN0K4C8012pKWlYe/evUqVi/1MUAevZURERASzMllQUIDKlSvD0dERtra2vPKKAeOLFy8wd+5caGtr87aAGTBgAO8MIh9oU0jEZvkiIiKY/YmJidi3bx8iIiLQqFEjWFhYYN++fbzjlYEm6G7Tpg1WrFiB+fPn48iRIwgPD0dCQgIWLVqESZMmsdp9lLXJckktamiY4VTJHA3QsTDTtiihmTBQpW6gODj29PTE4sWLWQ9iLy8v3tVaGnlaJmOaYFeVLX5UORaaFCyx65gPtK0bylJTK49KlSrxBgOlIZuTx9evXwWdXfnVJqlUCl9fX4SGhmLNmjUch5qm1oi27YibmxuioqKQnZ0NMzMzDB8+nLOyVhLEJopokZiYiMOHD+PQoUOoXr06bGxssHLlSk5qJ1CcDnr06FGO037s2DGO3X7//p3jtMp/ViaYkkHZzCA+uyqrTQHCdqUqmwLUdgX8GLtKT09n2hTduHGDaadTt25dFBQUsGSzs7ORl5cHExMT9O3bt8QMGzMzM9y5cweGhoYYMWJEiSVcyjwP586di40bN5YoJ4PMjhW7ElSoUAH16tVDv379OGy4TZs2pcpcpCH2i4+PR82aNWFiYoLWrVuXOFkh3385Ly+P1YsZKLYlWsh/n8aPk+Hhw4f4559/cO7cOaSkpKBv376YNm0adHV1WXK0q8CKC1wSiQT16tWDnp4eFi9erPTx/QxQB69lwNmzZ7F3714EBQWhXbt2AID79+9j8eLFaNiwIQYOHCj6/ZCQEHh7e8PBwUEw7WLcuHFo0aIF7O3tMWjQoBLT9t68eYOaNWuiUaNGzLavX79i3bp1nPRfZVnW+vfvjyFDhiAgIIC5kBVr0RRBGzQAxY7s6NGjMXr0aNy8eROhoaGwsLDAvXv3GJmyNFlWpkUNDTOcKpmj+SBGfETbooRmwkCVugHAwcEB06dPR//+/dG5c2dIpVI8ePAAGhoa8PPz4+inladhJqaxW1W2+FH1WH60Xhloa2qFkJmZyeskK3uN8qVepaWl4eTJk5g8ebLodz99+oR58+YBKO6ZSEMGxFdrRNt2xMLCAhYWFvj8+TOioqIwevRoaGhowMLCAn379mWdY5rVEYCO7A4AJk2ahBs3bsDQ0BBubm4lpkHKJnovXryIrl27QiqV4u7du7hx4wZnZa5p06Ycp1X2WdmVQKC4dOfXX39VSpbPrmju+6W1q/K2KUBtVz/KruT/i9u3b7P6oyqmMJ87dw43b95EZGQkVq5cCUNDQ1hYWAgGpR4eHsjJycGZM2ewdu1aZGdnw8TEpFQTDTK8efOGSl52fDRtocQCyqKiIk7QTrNKf/XqVZw+fRpHjhzBzZs3YWpqKno+SurFfO7cOaV/W/57QiiJwFJPTw8NGjSAvr4+Vq1aBU1NzTLVo8qvAtMucP3MUAevZUBgYCB8fHyY1EigmDjGx8cHS5cuFQxe09LS4OLigrdv3yI4OBjt27cX/I2LFy/izJkzCAsLg7u7OywtLWFtbc1b47lr1y5s2bIFQHHefPfu3REUFARfX1/emhRlWdbs7OwQFRWFjx8/wsTERJS9WAahugoZFNMNFaGtrQ1tbW1O3j4twy9A36JGhpKY4cpCZKXszYiG+EixRcn+/fsxZMgQDBo0iNOiRAZlJgxUrVt2TNevX8ejR48gkUgwfvx4wTQWGvnSMBPTBLuqbvGjirHQpGAJMWvq6Ojgr7/+4oyBtm+rPJSpqeWrw0tLS8Phw4dhbGzM2afsNaqYeiWbkV69ejWLwVMR0dHRWLt2LWxtbTFr1ixqEjC+WiOJRMIikZPHxYsXBdPamjZtCgcHBzg4OODOnTvYuHEjlixZgkuXLjEyNKsjAGBlZSVaV6e44q+lpQV3d3elg8PffvsNBw8exP79+xEbG4sKFSpAS0sLS5Ys4dS1+/v7i7YuUgRfCmZaWhqqVq3KaR1FY1c09/3S2JUqbEr222q7+nftCigucTp37hyys7ORm5vLlEOcOXOG5TvKIPN9cnNzERMTA3d3d2RmZsLU1JQ3tbd69eowNTWFqakpEhISEBUVhTFjxqB58+bw9vZW+rjKipJaIMrb3rhx4zj709PTERYWxvxnilCW2K969eowMzODmZkZvnz5gqioKNjZ2aFFixawsLBgkXUBpevxTQsaP65x48ZISkpCcnIyvn37hvz8fFStWrXUv81XvlNUVIRKlSohMzMTV69eRZs2bXh7Pf/MUAevZUB2djbvzadly5b4/v0773euXbuGhQsXol+/fvD29hasp5KhSpUqMDY2hrGxMd6+fYuIiAiMHDkSXbt2hZ2dHbp3787IhoeH48SJE/jy5QsCAgIQGhqK69evY+XKlbw3XGVZ1lxcXDB37lwcO3YMoaGhcHd3R6VKlXDjxg3W78sjJCQEDRo0gJGRkSDLqDyCgoLw66+/YtiwYRg4cCBSUlJQsWJFREREoH79+owcLcMvQNeihoYZjpbIinb2jJb4SAZlWpTwQWjC4N/SraGhge/fv0MikShVd6KMPC0zMU2wq+oWP6oaC00KFi2zJm3fVtqaWsUZeJmTbGVlxTvRpOw1WhryvQULFuD06dNwcnJC9+7dObPa8ulmNLVGM2bMYIiuZs2axcom2LRpEy+bqQzJyck4duwYoqKikJuby0n1pnXU+HgUZOCrqTMwMMDXr1/x9etXXn18KXj169dXaoV/xIgR8PHxYfp2lgTFEh2ZrWhoaHDuxTR2RXPfp7UrVdkUoLYrIajSroBigsnZs2cjKSkJK1asQJUqVbBhwwZEREQgODhY8HeqVasGIyMj1KhRA4GBgdi0aVOJdanfvn3Dt2/fkJqaigYNGih1POUFGmJM+efUq1evsGfPHkRHR6Nhw4aciRCAnthPhiZNmmDatGnQ19eHm5sbpk+fzpslEBISgjdv3qBXr14YMGBAKc8AP2j9uPDwcHz79g2xsbGIjIyEq6srOnXqBH19fRgYGCjN9SKDvE2+fPkSU6ZMwdKlS9G7d29YWloCKM4w8fDwYJWy/exQB69lgGLKhzz4GkQDwIQJE1C5cmXcu3ePMRx5KBbky6N58+ZYsGABHB0dsWHDBowdOxaPHz9m9levXh1NmjRBkyZNMH36dGhpaeHEiROC6RLKsqzJyHFkaUSPHj1CSEgIpkyZglatWuHAgQOc75w9exaRkZE4deoUWrZsyZtqJENQUBBOnz6N1atXAyi+aR89ehRnzpxBQEAAs720oGlRQ8MMR0tkRUNiBdARH/HdkGXgu7nTkBqoUrcMGzduxJ49e9CyZUvk5+fj48ePGD16NJydnXl1KCtPy2RME+yqusWPqsZCk4JFy6xJS8JCW1NLq5/mGv3y5QtCQ0Px/PlzVKtWDa1bt4a1tbWgE3jz5k00aNAAe/bs4TCnKqab0dQayTt/ir0d+Zx9WdpgdHQ0nj17hsGDB2PlypW8vUFlOq5cucIcZ5s2bXjJsQD6NDM+x1MGvhS8RYsWicq7ubkxn0ePHg17e3vMmzeP99mpCJp+rDR2RXvfp7ErVdkUoLYrefl/y66A4klWRbswNzfH5MmTBX2zu3fv4siRI4iJiUGHDh1ga2srGFR9+fIF0dHRiIqKQsWKFWFiYoKIiAjRDgzlCZnt0BBjAsDly5cRFBSEuLg49OnTBzVq1MCpU6d4n8u0xH5AsU8VHR2N6OhoEEJgYmKC9evXc+Tc3d1x7949dOvWDRs3bsTHjx95V4ZpIH89lYbAsn79+jA3N4e5uTkKCgpw9uxZbN++HatWreJM7NBg/fr1cHR0hIGBAQ4dOgQAOH78OBITE+Hk5KQOXv9X0KJFC1y8eJHjwF28eJF3RRaA6ExbSfj06RMOHz6MyMhI/PHHH5yievmLvlatWkqt7MogxrJmbW3NannRoUMHuLm5wcXFBUeOHOH9zu+//46ZM2di5syZuHXrFo4cOQIPDw8YGBhgxIgRrLrHQ4cOYe/evUyqUMWKFfH7779j1KhR5cL0SNOihoYZjpbIiobECqAjPqJ9uNMQjqhSN1D8/9+5cwfnzp1jHLrExETMmzcPBw4c4DgUtPI0TMY0wa4qW/yoeiw0vVX5IMSsSau7NDW1WVlZOHbsGCsYMDIy4mV5V/YaffToESZNmoSBAweib9++kEgkePDgAUxMTLB7925e0jya1SYaZ52W9KpPnz6oV68eTExMMGvWLCZjRDbpJL8qlZycjEmTJiEnJ4fpbRoYGIj69evD399fqSwZMdCuwPGtdqWmpiI4OJjzPBo9ejR0dHSwcOFCxMXFYc2aNaLpnrRZOsraFc19n9auVGVTgNqufpRdAVwuEg0NDXz9+hUrV65kreRv3rwZ0dHRqFGjBszMzBAVFYWGDRsK6rW3t8ebN28wdOhQeHl5iZaglRWpqamoVq0a59xMnDiRI1sSMaaxsTEqV64MExMTeHh4oGHDhujfv79gijwNsV9kZCSioqLw8uVLDBkyBG5ubujUqZPgcV29ehWRkZGoVKkSxowZg+nTp5c5eJWfPClNN43v37/jxo0buH79Oq5fv47k5GT06dMHU6ZMKdO4vnz5wiw4xMfHo3///qhQoQKaNGmCzMzMMun+t6EOXsuA2bNnM+Qx2traKCgoQHx8PHbt2oWAgADe78iIBpKTk3H37l1IJBJoamoK1nLk5+fjzJkzOHjwIB49egQTExP4+/uXyCr3yy+/lBi4KsuyJlTjU7t2bYwZM0b0NwCgW7du6NatGxISErBgwQIEBgayZo+kUimrxkVWC1S1alWO41AapkeaFjU0zHC0RFa0jjoN8RHtw52GaEqVuoHiNJnNmzezViJ+++03eHl5YcaMGZxglEaelskYoAt2VdXiR5VjKW0KliL4HF5a3bQ1te/evcPYsWPRsmVLtGnTBkDxZIaPjw/27t3LcUyVvUY3b96MjRs3MvXCMsTGxsLb21uwvUJ2djbCwsJw69YtSCQSdO3aFVZWVqhVqxZHVtlao5LYMRUha/MiW2WQh+Lk0ubNm2FkZMSpQ9y8eTM8PT05aduKfUdl/0+/fv0wbdo0To3y/Pnz4enpqfTYFYkKr169ioULF2L48OG8vAjNmzdHaGgoFi9ejIEDB7Ja3IhlLZUEGruiue+Xxq5UYVMyWRqo7aoYZbErgI6LZPPmzWjatCkaN26MuLg4xMXFsfYr2suNGzdQtWpVHDhwAAcPHmS2K9t9gQ+KdhIUFIRdu3YhOTkZEokEf/zxByZOnAgbGxsA3BpgZYgxq1SpgoKCAqSmpiI9PV00QAfoiP0WLVqEpk2bwtDQEIQQREVFISoqitmv+P9XqlSJ0fXbb79xGKAVoUwvZvl6dloCS3Nzc7x8+RIdO3ZE3759sXr1asE+yspA/v+UP4937txhnYu8vLxS/8aPgDp4LQPat28PPz8/+Pj4MLOu3bp1g7+/v2j9hCzlUUNDAwUFBaIpkrq6uvjtt99ga2uLLVu28NLCyyDfsJivebFiWqKyLGt8ga08xKjE8/Pzce7cOURFReHBgwfo378/HB0dWTKKzrX8rJXiTYKW4Regb1EjDzFmOFoiq9KSWClLfJSamgqpVMoEddeuXUObNm1YNcPyoCEDUqXu/Px8Fju2DI0bN+Zt4UAjT8tMTBPsqrLFjyrHUpoULEUIMWvS6qatqfX19YWTkxNMTU1Z2w8cOAAvLy8OeZiy1+inT584AQZQzAXg4+PD+5309HRYW1tDQ0MDffr0QX5+PuLj4xEeHo6wsDCWA0xTaySVSpGens4EJrL3AH85Cs3k0s2bN3lTW6dPn857X1XsOyrrJRoeHg4/Pz84OTmx9r948ULpscijsLAQGzZsYFhWhSYoCwoK4O3tjdjYWDg7O4uy8NJk6dDYFc19n9auVGVTgNqufoRdAXRcJLQ10rRMuHFxcYKTtps2bYKTkxPL1vfv34+TJ0/Cz8+PWVG/f/8+s1osC2ABOmLMw4cP4/79+4wvI8vkycrKEvVxgZKJ/WbMmFEmdt6SCNJoejHLQ1k/bvLkydDR0eFkK9y9exdBQUEsEi5PT0/Mnz9fdLzy/nSdOnXw9OlTZGZmIikpieGsuX379r+WZl5eUAevZYSmpiZ2796ttDxtyuOWLVsESZEUId+wWKx5sQzKPpw+fPiAWbNmCZIr8N1Ar1+/jqioKPzzzz/Q0tKCubk5fH19eVP72rRpg/PnzzP9z2SIjY1F69atWdtKw/BL26JGWWY4WiIrWhIrPggRH7148QL29vZYvXo1w3IdExOD+fPnIzg4mDO7R0Pwo0rdgHjtON8sKI08LZMxTbCr6hY/qhoLTQoWH9GbLH2Mj1mTtm8rbU3t8+fPeQlzLC0tERISwtmu7DXKV4svg9A9x9fXFyNHjsSkSZOYbRMmTMD27dvh4+ODFStWMNtpao2eP3+OXr16Mb8rP4vPd78Sq0kH2JOLQk5fhQoVeM+B0Ix/r169YGlpyQkySuM0vn37FnPnzkXNmjVx5MgRQUKSp0+fYv78+ahbty4iIyNLJC6hydKhsSua+z6tXanKpmTHqLYrLlRpVwAdF4nYxDwfA+/Bgwcxe/Zspc+Po6MjgoODmewCoDhF1cnJCW/evIGTkxMrxffQoUPYvXs3KzOuR48e8PX1xYwZM1jBKw0xJlDsO2tqasLFxQWHDh1CeHg49PX1YW1tzVnIoSH2GzJkiNLkWwA7A5Hvs+LiDE0vZiEo+nF2dnbYt28fAHYbKZkvGhQUhEePHnGYz69evVrib8lf53PnzsW4ceOQmZkJZ2dn1KhRA7t378b27duZ7ID/CtTBaxlx6NAh/P333wyJgaenJ1q1aiV4E6JNkXz48CGHtVYe8jeE0jBmSqVSxMTEsFKUBgwY8P+x991hUVz992dBUcQENUVFE3uLFexRA6KxIioWNIIFK6IoxS6WKAIKYkdREVREEBvGEuzGLoo9dn2tEBWkF2Hn9we/mXfq7txdBsn33fM8PM8ye/fu3d3PzNzPvedzDmf1qX79+pK1rVIYOXIkLCwsMGjQIFSpUgVv377lTALY43Zzc8OYMWMwYcIEdOrUCSqVCleuXEFoaKigRphU4ZcPbRd5EmU4UiErEhErGnJVmIOCgjBv3jyOPdOCBQvQrFkzBAYGIiQkhNMvicCPkn0DRTeDgwcPCnY9Dhw4ICoOQtoekK9kTJLsKmnxo+RYSChYpMqaxeXbKlVTq2lVXOrclnOO6jI5vnr1quh1ccKECQIfS5JaIyXFbPTZkWDD1NRU9Hd9+PAhrKysBMelaIx79+5FQEAAxowZA1dXV43vOWzYMEycOBGTJk2S9TlIWDqkcSX3uk/6fSsVU4AhrqSgZFwB+mmRsOHh4SH4nJcvX2Z2/eTYCC1YsAATJ05EVFQUqlevjgcPHsDNzQ0NGjTAvn37BO0LCgoEtkVA0ZyVX7dJIozJhrm5OVxcXODi4oLz58+LOhiQCPv99ttvmDVrFgYPHizr/fkMROC/LERNPq/6eDHToOdw/PM1PT2dsQ3KyclBYWEhjhw5oredTatWrXDu3Dnk5uYyiyeWlpbYs2cPateuDaBo0Yd+XJphSF71QGxsLEJDQzn0HysrKwQEBEClUnF2nmiQUiS17Z7ykZycjNDQUCYZtbS0xIQJE0RXE/Py8jB27FhkZmaiY8eOyM/Px/r16xEeHo5t27bpdIGlMWDAAKhUKnz8+BEfP37U2LZRo0YICwvDqlWrsH79elAUBSsrK2zatElwEpEqPQJkN1YSZThSISsSESuATIX57du3ortkDg4OovXXJAI/SvYNFN2UnZ2d8eTJE7Rp0wYFBQW4cuUKjh07hujoaL3bkyoZA2S2PUpY/JTUWLRRsMRqwFNSUmSdU3J8WzVB7D30nSRLnaOaqICvX7+W7E8sno2MjAQME11qjZ4/f84RDxKzGgLI6J1i5SQ0NNlY8SFVd12nTh2EhobK7mfevHkwMjJCaGgoRyxPLCkJCwsTTWCkQMLS0SeuNF33dYkrJWMKMMRVScYVH3K0SEjeNzIyEhs3bsSgQYOwbNkydO7cWWMfffr0QXp6OsaOHQtnZ2cEBgZi4sSJkkJAJMwBEmFMoMgip1y5cqhZsyYA4I8//kDjxo0FOggAmV7Ijh07MGPGDFy+fBm///47KlSooLG9nDj/448/OLue+nox88G+/ixevBh//PEHWrdujdmzZ8PW1ha9evUSTVzZ7hhiEKvXNjEx4VxL+LHv4eHBmdeWVhiSVz2wa9cuhIeHc8yXu3XrhoYNG2LatGmiySspRZJkN/Xdu3dwdHREz549MW3aNKZeZvDgwYiOjhZMZkNCQtCkSRPMmzePOUZRFJYsWYL169czq0pt2rQRfT8xDj6NIUOGyK6fA4DGjRtLiqKwQarwC5BZ1JAow+kjZKVNxAogU2HWdPGUomzKFfhRsm8A+OGHH7Bz506EhoYiMDAQQNEFNSYmRnTRhaQ9KU0fIEt2lbL4UXIsJBSsDx8+YM2aNfjuu+8wePBgjB07Fs+ePUPNmjWxbt06gVoqqW+rFKRqasX6pCFmNwWIW5UMGzaMc46yr4F8SFEE1Wo1MjIy8NVXX3GOi3l8k9QaZWVlwcvLCwkJCahduzZUKhWePn0KGxsb+Pv7i5ZeSCEoKIi5jgOay0nEatTEqKOfPn1CVFQUunTpInjOxMRE1qIJDZKavSVLlhBNqkhYOqRxJSemAPK4UiqmAENcSUHJuALItUikIMV0mTx5MmxsbDB//nycPHmSI3Qn1vewYcOQnp6O33//HaGhoaLfNw1+bTT/OTbEkk722N3c3Jj/r1+/DldXVwQFBTHJ63/+8x8sXboUmzZtQsuWLQV9yNXRaNy4Mfbu3Yvg4GAMGTIE/v7+nF1RsZ1kbdi6dSuTvJJ4MeuCffv2oXv37hg4cCB+/vlnGBkZSS6uVa1aVbL0RleQCrt9KRiSVz1AURQncaXxww8/SPq86kJ5lMLw4cM5KoerVq2Cp6cnJ2nu2bMnmjZtygigsHH69GnExMRwjqlUKsycORODBg1ibk7sCSebg3///n1JsYqlS5fKviFooySzPw+pwi9AZlFDogynq5CVHBErgEyF+ZtvvsHff/+NJk2acI7fv39fVPafROBHyb5p1KxZE7///rvoc/q0J6XpkyS7Slv8KDUWEgrW/PnzUb16dbx8+RLDhw/H0KFD4ezsjNOnT8PX11fgj0nq20paU6upTzG7KSmrkn79+nGsSjTRAC9cuCB63M7ODosXL8aKFSuYOM/Ly8PChQsF13eSWqOQkBBUq1YNFy5cQLly5QAUeW76+fkhODgYs2bNkhwrH5GRkZwkQ9NiqNgOGZ86StPGf/nlF4GyLABmvHKhUqlE76FAUULATlhIJ1UkLB2SuJIbUwB5XCkVU4AhrmiUZFwBRcm7XC2ST58+EY2FBp3gPHnyBLm5uVrbT5gwAWlpadi5cyc6deokucPKr5Nmg59Q8cX3gKLvKC4uDhUrVuQkr6tWrcLq1as5YmZubm5o3rw5Vq5cKSgXI9XRMDExwcyZM/Hp0ycMGTKE8UNWqVQ6+aSyPz+JF7MuOHPmDGJjY7Fo0SLk5uaiX79+km4EZmZmkg4ZuqK4SgAUB2WAzujXrx9VWFgoOF5YWEj16dNH9DUvX76krK2tqcDAQOrMmTPUiRMnKF9fX6pLly7U27dvid6/VatWnP/t7Owk2/bo0UN0/FLg95WWlkZt2rSJsra2ptq1a0e1bt2aevHiheTr+/fvL/kcHxMnThT9a9GiBdWyZUtOWz8/P6pDhw6Uo6MjFRkZSX369ImytbWV/V664Nq1a5SnpyfVokULzvGmTZtStra2VNeuXQV/YmO6cuUKNXfuXKpDhw7UpEmTqGPHjlF5eXmS7yv2m9Hg/z7Xr1+nbGxsqD179lBPnjyhHj9+TMXExFA2NjbU+fPnBa/Py8ujxo4dS3Xt2pWaPn065e7uTnXt2pUaO3YslZ2dXWJ907h16xbl6elJ2dnZUYMHD6bmzp1LPXjwQPLzy22vKQ7FzpchQ4ZQycnJguPv3r2jHBwcdG6rdHvSvuWCvo7l5+dT7du35zyn6XojF1euXOH8Xbt2jXry5AmlVquJ+3r8+LHg2KRJk6iLFy8Kjp85c4aaOHEi8//du3cpR0dHauLEidTHjx8piqKoN2/eUG5ublTz5s1F36+goICaOnUqZW1tTU2bNo1yc3OjunTpQnl6eoqOPy8vj0pLS2P+v379OvX8+XPmf/qxnZ0dVVBQIHh9Tk4OZW9vL/7hJcC/R3z69IlauXIlFRYWxrxHYWEhtX37dqpt27ZEfWvC58+fmcf//POPZLsBAwYwj6dMmSL5HEVRlK2tLRUfH0/9+eefon98JCUlUYGBgVS7du0oOzs7avPmzZS1tTXxZ+HHldyYoijyuFIqpijKEFdiz1HUl4srMTRq1Ihq3Lgx1ahRI9E/PtRqNbVhwwaqdevW1M6dO7X236pVK8rS0pKytLSkWrVqRTVq1Ihq1aoVc7w48ejRI8rOzo4aM2aM4LcivS/369eP+vTpk+D4+/fvRdu/ePGCcnR0pBwdHamXL1+SD54HfswUN8T6V6vVzDWlSZMmlJOTE3X27FlOG5J5tj5jKY0w7LzqgXbt2iE8PFzgKbZt2zZJU2RSiqQm8FdIKA0riGKUoLy8POTl5QlWNfPy8jhUWRIOPo2UlBTJGhiAS2fh04U/fPiAWbNm4ccffxRQdEgVfgHdLWpoSCn8kgpZkYhYAWQqzFZWVli+fDnWrl2LZcuWwcjICK1atcKKFStEad8kAj9K9g0U2e7MmDEDzs7OjADJnTt3MHbsWKxcuVKwskjSnpSmT1KTrqTFj5JjIfFWpWtWy5YtK6AiilHGSX1bSWtqX79+jeDgYFSuXBleXl4wNTVFVlYW1qxZg8jISAFlT65VyaJFi9C7d2+8ffsWISEhaN++PWbPno2WLVtyPAL5n23NmjW4efMmEhMTARTZHIhR3gD5tUbGxsaiVP3y5csT11bxv8fZs2fDyMgIKSkpKCwsRK9eveDu7o6kpCTMnj1b8HptVmL83a2MjAy4urpi2LBhDM1u3rx5yMnJQUhIiMCrlH3PevXqleRzQFFc8Hc62J+zR48enGMkLB2SuCKxvyGNK6Viiu7bEFclG1cAsHPnTjg5OQEoUu5nK+EuWrSIoyCtSVRLbPdt2LBhyMnJwa5duwRzAjH88ccfUKvVKCwsRNmyZZGRkYGLFy/C1tZWsgQoMjISz58/R4cOHdC9e3et70G/ZtWqVXB1dRXMjwHNc1WxXWASHY1du3YhKCgIzs7OxVKPygeJCrdciH0fKpUK1tbWsLa2xtu3b7F7927MnTsX58+fZ9rwmU//SzAkr3pg2rRpcHJywokTJ2BlZQW1Wo2bN28iMzMT4eHhkq8jpUjKhbGxMZKTkwWTzOTkZNHk1dbWFqtWrRLQhQIDAzkXKRIOPo28vDxisSmgKDGbO3cuevXqhZCQENG6SRKFX4Dcokauwi8pSESsADIVZgBo27at5E1YCnIFfpTse9OmTdiyZQuHbmdtbY1ffvkFQUFBggSHpD0pTZ8k2VXS4kfJsZB4q7InEvxJhdgNl9S3lbSmdu7cuWjYsCH++ecfbNq0Cba2tnB3d0fFihWxZcsWwXjkCo5kZGTAxcUFhYWF6NmzJ44ePYrFixdr9W4GihQc+QszUVFRGD58uNbXio1H07VV7DuPj4+XbMuv13/y5Ani4+ORnp6OMWPGICIiAl27dkVERISgzhIA+vbty1DuaKhUKmaBk0/BW7FiBRo2bMhRJl+3bh18fX0RGBjImajzPyv/c/P/r1WrFtFkjcSPlSSuSERsdI2r4o4pwBBXUv8rGVdAUUkHnbzOnDmTU07F9/gUQ1paGqKjoxEZGSmwy2natClmz54tmCdJ6ZHk5ORwvIFpS6Zt27bB399fcJ/28/PDrVu30Lp1a6xcuRKvX7/G6NGjJcf66dMnzJ49Gy9evEBERAR++ukn0Xa1atXCxYsXBfXQFy9exLfffiv6Grk6GqGhodi4caPoZsbZs2dhbW0tOX45IFHhBop+C6mF+9jYWAwePFjU5o0NCwsLeHh4MPXBNExNTREcHIzu3bujefPmCAoKQmRkJFMqyC6X+r8GQ/KqB7766ivs2bMHhw8fZnaYRowYgR49ekiuYgHyC88B6V1DiqIEk9Jhw4Zh7ty5WL16NbMS+fHjR8ycOVO0Hszd3R1jxoyBo6Mjo9p67do1VKhQgaMiS8LBp2FhYUEkNpWfn4+AgAAcPXoUvr6+gt1GGqQKvwCZRQ2Jwi+pkBWpiBWJCjMgrjQ9fvx4STVJEjEgJfv++PGjIEkBiux1MjIy9GpPqkxMkuwqbfGj1FhIvFXZaql85VQxtVRS31bSmtqkpCRs374dubm5cHBwQExMDEaPHg0XFxdRZWO59Tt07baxsTHy8vIQGhoqOfGSgxUrVhAnGvRY09PTcfz4cdGEQux80DTx5jOAzMzMoFKpYG5ujqSkJHh7e8PBwUHy9fTuHw2KorBx40aEhYVh5syZgvY3btzAwYMHObsdJiYmmDdvnqiAoaYdGH1BwtIhiSuSmrDijCt9YgowxFVxgZT9xR4LybiePn2K7du3Iy4uDt9++61o0rRgwQLmsRw9Er43MEVROHLkiKQ38MWLF7F//36UKVMGI0eOxOTJkyWT10uXLmHWrFn45ZdftNoBTZs2DaNHj8agQYNgZWUFiqKQmJiI2NhYUeFOEh2NuLg4jodubm4u9u/fj4iICHz8+BHXrl2THJcU2L+bHHVitt3M4sWLmTmro6MjZ94RGRmJwYMHw8zMjDn2119/Yc6cOahcuTJCQkJQs2ZN3LlzB4sWLcKbN28wdOhQpm1QUBCeP38OR0dHJCQkYNeuXdi8eTMePnwIf39/gc6NHPwbbHIAQ/KqN0xMTDBw4EDZvl+kheealNH4wgbDhw/Hy5cv0aVLF9SvXx8FBQV48eIFRo4ciUGDBgleb2pqisjISBw9ehQ3b94EAIwbNw49e/bk3CQqV66M8ePHY9y4cTh37hyioqLw/v17ODs7Y/z48YIJKUB2kX7y5Ak8PT3x3XffMRdqKUj1q0nhl8SihkThl1TIikTEioZcFWYppekhQ4aIKk2TCPwo2TegWc1Y7PcmaU9K0ydJdpW2+FFyLGIQ81Zlq6Xy1VGlVHjl9g0UJcQbN27E58+f0aVLF0yePBkAYG9vz7G4oEHbHpQvXx5paWlYvny5RnsIuVYl7LipXLmyXokrvz9SWFhYSLIcxBaL5OwahYWFCeh7VapU0Zhg8JGcnAxvb29kZWUhJiYGderUEbQpW7as6PlpYmIiKrqjVqsZNVO+silf9JDvcyqGq1evMswLEpYOSVyR2N8UZ1zpm5AZ4qrk4wrQvAsshvPnzyM8PByXL1/Gzz//jAoVKuDYsWOS9z0xT9DDhw+LlnXxvYG7d++u0Ru4TJkyzOJN1apVRRlCNFxcXFC2bFncunVLVMWfbdtSr149REREYPPmzVixYgWMjIzQsmVL7Nq1S7S8xNXVFZMnT0a3bt3QsmVLqNVq3LlzB3Xr1sXatWs5benEle1MkZWVhQkTJmjcNdYETXY0YmDT9dnnLd/CSuycXr58OXx8fPD69Wts3LgRTZo0gb+/PwYMGCBggZw/fx579+6FiYkJduzYge7duzNOFmLnuhwKe3BwMNFn/VIwJK96wNnZWfJipFKpRKmdhw4dwo4dOzj01RYtWmD9+vUYM2aMIHmV42/l6emJlStXAgBmzZqFUaNG4fbt2wCKjKPFZPMBYPfu3bCxsYGdnR3Hw0oKcjj4NDRdJFJSUjj020GDBoGiKFSvXl20/pSdvOmq8EtDm0UNicIvQHbjIJ18kKgwkypNk6jwKtk3QK5uR9qehKZPkuwqafGj9FikwP9u5SzKOTk5YefOncR9A+Q1tWxUqVJFq6+hXKsS9mQXgMAegtReQR/FRl2TBk04dOgQXFxcOOPS9v2yER8fDx8fHzg4OMDT01PyteXKlRNc34EitoTY9Y+vZkpfbwHhdyjlRcmGn58fZ5eDlKUDaI8rEvub4owrfVVADXFVhC8VV3JgZ2eHsmXLwt7eHv7+/vj222/RrVs3ycSVVI9EV29gGpoWjsXmu5pQt25d2ew8Wkfj2rVruHv3rqiORnZ2NipUqIDbt28jPDwcJ0+eRMeOHbFw4UIEBgbC3d1dtO/Pnz9j3bp1Gqm3Y8eOJfpsUnR9bRR2oOiaQV9HrK2tcfXqVWzfvh2WlpaCtsbGxsy8NDExkTO3Evut9KWwlyYYklc9QAcBG8+fP8eGDRskBRZICs/l4vnz5wCKklgbGxt07txZIDIghlOnTmHFihWoUaMGbGxsYG1tDUtLS401PTQsLCzg6ekpyf+3sbFBcHAwzM3NMWrUKBgbG0OtVmPnzp1Yt24drl69yrRduHCh7Bvzq1evMHXqVMkCd00y5XIsavh06Dlz5nD6Z4P0xkEiYgUAx44dE2136dIlqFQqTjJ5//59Ua/bQYMGiZq7kwj8KNk3oNlomy+2oUv727dvIyIiguPJOHLkSDRq1Ei0D5JkVymLn5IYCx9S3qraILZiL7dv0ppa9jkoRhPmg5180xY8YvZO2ia7YvYKUsIdFEUp7pVHJw1yQY+Hfe68fPlScB7xTe1zc3Ph6+uLM2fOIDg4WNSzkw1HR0e4u7vDz8+P8VZ8+fIl5s2bJ8r+0SRQowvkUDTFWDokcSU3pgDyuPqSMQUY4koKusYVoNnnlS8CaWJigs+fPyM1NRVpaWkaWWgAuR4JqTdwbm4uZ7OA/z97s0DKsoUuo2I/r2keBEh737Zt21ZSmHPEiBHYv38/hg4dCnt7e5w4cYK554h589JYuXJlsVNv9Vlo4m+SbNu2TaNmSH5+PnJycnD37l1m4TotLU1Qlw7oTmEvjTAkr3qAv8q6Z88ebN26Fa6urpK0IkB+4TkpfvrpJ8TFxWHx4sVo0KABrK2tYWNjI/DnpBEaGorCwkLcunULly5dwqpVq/DixQu0a9cONjY2zA3I1taWczLSCqLW1tainmxAUdJHqw+q1WpGfTA5OVmgPkhCMSJV+AWKKD8HDx7EqVOn0KpVKwwcOBBr1qwR3UklUfglvXGQiliRqDCTKk2TCPwo2TcAUXqoWJ80tY+kPamSMUCW7JImxkq2l9uW1FtVG9gxT9o3aU3tw4cPGUXV3Nxc5jH1/z38bty4IXhNeHg4tmzZwoik1axZE2PHjsWwYcOYNrpMdjUJd1SuXJnz/6tXr5hJtxRIao1IJx70byTn3GFj4MCBePv2LUaOHImHDx/i4cOHnOf5k8yBAwciOTkZ/fv3h6mpKdRqNQoKCjBu3Dg4OzuLvkd2djZMTEw4SWNubi5CQkLg4eFBNF52LJKwdEjjSk5MAeRx9SVjCjDElRR0jStAs88rP2nft28fbt++jaioKDg4ODDlFllZWZy6SBqkeiSk3sB5eXkC9h/9v6bNAm1lVLqIeWoD/XvMmzcP0dHRcHBwgL29vWhNNBuk1FtSsBN+scUATahcubLGxNXOzg4jR46EWq1G+/btUbNmTSQmJmLlypWi92JSCntphiF5LQZkZGRg/vz5uH//PrZs2SK56wqQFZ6TYty4cRg3bhw+f/6MW7du4fLly1i2bBnevXuHjh07csSGaBgbG8PKygpWVlYYNmwYLly4gLCwMMTHxzPBv2bNGs5r1Go1Pn78iOjoaKxdu1b0RkCiPqgp0QeESRwpSCxqSBR+SW8cpCJWbGhTYSZVmiYR+FGyb0B6xZYNelWVtD2pkjFJsqukxY+SY+GLKhkZGaFy5cqoW7eu3jc00r5Ja2qPHz9ONJ5du3bh6NGjWLt2LRo3bgyVSoXbt28ziz90svH27VuBPQeNc+fOidb1yxHuoOHu7q613p2k1kjX30nTucPfBQKKyk5atWqFDx8+4MOHD7LeY9KkSRg1ahSePXsGIyMj1KtXDyYmJigsLBSwiw4cOAAfHx9UqFABERERaNy4MU6cOIGlS5eifPnyxEkGGyQsHZK4khtTAHlcfcmYAgxxJQek7K+ZM2cSuRS0aNECLVq0wOzZs7F3715ER0fDxsYGjo6OAsFDUj2SVq1a4dy5c8jNzWVqQy0tLbFnzx7RhQ6SeATkl1HpOg/SBDp2nZ2d4ezsjCtXriAqKgoDBw6EkZERDhw4ADs7OwGzgpR6Swr+AgD7sdj5xk5wxRZK2Isj48aNQ40aNfDhwweGEXL9+nW0b98erq6ueo+9VEOeHawBUrh27RplY2NDeXt7UxkZGVrb5+XlUWPHjqW6du1KTZ8+nXJ3d6e6du1KjR07lsrOztZpDGKmwqmpqdThw4epJUuWUH369KGGDBki+to7d+5Qq1evpuzt7alOnTpRs2fPpo4ePSrrs2RnZ1N9+/YVfY5tntyxY0dq7969kv3s27dP4x8bS5YsEe0jMTGRmjZtmuhzs2bNombPni35x8fff/9NTZw4kWrTpg3VunVravz48dTff/8tOX45ZtIUpZuhdF5eHvX7779THTt2pE6dOiXZbteuXZSLiwvnd/vw4QM1cuRIKjY2VtD+5cuXlLW1NRUYGEidOXOGOnHiBOXr60t16dKFevv2bYn1LRek3x3dXszAnMbAgQMFx0aNGiX6W9+6dYsaOXKkzm2Vbk/aNx8fP37U2kYK2kzN9emboihqxIgRzOPPnz9LthP7/A4ODlRqaqrgeFJSEjVo0CDmf/ZnmDJlCqetps+XlZVFbd26lZo8eTLl5uZGbd26VfTaWdxm8qRG8nT7MWPGMMc2btyoV59y8enTJ2rTpk3UL7/8IniuZ8+e1J07d6jDhw9Tnp6e1PLly6mWLVtSISEhVF5eHvF7sT8DyXdOEldyY4o/Hrlx9aViStOYtLU3xJU0WrVqRXl7e1M3b97U2tbb21v0+F9//UW5ubmJPpeSkkLdvXuXys3NpSiKot68eUMFBQVRnTp1IhqnFDIzM6ndu3dTv//+O7V8+XLq4MGDot/hokWLqDZt2lATJ06kjh49SuXl5VFdu3Ylfr9hw4bpNE6pOPvnn3+odevWUTY2NpS1tbXg+f79+1N5eXnUp0+fqKZNm1KvXr2iKKoovnr16lWsY5GDrl27Sv7Z2trK7ufx48eCY126dKHCwsKosLAwzuOwsDDR86g0w7DzqgfWrFmDbdu2Yfr06ejfvz8KCgrw6dMn5nkxMQaSwnNSvHjxAqdOncLJkyfx5MkTdOjQATY2NnB1dRX1e7K2tsY333wDGxsb/P7772jRogWxDYCcujNt6oNNmjQRtT4RA6nCL0BuUSNX4ZeGXCErEhErgEyFmVRpmkTgR8m+5UJXUSdSJWMSGx4lLX6UHAuptyoJlOibXVM7ZMgQZrdpyZIlnJ3eOXPmCHaiCgoKRK/DVatW5dQEsWOBXzctFidAUV2Ro6Mj6tati59//plR4Y6Ojsbu3bs5NM+MjAxJmxIAsjQK9AH9vuxdsGPHjnHKPsTGtm7dOsk+VSoV3NzcJJ+XY/VRtmxZNGvWDM2aNYOvry8sLCxw6NAhrXRYKUh9v9pAEldyY4o/Hjlx9W+KKcAQV3Jw/Phx7N27F97e3vjqq68wYsQI9OvXT5S19OTJE9E+OnfuLCoidvr0aXh6esLU1BRGRkYICQlB8+bNNeqRkOA///kPRo0ahXr16jHlJ7GxsVi1ahV27NjBobSSllFJQd965ZSUFCxatAjPnz9Hhw4d4OnpCTc3N7i6uuL06dOC9qTUWzng72I/ffoU5cqVY3xa//jjDzRp0oTjdEGDZLf79evXCA4ORuXKleHl5QVTU1NkZWVhzZo1iIyMxN27dznt2bR1bRT20g5D8qoHNmzYAKCIAuHv7y9QGBMT+aAhp/BcLuj37dWrF2xtbTF16lS0adNGa2JZrVo1vH//Hh8+fEBKSgry8/NFZeeloKlOl0R9cPTo0ahTpw6cnZ3Ro0cPreMmUfgFyCxqSBR+xaBJyIpExAogU2EGipSmR48ezajGaVKaBsgEfpTsW0mQ3jxJkl0lLX6UHAupt6o2sPsv7r4B7m/Ifi9+HaLYd6hJfI5/vRZ7LPY/jTVr1mDw4MEYN24cc8zFxQUbN27E6tWrsWjRIuZ4SkqKZP2USqUiTjRIJ9O0WqbUd8l/jkZqaqrgWF5eHuLi4lCxYkXRJIPE6oN9rS9XrhxCQ0MFtZ00rl+/rnURki2I1KZNG8YqpUyZMsjMzMTFixfRsGFDweSSJK7kxhRAHldfMqbExq8NhrjSHFdAkRjnxIkTMXHiRFy4cAExMTEIDg6Gvb09hg8frnNCDQDr169HVFQUGjdujPj4eKxZs4apPyZRfZbCmjVr4OHhISgB2rNnDwIDAzm0dNIyKikUR+nKjz/+iEGDBuHgwYMIDAyEj48PjIyM0K1bN0H7cePGoWbNmnj//r3e1FsbGxtGhIzG9evX4erqiqCgICZ5/c9//oOlS5di06ZNomWGFEXhwoULjH5Fo0aNRGN07ty5aNiwIf755x9s2rQJtra2cHd3R8WKFQW2OoAydO0vBUPyqgeKW9GOBvviP2PGDK1qZ/SJMn78eJw5cwaLFi1C165dYWNjgzZt2khObKOjo5GSkoKzZ89i//79mDdvHpo3bw4bGxt07dqV2SUTU0D89OkToqKi0KVLF9G+SdQHz507h/j4eOzevRt+fn4YMmQIHB0dRZMjUoVfgOyGTKLwSypkRSJiBZCpMANFn/Obb75Bjx49tN5QgaIbkKWlJerXr4+oqCjs2rULTZs2xYIFCwQ7/0r2rSRIlYlJvm+lLX6UGguJt+qoUaO0WiCw68dJfVtJoelzij3H93jkP0dDl52Vq1evii52TZgwQeAdWatWLZ0SdymwrRu07Q4cOnSIaSOVsEuBX8P8+PFjeHp6ok2bNqIK5KRWH2yYm5tLJhiAvEVItjr8sGHD0K1bN/j4+KBjx45MLVtmZib8/f3RqVMnpi1JXMmNKYA8rr5kTAGGuJKCrnHFR6dOndCpUyekpKRg48aN6N27N2d3jC0cxgYlIRxWUFDAsFl69Ogh8DzVF48ePRJV6h0yZAjnug+Q19+SQEzklA96XvHy5UtGfKp9+/ainrN89OrVi/M/e/GIBGlpaYJjq1atwurVq9GxY0fmmJubG5o3b46VK1cK7q8fPnzAuHHjkJOTw9TUb9u2DVWqVEFoaCjHrSQpKQnbt29Hbm4uHBwcEBMTg9GjR8PFxUV0EyglJQWLFy/Gs2fPmF1pKaX00g5D8qoH2BRhMZB6A9JgX/ylaCRs0KbeXl5e8PLywps3b3D69GmEhobC09MT7dq1Q9euXRkhFzaqVKmCgQMHYuDAgfj8+TNOnDiBjRs34vfff2d2jvm7iLQIyy+//CKpNkwyUTUxMWG8Zl+8eIGYmBgMHjwYVlZWcHJy4uxQ60JNIbGoIVH4JRWyIhGxAshUmJ88eYIJEybIvqFu2rQJf/75J6ysrPD333/D398fS5YswePHj7FixQosXLiwRPpWGqRKxiTJrtIWP0qNhcRbVexmzAdbBVMf31Y5IE0G+FYlbLCvG2w/Tn5ywk9I2BCbPBsZGWmdaGkCSdIAFMVvXl4e7O3t0aVLF40Ten12NSIjI7Fq1Sq4urpK2qmQWn2kp6cz1NeMjAzEx8dznmfvHpL+9suXL8f06dPRtWtX7N27FwBw+PBhJCcnw8PDg3PdIulbbkwBusWVEjEFGOKKjZKKKz5ycnJw9OhRxMbG4v3794I5Qp06dUTt56TAZwEUh8CQ3P6kfnNNZVT0vXbp0qWir6UoStSRgO+tKwY6mWbfZ8qXLy/rOzl+/Di2bNmCR48ewdTUFA0bNoSLiwtxwi32nWRkZHASVxq//PKL6MbUunXr0Lt3b8Hcet26dVixYgXnu6PnLeXLl0daWhqWL1+u0aOa3pV2cHDg7Er/G2FIXvVAhw4doFKpJG9immjDSqJGjRpwcnJCv379cO7cOWzZsgXHjh0TTV7T09Nx7do1XL16FVevXsWHDx/w888/c4y7SRXnAGn1waSkJOzYsUPy+dq1a2PmzJmYPn06goKCMGrUKNy/f595XhdqCqlFDQ1tCr/NmjUTfV2HDh0wZMgQwY3JzMwMKpUK5ubmSEpKgre3t8YElUSFmX9DpSgKR44ckbyhHjlyBJGRkahYsSKCg4NhbW0Ne3t7UBQlWOFXsm+5IN2tpduTKhmTJLtKWvwoORYSb1X25FsM/AU6Ut9WUpBOkuWyY7T5cYpBrVYjIyNDsPCUnp4uaEsS9yRJAwCcPHkSCQkJ2L9/PxYvXgxbW1vGZoMPTYwYsQUUoGiRdvbs2Xjx4gUiIiLw008/SY6F1OrDwsKCob5Wr16ds5PIp76S+mS/e/eOuedduXIF3bp1g5GREapXry7wJiaJKxLGFWlcKRVTgCGuaJRkXNFITExEbGws4uPj0bp1a0ycOBG//PKLIAZMTEw0WqPwIYeirQ/07Y9fRkXfazVt7IhtiJDcO0i/k6NHjyI4OBju7u4c9fClS5fC29tb79pxTWMXK0FISEjAH3/8ITg+efJkjsc0H1WqVNGYuAK67UqXVhiSVz0g5yamq/gSDRIaCT8Rffv2LTp27IiRI0eKriANHDgQT548QbNmzdClSxcsWbJEMiGTgpeXl0YDaBq3bt1CeHg4jh8/zhGn4uPNmzfYt28f9u/fj5o1a2LlypWc53WhppBa1OTn5yMgIABHjx6Fr6+vwPNVG+QIWWkTsQLErUKkwL+hdu/eXesNtWLFigCKarx69+4NoOhCzx+7kn3TyMnJQWZmJr777jvs3r0bOTk5MDIygpOTE4yNjQUUJdL2msC+uZAku0pa/Cg5FhJvVW27TPwFOlLfVjlgv/eDBw8k/Tjz8/MFr3379q3GvmkbE11KQOzs7LB48WKsWLGCmSDl5eVh4cKFghqxoUOHamTqsCdzJEkDjTZt2qBNmzbIzc3F8ePH4efnh8zMTPTv3x+//fYb046Uun3p0iXMmjULv/zyC1atWoXy5ctrfQ2J1QcJ7ZV0EZI9MUxMTOToBuTl5XHaksSV3Jii+yWBUjEFGOJKCkrGFQD07t0bnz59wqBBg5h5jRRINEcAIeOGv3DALs/SBUlJSZK7pMnJybL7oXdD6Wv5lClToFarkZ6eLouhSOKt+/HjR85iBP9//mLE9u3bER4ezjlv69Wrh1atWmHu3LmC5FXTpoLYPahWrVq4ePGiQBDp4sWLogwCqTmSkZGRINllJ+ZyxFN12ZUurTAkrwqDVHyJDxIaSceOHdGoUSN06dIF8+bNg6WlpcbgHD9+PDp16sTh0PMRFhYmSeUBIKreRoNWA46IiMDdu3cZpWW+n21+fj7i4+MRGxuLe/fuwd7eHqGhoRpvqnIVfgGyVTsShV8pSAlZkYhYAWQqzKQ3VIqiGNPsO3fuMEIgubm5gvZK9g0Az58/x5gxYzB+/HiMGDECmzdvRrt27fD333+jQoUKgtVB0vbaQLq6rM8q8JdsT7cl8VZt3LixVhEzNkh9W0lrak+cOCF7LADQt29fATtGpVIhLy8ParWaSb7d3Nzg5OQkSu+SwoQJE+Dh4YGuXbuiVatWKCgowO3bt9G2bVvBNZOUpSM3aeCjfPny6N27NypUqIBt27YhODiY0/7vv//GoEGDmMUlbXBxcUHZsmVx69Yt0fNK0+TY3NwcLi4ucHFxwfnz57F7924ARXWd7MWWCxcuwNzcnLNw+uDBAyxevBhRUVHMMdJFSHNzczx48ACZmZl4//49U35y48YNAaWdJK7kxhRAHldKxhRgiKuSjiugaCexT58+Gmnf9DyL/ixsfPr0Cebm5qL3KVI2DylGjBgh+ZymeJEC/Rlu3boFNzc3fPz4EQ0aNMDatWs16paQeOvyVXT5//ORlZUl6sVcp04d0fmKpk0FseemTZuG0aNHY9CgQbCysgJFUcxOvJirBcl8hL25xV90E6uRVnqnviRhSF4Vhi5UOfaFhoRGcubMGXz33Xca23h6ejK7mXJoR4cOHdKYvEp9vi1btjDU0QEDBmDt2rUYNmyYIHEFimTgq1atiuHDh2P9+vWiNCBN0KTwC5BZ1JAo/JIKWZGIWNHjlqvCTHpD7dKlC6ZPn46CggLUq1cP9erVw4sXL7BmzRrBTrOSfQNAUFAQvL29YWdnBwD4+uuv4efnhydPnmDhwoWCyQ1p++LGv13USRP1iIaTkxN27txJPB6SvgHymtqIiAiMGDFC40SHjcTERM7/FEVh48aNCAsLw8yZM5njrVu3ZtSxf/vtNwwcOFDrRNzY2Bhr1qxBYmIibt68CaBoQVBMPVJXcT9tSQMbN2/exIEDB3D8+HE0bdoUw4cPR/fu3TltLl26hLVr16JPnz5wcnJCw4YNNb6/toUFuWBbffj5+TELujTDJTc3F0uWLIGNjQ0CAgIQFRUlKHMhvZd6enpi9OjRyMzMhLe3NypUqICtW7di48aNDHWOBklcyY0pgDyuSiKmAENcsaFkXAHaHQqA/86zMjMzsWjRIgwdOhTt2rWDh4cHjh07hho1amDr1q2C+CRl85BiypQpWtuw55RyERAQgCVLlqBjx47YvXs3goKCBBoibNSvX1/2IqqchQh/f39GJJPUBWDgwIFITU3F27dvUb9+fa275fXq1UNERAQ2b96MFStWwMjICC1btsSuXbvw448/Ctrzd4rZYFtSAUW1uiQg3ZUuzTAkrwpDbPJHQnkkoZFoS1yBol0rEmi7sEtNbgMDA2Fvb49Jkyahbt26GtuuX79e0jaID1KFX4DMooZE4ZdUyIqUWkWiwkx6Q/Xw8EBERATev3+PBQsWAChSCC5Xrhw8PT1LrG+gaBLG9v2jY65+/fp49+6d3u0NIAdNB9fHxkFb3wB5TW1hYSGGDh2KZs2aYcSIEejatavs8zU5ORne3t7IyspCTEwMI3QHgNnJuXr1KmJiYrBhwwb07NkTI0aMQIMGDTT2a2lpCUtLS86xmJgYDB06VNA2KysLz58/h6mpKX744QeNuzFykgagSMgjLi4OFSpUwIABA3Dw4EFJxsjGjRuRlJSE2NhYTJo0CRYWFvjtt9/Qs2dP0Umc1OT45s2bCA8PlzV55oP9Wx8/fhxxcXF4//49fH19ER4ejvT0dGzfvl1gDaFpEVIMrVq1wrlz55Cbm4uvv/4aQNFvtWfPHoFKuq5xpSmmAN3jSqmYAgxxVZJxRTr2gIAAmJmZoX79+jh79iwuX76MU6dO4dGjRwgICGDsGXXpWymQzimBot1geiF79OjRiI2NLe5hacSVK1d0fq2Ut64m1K1bVzSpPnv2LKytrTnHNO0U86nHJPXRYn1r25UuzTAkryUMUsojTSP5/Pkznj59CqDoRNBXeVAuaJluMVAUJSmWdPDgQURFRWHIkCGoU6cOBg4cKDBwp3H37l2BmTIb7NUgUoVfgMyihkThl1TIilTEikSFWc4N9cWLF8zjMmXKcGwRgCJbJjbo1Ukl+wYgkGpne6SJ1cOQtjeAHPTEXdNquL59A+Q1tT4+Ppg5cyaOHDmCzZs3w9fXF8OGDcOQIUM0/vbx8fHw8fGBg4MDPD09JWn77dq1Q7t27fDp0yccPHgQs2bNQsWKFUX9NP/66y/MmTMHlStXRkhICGrWrMnQ5N+8ecNJNAoLC+Hn54fo6GhUrFgRKpUKOTk5cHJygqenJ+c7IUka6PYWFhaoVq0aLl++jMuXL3Oe51PTqlWrhilTpsDNzQ1nz55lPBsdHBw07rTQZSDh4eG4f/8++vbtK9lWE9if1czMDF9//TW+/vpr3Lt3Dz179oSPj4/o79OgQQNRtgsNdt0bDRMTE869Ukw/AtAtruTGFCA/rpSKKcAQV18irkjHfvPmTcTFxUGlUuHcuXP49ddfUb16dVSvXl3UQoik79IEfu2mtjKqNm3aFOv7s+83mnRlxGpYNXnrykFubi7279+PiIgIfPz4EdeuXeM8T7JzLEdBnA26JO7/AgzJawlDF8pjTEwMI4r0+fNnlC1bFtOnT8fw4cNLZMyaVmakbjSNGjXCokWL4O3tjYMHDyI6OhpJSUmYM2cOxo0bh3r16snqnw9ShV+AzKKGROFXE+QIWckVsQK0qzAD2m+oHh4eRPQh9uqkkn0bGxsjPT2dSYzp3YvU1FTRVXvS9tpQkr6z/zaQ3hxJQVpTCxSxUWh7rydPniAmJgYODg5o37694Mafm5sLX19fxjiev3ItBRMTE1SoUAFmZmZITU0VbbN8+XL4+Pjg9evX2LhxI5o0aQJ/f38MGDBAYBC/efNmvHv3DidOnGCYE2/evGGM6tnXHdKkYdmyZTpNUFUqFWxsbFCnTh1s374doaGhoklGeno6du/ejV27diEnJweFhYU4fPiwbOq2JrAnsZUqVcKCBQskyyOkykLoz8Kue9MFcuNK15gCtMeVUjEFGOLqS8UVCYyNjZnvPDExkVOypfQOqr4g8WIl/SxTpkwhEifTBnZck1JvdfXWTU5Oxs6dOxETE4OsrCxMmDCBeNefBj1/IrW5GThwIJYvX050zSqtMCSvJQxSyuOJEyewY8cOhIeHo0mTJgCA27dvY+7cufj222/x66+/Kj5mEjEDNtRqNQoKCjBixAiMGDECCQkJjNT9rVu39O6fDU0KvyQWNSQKv5ogJWQlV8SKD20qzHJQEmJAurTv168f5s2bh6CgIObmV1hYiKVLl4rWC5G2L05lYoAs2dXV4qc0jAUgvzmSQt9dgfr168PGxgapqak4e/as4PmBAwfi7du3GDlyJB4+fIiHDx9ynufX+Fy/fh2xsbE4efIkfv75Z0ydOlWSMaFWq5nrhbW1Na5evYrt27cL6J5AkR1DdHQ0R1W1Ro0aCAgIwKhRoziJBmnSQMIWoZGbm4tjx44hNjYWr169wpAhQ0RFixYvXow//vgDrVu3xuzZs2Fra4tevXoVS4LBR4UKFTTW9eti2aYrNMUVaUwB8uNKqZgCDHElhZKMK20wMjJCRkYGsrOz8fDhQ8ZaKTk5uVh8spUEiRcrX4me/z9/IYUWJ6PBF0vTx5aSpt7evXsX169fh0qlgpWVleRGCam37u3btxEeHo6TJ0+iY8eOWLhwIQIDA+Hu7q7zmOnPX6dOHaKdVF9fX8yePRsODg5wd3cXter5t8CQvOoBkpUmGqSUx23btmH16tVM3ShQJBm/evVq+Pj4KJ68UhSF//znP/D09MTz58/RoUMHLFmyBN98843G1928eRNTpkxh1OTWrVvHKB3yi841Yfjw4RxlQClIKfzyoc2ihkThVxPEkjkSEStANxVmTSgJMSBd2o8ePRozZ86Era0trKysoFKpkJiYiPbt24uqHZK010WZmCTZVdriR8mxyIEutWck0LWm9t27d9i7dy/27duHb775BiNGjICvr6+gXcuWLdGqVSt8+PABHz58kOxv8+bN2Lt3L3JycjBkyBD88ccf+P777zWOgX/t37Ztm8YaJDE7kK+//lpw7pAmDc7OzpI6APzFnNu3byM2NhZHjx5FkyZN4OTkhF9//VVyArZv3z50794dAwcOxM8//wwjIyO9FxzY10a2FYeYLYeYaN7z58/x6NEjlC9fHg0bNkT16tX1Gg8bcuJKbkwB5HGlVEwBhrhio6TjShvosTs5OWHgwIGgKAq9e/fGd999h1OnTiEoKAhOTk4lNh5dQLKAzValB7RvGgwYMACJiYmwtbXFoEGDdJ4DiUGtVmPGjBm4fPkyWrdujfz8fGzatAnt2rVDYGCgIIZJFXuHDh0Ke3t7nDhxgkk05dhLagL9nhMmTGAWDGJjYzF48GCNr7O2tsbBgwexcOFCjBw5EitXrtR6nyutMCSveoBkpYkGKeUxOzubk7jSqFevnqhxuTawT7yIiAiMGjVKY/uxY8di8eLFGDhwIDp27IjY2FgsX75ca/3F8uXLOWpygYGBTP0cW91XG/iKiqQKvwCZRQ2Jwq8miF3QSESsAP1VmP8tMDY2RlBQEO7du4eEhARQFIWxY8eiRYsWercnpemTJLtKW/woORZt4IufbNmyBY8ePYKpqSkaNmwIFxcXUU9l0r5Ja2qPHDmC2NhYJCYmolevXli9erVGsQx/f39Z/f7111+YPn26xgm3JlSuXFljkqFphZs/GSJJGgAIJrW0DsCOHTuQmprK2QkcM2YMBgwYgN27d3NKN6Rw5swZxMbGYtGiRcjNzUW/fv00LhJev35dIIjDB72bBHCtODTZcgBFwkReXl5ISEhA7dq1oVKp8PTpU9jY2MDf318vHQiSuJIbU4B+cVWcMQUY4koKSsYVIH+eBYDx3f3w4QNzfU1NTcW4ceNEldx12UApbtCxRuLFSqrY6+/vj5ycHMTHx8PX1xfZ2dmwt7dHv379mLm0LmMGihaICgsLcfr0aea7zMrKwpw5cxAWFobx48dzXkvqrTtv3jxER0fDwcEB9vb2stSndfkckZGRWpNXoOi6smbNGsydOxfdunVD2bJlJa11SjUoA3RG//79iV+zZcsWasqUKVReXh5zrKCggPL09KR27twpaN+jRw/Jvnr16sX539vbW+v7P3v2jHk8YMAAOUOm+vXrxzwuKCig+vbtq/U1/O9GzmvEYGlpyfm/a9eunL9u3bpRgwcPptasWcP5Ttlo0aIFZWdnR9nZ2XEe039s5OXlUYcOHaKcnZ2pzp07U6tXr6aSkpJE+w0LCxP927p1K9W8eXNB+wcPHlALFy6krKysqEGDBlE7d+6kbGxsJD/71atXtX09RJD7e+vSXom+ExMTqWnTpsnuU6x9t27dOP+z47Jr166CPtzc3KhDhw4Jxvn48WPqt99+07mt0u1J2o4cOVLwXnxkZmZSFEVRR44coX799Vfq0KFD1OPHj6knT55Q+/bto3799Vfqzz//FLyOpG+KogTnoqZzk6Ioqnv37tSWLVuo1NRUre9DURQVFBTEPD5//jznOVdXV0H7O3fuUOHh4VRERAR1+/ZtjX336tWLunfvHnX37l3OY/pPqi3/j38dP3bsGOfvyJEj1I4dOygHBwcqLCxM1uemKIr69OkT59pNURSVlZVFURRF5efnU3///Tf1999/S1432VCr1dSZM2eoiRMnUk2aNKGcnJyos2fPCtqRXgdIsGLFCmrhwoVUbm4ucyw7O5vy8fGh/P399eqbJK5IY4qi5MeVUjFFUYa4koKScUVRyo5dyb4piqIuXbok+dzKlSspivrvnLJp06aUra2tYI7WtWtXytbWlvPaU6dOUa1ataI6duxIderUSeu1lo93795RGzdupPr37080R6Bx+fJl5vHAgQOp9PR0QRuxOKcoirpy5YrGP03vOW3aNKpp06ZU8+bNqf3791OfP38mHjtF/fd3Z//+cvOR1NRUatq0aVT37t2pS5cuUa9fv2b+/k0w7LzqAZKVJhqkFMk6derg3Llzgl2Oc+fOCXZknzx5onXMfCl/OWDvPhobG8vajSRVk5MLXepTSJTgSBR+SYWsSESsADIVZiUgFddK9s1Wnrx37x6zYyoFbe1JafokNelKW/woNRYSb9Xt27cjPDycY+Jer149tGrVCnPnzkWPHj107hsgr6mNj4+HSqXChw8fcOLECahUKrRo0UKy7uevv/5i7JkCAwPRqVMn5rm3b98yjymKgre3t2zqGFB0/WcL0bAf84Ve+G01QYpC169fPzg7O8s+783NzQXMjgoVKugkAKhSqWBtbQ1ra2u8ffsWu3fvxty5c3H+/HlkZ2frLMTCjlngv7uBnTp1Enggnj17FgcOHOD8Fqamppg7dy4cHR2J3pcPkriSG1MAeVwpFVOAIa6+RFyRgr87zoZKpRL44yp5jwaA6dOnIyIiAo0aNWKOpaenw8PDA8+fP4eHhwczpyTxYtVXsTclJQUpKSlITU0VlLDx7RTZUKlUOHHiBGeXXq1WC4Q7gaI4F/t+27Vrh0ePHuHFixdo2bKlqHWhGNq3b4/27dvjw4cPiI6OxurVq7Fq1SqcOXNG1uvZEBuXHNr92bNnMW/ePPz888/Yv3+/Vi/z0gxD8qoHXr16halTp0oGkphKHSlF0t3dHa6urpg8eTLatGmDz58/48qVK9iyZQvCwsL0Hr8mdV26aJ7/+eScJCQXVX49CruPz58/y+5HSuGX1KKGhjaFX12EpuSKWAFkKsyvXr3SWj/I9qBbsWKFwL6Gjzlz5ijeNw0x5ckjR45ICnjIbU9K0ydJdpW2+FFqLCTeqllZWZzElUadOnWQl5cnOE7q20paU6tSqbBy5Ups374ddevWxefPn/H69WuMGDEC3t7egvbscWi6joWFhRFRxwCyhbTiEIURSxo0gRKxMisOAUALCwt4enoyKq0jRoxgymdSUlIkrdUA4YIbX3FXrVbj77//xqpVq7BixQrOoq2xsbHoOVu+fHmdqN5skMSV3JgCyOOqpGMKMMSVknEFyJ9nAUKqNlBUErJhwwa0bNlS8JwuGygkWLBgASZOnIioqChUr14dDx48gJubGxo0aIB9+/bp3K8uir3v3r1DXFwcDh48CGNjY9jb2yMmJkaQPIqVoiQkJGDlypWiCzjZ2dlQq9WCDRe1Wi06/9y7dy8CAgJQq1YtvHz5EkFBQejcubPW8dP49ttv4ebmBldXV1FhT5L508ePH5nzgv2YBv+88PLygo+PD/r37y97vKUVhuRVD5CsNPHRtGlTzoWFNudetWoVp91PP/2EtWvXYvXq1UydaevWrREaGiowOdfkVyXGZ//qq69kqevyBQ/4/4uJH5CoyWmSOZ84caLW8dGQUvjlQ65FjTaFX1IhK1IRK5Lk2N3dXWv9NTuhuXjxotY+6dVJJfsGyJUnSdqTKhOTJLtKW/woNRYSb1VNkzex15P6tgJkNbV79+5FYmIiTp48yZxrycnJ8PLywp49ezTW9mqaoB8+fBgRERGc+jEzMzMsWbIEzs7OoskrUFRnRJ//3bt3l+w/Pj6e2aVOS0uDubk589yGDRswefJkydfSEEsaAIhaSHz69Ak7duwQXN+KUwCQZtOwf+u8vDyiRTepnfcnT55g/vz5nBjQ9PvpuwOla1xpS/p0iauSjCnAEFdKxhUgf54FCHfH9+zZg61bt8LV1VU0AdZlA4UEffr0QXp6OsaOHQtnZ2cEBgZi4sSJmDBhgqAtiRcrqWKvs7Mznj9/jj59+iAwMBA//fSTZFu2SrBarcaaNWsQFRWFpUuXwt7eXtC+ffv2iIiIECR6W7duFbWU2bFjBw4dOoSqVasiMTERwcHBRMkrDSMjI8yYMUMwLyeZP3Xq1Ik5L9iPpRASEsJhD/6bYUhevyDkUiRbtGiBrVu3au2vTp06CA0Nlf3+lSpVEhUB4INPZ9YmgACQqcmRUJ80QdONRq5FDYnCL6mQVXGJWAFCFeYvQfEtLpAqT5K0J6XpkyS7Slv8KDUWXbxV5YK076NHjyI4OBju7u5o3LgxVCoVbt++jaVLl8Lb21tAS46Ojsa6des4i0RVq1ZFYGAg3NzcBEmG3B0lUuoYULS4dOvWLbRu3RorV67E69evJX37QkJCmM8yevRozmLQ8ePHOYkGSdIA/NdGgh6nSqVC5cqVYW1tjblz53LaFrcAIP1+NCwsLIrF+qx+/frIysriHEtPT8fx48dFf4+MjAy93o8krkh2KUnjSqmYAgxxBZR8XAHy51n8950/fz7u37+PLVu2iO66AvptoMjFsGHDkJ6ejt9//x2hoaGSwpgkXqykbL5r166hXLly2LNnD2JjYwWvvX79uuA1b968gZeXF4AiJV4p9piHhweGDx+OO3fuoE2bNigoKMCVK1fw7NkzREdHi76G3u21tLSU9AGXA33nVnLOibCwMMYveNmyZVo3Iv4tMCSveoBkpYkNEoqktgsTe2JqYmKiUZ2QD7knzujRoyW58Xw1YBpSF2uaqssGn0LKhkqlwrJly2SNU+oCSGJRQ6Lw++HDB4bm4+3trZWKkZ2dja5duwIo+k75F2ES8L/3jIwMyRswAEESwFfM44OtmKdk3wC58iRJe1KaPkmyq6TFj5JjIZl8a2Jz5OfnC46T2l2Q1tTm5+eLSvtXq1ZNdDyaLDOSk5OZx6TUMaBohXz//v0oU6YMRo4cicmTJ0smGpqopvz/SZIGQPoaLIbs7GzJ5woLC2X3I4XiXOjix5KFhQW2b98u2lZfWxOSuJIbUwB5XCkVU4AhrmiUZFwB5GNPSEjAjBkz0KZNm1JTlzhhwgSkpaVh586d6NSpk6jSNYkXK6lir9gOckFBAbP5w0dcXBx8fX0xfPhwTJ06VePObpUqVRAbG4tdu3bh3LlzAAArKysEBASIfvf8+NGHWi52vySdP2nDoUOHmORV6Y2IkoQhedUDJCtNNEgpkseOHRM9funSJahUKk7yqk1unA+5XlNDhw7F+vXrBWJPe/bsgZ+fnyx5bU1UXT79GSiiO0ZERAiScam6FynqE0BmUbN+/XrZtApSIaviFLHijz8lJUXyBqxSqQRJQNWqVWWL5SjZN1Ak3T5+/HiMGzcO586dQ1RUFN6/f8/Q6vj0UdL2gHyaPkmyq6TFj5JjIfFWPX78uOy2pH0D5DW1mibJYsmAJsuM3377jXlMSh0Dis5/+pyvWrWqxvp89vnKP3f5/5MkDTQoikJhYSHKlCmDzMxMXLx4EY0aNRLcV0gEAHWBVKJFiqNHjwrEkviLnsUJkriSG1MAeVwpFVOAIa6Ako8rgMzTc82aNdi2bRumT5+O/v37o6CggDPH5M8pdd1AkQtLS0smliiKQk5ODmNZxC9FI/FiJRFnAsCZB6alpSE6OhqRkZHIzs6Gs7Mzp+3MmTPx559/wsPDA23bthXEvVgd8FdffYWJEyciIyMDKpWKaMFAX39iPkjnT9rATlhJa8dLMwzJqx4gWWmiQUqRZNeGAkW7fbNmzcKPP/4ouCju3r0bQNHN9unTpwCAunXrSvqA1atXDw8ePEBwcDBu3LgBlUoFS0tLTJ8+nRFdAIpqHkeOHInFixfD1tYW+fn5WLhwIc6fPy8YHxtyqbr0qhCNixcvYtasWejXr5+gnpZU4RcADh48iKioKAwZMgR16tTBwIEDoVarRduSKPySUl+UXPWqVasW0U3YzMxMtliOkn2zoUl5sjjakygZy012Sdsq3V5OWxJvVZVKJZpcAkUTU/7iEqlvK2lNbbNmzXDw4EEBy+HAgQOiibqckgR/f3+dqGN8FIe4Cw25SQNQVMc3YcIE+Pj4oGPHjgzFNTMzE/7+/hw1XCUFAIGihUgxL24a/Imj2A5Damoqypcvj02bNnGO79y5k2G6PH78mLPouWjRIixatEjncZPEldyYmj17tt5xVZwxBRjiqqTjCihKmDWBHU8bNmwAUEQH9ff31zqn1GUDhQR//PEH1Go1CgsLUbZsWWRkZODixYuwtbUVLL6TeLFKzQ/o+5XY88+ePUNERATi4uJQo0YN5Obm4tSpUwJafkJCAr755hts375dsOguVQd87tw5LF++nJk316tXDzNmzIC1tbWgLZ+NlJubCysrK0ltGU27qGILtLrOn6TAnpeS1o6XZhiSVz1AstJEg5QiycbZs2cxd+5c9OrVCyEhIaJJKYlc/aNHjzBu3DiMGzcOXl5eyM/Px+XLlzFu3DiEhYUx8ui9evVC7dq1MW3aNFy7dg0XL15EpUqVsH//fnz77beiYyWh6tIoKChAUFAQ9u/fj8WLF4vWyepS90JiUUNyYpMKWZGIWAHFp8Is1YdSKI6+aeVJKQsUkvakSsY0SJLd4rb4UXIsmm6mAJeW5ObmxtTITJ06laMKGRwcLNhpIelbF3h4eMDZ2RlPnjzhJAPHjh2TnWTyceXKFcyePRuxsbGIioqSRR0DiiYtbKVP/v/sCTW7ri4jIwPx8fHMc/y6OpKkASiqpZ8+fTq6du2KvXv3AigSCkpOToaHhwenPYkAIFBEp5Va/KRB25kAYJRixSA2ceTvMBgZGaFy5cqoW7euYDFw7969TJIxc+ZMTu0WX6mdFMUdV1euXAHwX0qi3LhSKqYAQ1x9ibgChMrHQFESERcXh4oVK3KSV9LdcV02UEiQk5PDiZlx48YBKGLA+fv7CxYvTU1N0b9/f/Tv3x9JSUk4ePAgRo4cidq1a0suzrLvV/fv3xfdhJgwYQLu3r2LPn36YPv27WjevDlsbW1F68lJVbgTEhKwaNEizJ07Fx07dsTnz59x6dIlLFq0CMuXLxcw8UjZSKS7qErOzYqrdrw0wJC86gGSlSYaulAe8/PzERAQgKNHj8LX15epm+SDVK5+7dq18PX15awuNWvWDPXr18fq1auZVUCgSIjF1dUVs2fPxvfff4+wsDCNyrokVF0AePHiBTw9PWFmZoYDBw6gWrVqou1IFX5pyLWoITmxSYWsSESsADIV5j59+mjsiw+SnVQl+9aG4OBgAS2IpD0pTR8gS3aVsvhRciwkN1P2jfTVq1eSz+nSN0BeU/vDDz8gMjISmzZtQmBgIICiZCAmJkbymqEN9Of46quvRFU0aXh6enIUx8V8Nun/+RNqdl1d9erVOecIv66OJGkAiiwkaBXNK1euoFu3bjAyMkL16tWRmZkp+BzaBADZAh+Ojo5aBT4iIyOZx6QTR3qHoaCggKHLvn//XvReoanGU18Ud1yxx0cSV0rFFGCIqy8RV4Dwmvj48WN4enqiTZs2AoFHTbuogHBOoMsGCgn4MUNRFI4cOSIZM2xo8mIFxO9Xhw8fFr233b9/H02bNkWDBg2Y56Xmk507d4a1tTW6du2Kn3/+mbMIIoaQkBAEBwdzRLF69+6NatWqYe3atYLkVUxXprCwkEnA9+zZw3mO1BdWSRq7oebVAAa6rDQB8imPT548YXaU4uLiJHc6AXK5+v/85z+itAgbGxv4+/sz/xcWFiIgIABHjhzB1q1bceHCBQwePBirV6+WrNcjoerSvlljxoyBq6ur5OcDyBV+AXKLGinwFX5JhaxIRKwAMhVmOzs7vH37VvJ5PvVTkwgWXyRLyb61gfRiy29PStMnSXaVtPhRciwklCTSujpSuhPpKjZQNHn4/fffJZ+nKZtyIbdm6fnz55z/5Uyo//jjD9jZ2RFNSEiTBnYtfWJiIofxIUZL04biEPh4/vw5Hj16hPLly6Nhw4aSwjcZGRlwdXXFsGHDGIbAvHnzkJOTg5CQEM71VVMsFgeKM65IxseOK6ViCjDE1ZeKKzYiIyOxatUquLq6CsqlAKGoFhtiO6m6bKCQgB8z3bt31xgzcr1YSe+FZ86cQXx8PKKiouDr6wsbGxvJGNywYQMuX76MXbt2Yfbs2WjevDmsra1hY2PD8aOn8fHjR1E1Z0tLSyQlJWn8ftj1t1lZWaIL7aS+sKampggODkb37t3RvHlzBAUFITIyEk2bNsWqVatkbdawwY4lObXj9PWltMOQvBYjtK00SUET5XHQoEGgKArVq1cX9VNlU01J5eo1UU/Z9QwjRoxAmTJlsG/fPnz//ffo1KkTmjVrhnHjxmHatGmiO440VXfGjBk4cOCARqruvHnzYGRkhNDQUE4hv1gNAanCL1B8FjX8hFRfISttfrMkKsx9+/YV3PRUKhXy8vIYg3Y2SESylOxbG0gnE/z2pDR9kmRXSYsfpcci11tVl0kmiW8raU2tHNCUzdKArVu3MhOBCxcuwNzcnOND+ODBAyxevJizKEaaNJibm+PBgwfIzMzE+/fvmZ2CGzduaF3lFwPfX5NNW+WDX2uYlZUFLy8vJCQkoHbt2lCpVHj69CmzIMqniq5YsQINGzbkLKyuW7cOvr6+CAwM1LvesDhRWuJKl5gCDHH1JePq06dPmD17Nl68eIGIiAhJn1I5tOHs7GzObqKuGyhyQBIzJF6spPerMmXKoE+fPujTpw+ePHmC3bt3Iy8vDz169MCYMWM4ZXEtWrRAixYtMGHCBOTn5+PmzZu4fPkypk2bxiT6bOTk5Mj6/GyI1d+ePn1alMZM6gsbFBSE58+fw9HREQkJCdi1axc2b96Mhw8fwt/fHytWrJB8LVAUa+bm5sz3OXbsWOY5MUs+PtjXl9IMQ/KqJ+SuNMmBGEWS5CJLKlf/1Vdf4dmzZ4KE99mzZ5yT0MrKCl5eXhzxiD59+qBevXqYOnWqRrqsmZmZVqouiZE2qcIvUHwWNfyLqy5CVnJFrACyJDAxMZHzP0VR2LhxI8LCwjBz5kxBPyQiWUr2DUBSiIOiKNHJDUl7Upo+SbKrpMWPkmMh8VZVq9VIS0tjhF7ox4D4NYXUt5W0plYOShM1ih4LXfaRm5uLJUuWwMbGBgEBAYiKimJ2NmiQJg2enp4YPXo0MjMz4e3tjQoVKmDr1q3YuHEj1q9fTzxm9nXu1atXmDp1quROEP/aHRISgmrVquHChQuM+n1OTg78/PwQHByMWbNmcdrfuHGDuXfSMDExwbx58wQTrY8fPzJKmezHAIgYNLqitMSVLjEFGOLqS8XVpUuXMGvWLPzyyy9YtWoVypcvr1d/I0aMkKRc67qBIgWSmCHxYtVH+6V+/fqYP38+vLy8EBcXh927d4tquuTm5uL8+fO4cOECEhISAEDAPgSK1H1v374tYBHevn1b1D6LpP6W/R6APF/Y8+fPY+/evTAxMcGOHTvQvXt3tG7dGq1btxYIUGVmZmLRokUYOnQo2rVrBw8PDxw7dgw1atTA1q1bUatWLa06FHyUluucNhiSVz1AstIkB2JBI8fc2snJCTt37iSWqx8zZgy8vb0RFBTE7B4+ePAAs2bNgru7O9NOLEEBinZXSRJBKaounYjdvXsX169fh0qlgpWVFWc1mQapwi9QvBY1bJAKWZGKWJEmgTSSk5Ph7e2NrKwsxMTECHaG2ZAjkqV035rEOCpXrqx3e0A+TZ8k2VXa4kepsZB4qz569AgdOnRgzrv27dtzvlM+SH1bSWtq5YB0t17JmzU9luPHjyMuLg7v37+Hr68vwsPDkZ6eju3btzPWEzRIk4ZWrVrh3LlzyM3NZaiClpaW2LNnD0OTe/HihShlThvq16+v1WucjbNnz+LAgQOcpMHU1BRz586Fo6OjoH3ZsmVFFXVNTEwE1m+dOnViBPXYjwFI2hkVJ0jiqrTFFGCIK+DLxJWLiwvKli2LW7duMSJZbJCK2PFjqzg3UPggiRkSL1ZdtF/4MDU1haOjo+D337NnD06ePIkbN26gRYsW6Nq1K8aOHYuaNWuK9uPq6ooZM2bAx8eHI9a2bNky0ZI0kvpbsee0KYgbGxszTILExEROzPBfGxAQADMzM9SvXx9nz57F5cuXcerUKTx69AgBAQEc3Rq5UJo6X1wwJK96gGSlSQ50DRq69oBUrr537974+PEjhgwZAhMTE2bly8vLC926dWPazZ49m6mB3b9/PyehdnFxkUxgw8PD8d1336Fv37749ddf8fHjRxgbGyMmJoZD11Wr1ZgxYwYuX76M1q1bIz8/H5s2bUK7du0QGBjIOWFJFX4BsokEqcIviZAVqYgVDZIEMz4+Hj4+PnBwcICnp6fGRF2uSJbSfZOKcZC250OOkjGJDY/SFj/FPRYSb1VS9UtS31bSmlpSrFixAjNmzNDYRhM9v7hgZmaGr7/+Gl9//TXu3buHnj17wsfHR/Qc0iVpMDEx4VAn+SJYHh4eWgVyigPGxsaik7Py5cuLHi9XrhxSUlIE5RsfP34UXLc1iemJiXsphX9jTAGGuAK+TFxFRETo3Qcb7OticW+g8CEnZmiQeLGyP4vU/YpPj5YLHx8f2NraYs+ePVodBQCgY8eOmDlzJpYuXYr//Oc/AIruVwsWLBD10SWpvxWDnPtafn4+cnJycPfuXUZALi0tTaAbc/PmTcTFxUGlUuHcuXP49ddfUb16dVSvXl2rFsy/HYbkVQ+QrDTRIKVIygF9MpDK1QNFu7ZDhw7F48ePARRRVfn1I+wJ7Pbt2znJqxTVIzw8HH/++SeWLFkCoOgmc+jQIcTHxyMsLIw5DhQJTRUWFuL06dPMe2dlZWHOnDkICwvD+PHjmbakCr8AmUUNicIvqZAViYgVDblJYG5uLnx9fXHmzBkEBwdrXTEmEclSsm+g6GZDx4PYhEPf9lKQq2RMYttTnBY/So2F1Fs1OzsbJiYmHIp+bm4uQkJC4OHhoVffSlOULl68qLUNezdZE/QZK5v9UalSJSxYsEBjyUNxJw0kY2e3FZu8aYKmiZnYGBwdHeHu7g4/Pz/88MMPAICXL19i3rx5GDRoEKdtfn4+Dhw4gEqVKnF28E+dOgU/Pz+dxL90QXHGFKB7XJHGFGCIqy8RV1ZWVpK/C+niIB/FvYEiBm0xw4ZcL1Yx0PcrmlmliR6tCZs3b8bZs2fh4uICc3NzdO3aFTY2NmjevLnka7p164Zu3boxas+a5oEk9bcAuS+snZ0dRo4cCbVajfbt26NmzZpITEzEypUrBRRgY2Nj5txITEzksPX+LfRfXWFIXvWALitNulAeSaBNrp4NtoIs/d4fPnxgjontoMil7e7duxc7duxgLgLGxsaoUaMGfvvtN8EJePjwYURERHAukGZmZliyZAlDI6FBqvALkFnUkCj8kgpZkYhYAWRJ4MCBA/H27VuMHDkSDx8+xMOHDznPjxkzhvM/iUiWkn0DwJ07d5jHY8eO1XrDIm0vBdKLO4ltj74WP19yLGwcOHAAPj4+qFChAiIiItC4cWOcOHECS5cuRfny5QXJKylIa2rlQJeb9tmzZ0WV1ymKwsqVK+Hl5YXg4OBiGUuFChVk1eqT9qsJJLvYbIGPKVOmaLTv4E/y2N6jfIh5jw4cOBDJycno378/TE1NGUuz8ePHC2J2wYIFePz4MTIzM5GWloaePXti1qxZuHDhAuceoRRKS1wpFVNSfWuCIa60Y8iQIcw9asmSJRzrnDlz5ui1c63LBopS0KUWVAw0c0DX5KtLly7o0qUL5s+fj0ePHuH06dPw9fXFu3fv0KVLF1F2XU5ODjIzM/Hdd99h9+7dyMnJgZGREZycnDQuyPLrb6OjozF8+HAOg4F08WPcuHGoUaMGPnz4wGwUXb9+He3btxfMA42MjJCRkYHs7Gw8fPiQWTRLTk7WuTzu35L0GpJXPUG60qQv5VETtNWQ8IUKSFVk6eflQK1Wc25A9ElVrlw5wc6uWq0W/b7Mzc0FJ5IuCr8kFjUkCr+6ClnJEbECyJLAli1bolWrVvjw4QNnAUIKJCJZSvbNh77WOCRQsjZS6c+hz1hIvFU3btyIqKgovHz5Eps3b0a1atUQGRmJSZMmiVo9kPq2ktbUxsbGYvDgwRKftAjsc/jZs2caBSvoerOlS5fi4cOHHD/Ojx8/Yvr06UhLS4OXl5fgmnP06FH07t1b41jo92aXN/BLHQDxcgdN0JVSrU2849ChQ5w2tHUHDf69gn+PYHuP8iFlazJp0iSMGjUKz549g5GREerVq8e5R1y9ehXt2rVDQkICjhw5gtTUVEyfPh3btm2DhYUFDh8+zOyu6QqSuJIbUwB5XH3JmAIMcVXcccX/bPz5ib6Jgi4bKEqBtBZUG4qjbKRatWqoV68eUlNTkZWVJboT/fz5c4wZMwbjx4/HiBEjsHnzZrRr1w5///03KlSoIFqnzAe//pbNYKhRowYRewmA4Bowbtw4AEXWmWwvXycnJwwcOBAURaF379747rvvcOrUKQQFBTGuHKQgFXj6UjAkr3pAl5Wm4qI8iuHYsWOixy9dugSVSiVIXuWqyOpyEeHTidkTSn5/2dnZUKvVAmEltVotqDPVReGXD00WNSQKv8UhZKXJb5YkCWT78spBjRo1kJqaCrVazdToXrp0CY0aNRLEpJJ986GvNQ4fxUnTJxlbcX+O4hwLyUpw2bJl0axZMzRr1gy+vr6wsLDAoUOHJCd1pKvMpLS50NBQXL16FYsXL4apqaloG3YCXLVqVc5OhxSio6Ph4eGBu3fvIiAgAHfv3oWHhwd++eUXzsIRfyzaEg16t4m9kCWn1EEpZGdnIy8vD/b29ujSpYtW8ZABAwYgMTERtra2GDRoEGfiJAZS71EapqamAnsUGn5+fti/fz/MzMxgYmKCqlWr4sWLF3B2dsbkyZN1ej8+SOJKbkwB5HH1b4wpwBBXmkAi5pOfny9Y3OeDXweqD1W3OKFvLWhx4dSpU7hy5QquXLmCV69eoW3btvjll18wYsQI0ftWUFAQvL29GXuYr7/+Gn5+fnjy5AkWLlwoK3nlgz23IGUvvX79GsHBwahcuTK8vLxgamqKrKwsrFmzBpGRkbh79y7T1sHBAQ0aNMD79+8ZkavU1FSMGzdOdNNGk37N4MGDERsby2FIlGYYklc9oMtKU3FRHtmgTxR+8vbhwwfMmjULP/74I4KCgjT2oUlFll0jyq8Xff36tWh/jRo1wunTpxmLGhpnz55Fw4YNOcfat2+PiIgIAf1069atgvpKUoVfGnItakgUfnURspIrYgWQqTADwJo1a9C2bVt07NgRQFFy/eOPP4pSoR8/fgxnZ2csWbKEkY8/fvw4ZsyYge3btwvUqZXsWxN1FBBSyEjak9L0SZJdJS1+lBwLibcqe6W4XLlyCA0N1VjeoItvK8mq9IEDB+Dr6wsHBwesXr1acC3hw8zMDO3atdPYBijyew4LC0NgYCDs7OyQkZGBOXPmyFJ7lwOScgQlcfLkSSQkJDDib7a2tnBwcJBMHvz9/RlvRF9fX2RnZ8Pe3h79+vVjBFzY2LlzJ7Pi//jxY85i4KJFi3Ty16Tjl31vrVSpUrEmGCRxJTemAGXjqrTEFGCIKznvIweOjo5a54SRkZHM4+Ki6hYHSGtBlcKKFSvwyy+/YMaMGWjbtq3WxYAHDx5g3bp1zP/071W/fn28e/dOpzGwY4qUvTR37lw0bNgQ//zzDzZt2gRbW1u4u7ujYsWK2LJlC6ftxYsXBXNkfk03G+ySL7n6NaUVhuRVD+i70iTnosauSxWDhYUF52JG4+zZs5g7dy569eqFkJAQjSewNhVZds0ov15Uqn7Uzc0NY8aMwYQJE9CpUyeoVCpcuXIFoaGhAvU9Dw8PDB8+HHfu3OFIlT979gzR0dGCvkkUfgFyixpAnsIvqZAViYgVQKbCvHnzZly4cIGzu+7k5ARfX1+YmZkJFgaCgoIwb948ju/ZggUL0KxZM6xYsQIhISEl0jegnTrKp5CRtCel6ZMku0pb/Cg1Fl29Vc3NzbXW5ZP2TboqXaFCBfj6+uL06dOYMmUKHB0dOavpmqx4tCE7OxuvXr1CmTJlRC01+BCjarLBX+wiWQAiwatXr7TSG9nKoDTbIzc3F8ePH4efnx8yMzPRv39//Pbbb4LXmpqaon///ujfvz+SkpJw8OBBjBw5ErVr18aqVas4bffu3cskGTNnzuRMxPllEXJBTwTZE0J9vTL5IIkrUsYGSVyVlpgCDHFVXFDSYqm4qbrFBblerErg6NGjAIo2b86dOweVSoUWLVpIihzymRbsGnRNwk1yQcpeSkpKwvbt25GbmwsHBwfExMRg9OjRcHFxEdS1e3p6Yvjw4XB3d5f1u7PjSxfbydIEQ/KqB/RdaZITLHLqUs3MzJjn8vPzGfNyX19fwc4nG3JVZHVZJW7UqBHCwsKwatUqrF+/HhRFwcrKCps2bRJIrFepUgWxsbGIiopiLjZWVlZYvnw557MB5Aq/ALlFDamFDCDvQkAiYgWQqTAfOnQIO3bsgLm5OXOsRYsWWL9+PcaMGSNIMN++fSv6ng4ODgJbJSX7BsipoyTtSWn6JMmu0hY/So2FxFuVLZSSkZGB+Ph4zvP6+raSrkrTaNq0KWrVqoWYmBjGSF6lUgnGI5dueO/ePbi7u6NNmzY4cOAAnj17hqlTpyIxMRGzZs0SFcMxNjaWPbkhWQAiTRrc3d217taIiQKVL18evXv3RoUKFbBt2zYEBweLJhlspKSkICUlBampqaILhpomR/pCEwMIEDKPdIGcuCKhsJLGlVIxBRjiSgpKxxVbB4BWmgXEdQDy8vJw//59yc/Ip0CXFqquFKS8WHWhR5MgODgYERERqFu3Lj5//ozXr19jxIgR8Pb2FrQ1NjZGeno6s+NPsw5TU1O10t/lgJS9RH/u8uXLIy0tDcuXL0fnzp1F2x48eBBz586Fs7MzgoODZbsWAP++ZJUPQ/JaTJC70kRKkZRblwoUFXPT1hhxcXEaabSAfBVZEhEjNho3bizrws/unz6pnz17hqVLlwr6J1X4BcgsakhtXmjIuRCQiFgBZCrMxsbGnOSSxrfffit6AdZ0UebvvCvZt9IgpemTJLtKW/woNRYSb1W2UEr16tU5E3exZJHUt5V0VRooWkxZunQpHBwcsGHDBo0xtXr1asnngP/uZI0aNQozZ87E0KFDARRNEmNjY+Hh4QEnJyfs3r1b8NrvvvtO9g4XyQIQadKgy2T+5s2bOHDgAI4fP46mTZti+PDh6N69u2jbd+/eIS4uDgcPHoSxsTHs7e0RExODqlWrCtpq+v31hRgDKDc3t9h2y+TGldyYAsjjSqmYAgxxJQWl44pEB+DVq1eYOnWq6HevUqkEOhilhapLClJ6NAn27t2LGzdu4OTJk8xCSHJyMry8vLBnzx5BDWu/fv0wb948BAUFMXOtwsJCLF26VKAToy/ksJfYqFKlimTiChTV32/duhWRkZEYNmwYZsyYwbl38hc7/u0JKxuG5LWYIbXSRIOUIsmGprpUoIjrTlEUqlevLqo0yE8k5arIkogY0SBRPibpXxeFXxKLGhKFX9ILAYmIFUCmwgyIr2bm5+eLUpi/+eYb/P3332jSpAnn+P3790UFS5Tsu6QgZzJGkuwqbfGj1FhIJqWkQimkE17SVelp06bhxo0bWLlyJTp16qS1f7m7WNu3b8dPP/3EOValShVs27YNy5cvF30NyWclWQAi/Q4zMjIkbUQA7u74unXrEBcXhwoVKmDAgAE4ePCgxkVOZ2dnPH/+HH369EFgYKDgOyoJ0J+rb9++8PHxQffu3ZmShIkTJ6Jy5coaqbZyQBJXJFRC0rhSKqZI+wYMcVUccQVAco4khvr162udO2l67Zei6pJCSTuW6OhorFu3jrODX7VqVQQGBsLNzU2QvI4ePRozZ86Era0trKysoFKpkJiYiPbt24vOJ0kZDKTsJfZcUK791aBBg5CQkAAfHx9mzii22KGLfk1phSF5LWHoakqtrS4VALFogRwVWX9/f8yePZtzTJOIEQ0S5WMSkSR9FH7lWNSQKPySXghIRKwAMhVmGxsbrFixAnPnzmUufhRFITAwULS2d/LkyZg8eTLc3NxgaWkJiqKQmJiIDRs2CG7YSvZdkvhftcbhg9Rb9dKlS/j222+ZRabw8HA0atSIqbPTp2825KxK5+Xl4eDBg4KdZdr2asaMGZzjcnexxCbPhYWFOHbsmKi9AgDMmjVLVt805C4AkSQNQNFOu5SNCH93fN26dbCwsEC1atVw+fJlXL58mdOev8B57do1lCtXDnv27BFcX1UqleC7+fjxI7Zt2yZ4TI+Tj+vXr6N169aiY6dBL/CuXbsWmZmZHCum33//HYsXL8batWv18hwmiSuSelLSuFIqpgBDXPFREnEFAJaWlqL3Hinfc32hbQOlNICUHk2C/Px8hvLPRrVq1UTt2oyNjREUFIR79+4hISEBFEVh7NixnDK07Oxshs5LymAgZS9popmLxUtCQgJmz56Npk2b4uTJk6KCZzR00a8prTAkr6UccutSAXm1qU5OTti5c6fs979y5QrzWI6IEQ1dlI/l9K+Lwq8YpCxqSBR+SS8EJCJWAJkKs6urKyZPnoxu3bqhZcuWUKvVuHPnDurWrcsRzaFB1xSvXbsWy5Ytg5GREVq1aoUVK1agTZs2Jda30iCl6bPxf8Uahw8Sb9WTJ0/Cx8cHa9asYY6VL18eM2bMgK+vL6ytrXXuGyBfleZfV2jbq/j4eFhaWop+3nfv3iEqKgqPHj1C+fLl0bBhQwwbNkySWs32S8zKysLIkSNF24mNV2rsJAtAJEkDANSqVUv2DvmyZcuIYklsMa+goADHjh1DeHi44LlOnTrh0aNHgscARO9dS5cu1ToRpBkqp0+fRmxsLIfOWbVqVSxfvhyOjo56JRmkcUUaU4C8uFIqpgBDXPFREnEFAM2aNcOLFy/Qr18/STVlGiV9f/xSIKVHkyA7O1vyOf6iPxtNmzaVTJpHjBjBxBPpwjMpe4mEZr58+XLExMRg1qxZsix9iks9vzTAkLyWcsitS5WLzMxMovb0iaqLiBENOcrHcvsnVfilIdeihkThl/RCQCJiBZCpMNPWP9euXcPdu3ehUqkwZswYjo8te/UQANq2bSs5mQGAsLAwuLi4KNq30iCl6ZMku0pa/Cg5FhL2R2hoKMLCwtC4cWPm2LBhw9CsWTMsXbpUkLySMktIV6UBcdurrVu3ik7Y7927h3HjxuHXX39Fly5doFKpcOfOHfTr1w9bt27lfC4xv8TTp09L2k5ompTwx06yAESSNJDCwcGBqD2b8shOvrKzs+Hs7Cxo7+fnJ9mX2K4HyUSwbNmyonWIFStW1Cr+Igdy44okpgCyuFIqpgBDXElB6bjasWMH3r59iwMHDmDmzJmoW7cuHBwc0KVLFwGrasqUKfj06ZNkX8WhflsaoA89WhuaNWuGgwcPon///pzjBw4ckBT11AZ2PJEyGOLj45ljaWlpHKr/hg0bBNZMJDTzy5cvY8+ePYISwtzcXOzbt08glMYXI+OjOETvSgqG5LWUQ25dqlzosuOjq4iRXOVjXfuXK/VNYlFDovCri5CVXBErgEyFmUbbtm3Rtm1b0efYq4dycOjQIU6CqWTfSoE0mSJJdpW0+FF6LHK9VfPy8gSTcaBogiC1wk3i20o6mSa1vVq3bh1WrlwpoDifPXsWq1atYs5FXfwSScauywKQXPTp00d2W2dnZ851kla3tba2lhQnEUu+Tp06Jfrd5Ofn48CBA6hUqRJnEnfq1Cn4+fkJdhVSUlI4FFA+2IuzRkZGyMzMRMWKFTltMjMz9fYoJIkruTEFkMdVaYkpwBBXxRFXNCwsLJhymhs3buDAgQMICAhA165dOZT0Dh06cL5HvsuEJk0UA4rg4eEBZ2dnPHnyhLPof+zYMVHrRTlg/yakDIaQkBDm2OjRoznzpOPHjwuSVzGnBjYOHTrEPI6OjuaUECYnJ2PHjh2IiYmBubm5IHm9cuUKzMzMYG9vj4YNGypae6w0DMlrKYeculSlQSJiRINE+ViX/gH5iTiJRQ2Jwi+pkBWJiBVApsIsB1+yzlLf9iUFkmRXSYsfJcdC4q0qpcoNiP+GpL6tAFlNLant1Zs3b0T7sba25qjG6uqXSFEULly4wNBHGzVqpLHWTs4CEEnSAABDhw6VvVtDe2XSUKvV+PjxI3bs2IHU1FQBk4c0+VqwYAEeP36MzMxMpKWloWfPnpg1axYuXLjAuXbSyMvL41BANcHOzg7z58/HsmXLmIQsOzsb8+fPF92hJwFJXMmNKUC3uFIipgCyZBQwxFVxxJUYateujfr16+POnTs4efIkJ3kdMGAAEhMTYWtri0GDBqF+/frF/v6lAUrSo3/44Qfs3LkToaGhCAwMBFBUyhQTE0PEGJQCKYNBk82T2D3Ux8dHdt904nr79m2mzEGlUmHRokWii0YXL17En3/+iQMHDiAhIQH9+/fXSmUvrTAkr/8CPHjwAKtWrWJqMC0tLTF9+nSBmqtS0KX+gET5mKR/XaS+SSxqSBR+SYSmADIRK0A3lWdN+JJ1lvq2N6D4QOKt2rRpUxw6dEiwyPPHH3+IUt1JfVtJa2pJbK8ACGh5bLDPZ138Ej98+IBx48YhJycHjRs3hkqlwrZt21ClShWEhoaKKsFqAj0ekqQB+O9ujVT9GHu3RkqnoF+/fnB2dhYkGaTJV0JCAo4cOYLU1FRMnz4d27Ztg4WFBQ4fPiyq0GlhYaGREsrGqFGjsHDhQnTq1AkNGjSAWq3G06dP0a9fP7i5ucnqQwokcSU3pgDyuFIqpgBDXElBybiikZeXhxMnTuDAgQO4d+8eevbsiYULF3J2yYGizYqcnBzEx8fD19cX2dnZsLe3/9cmGFJQmh5ds2ZN/P7773r1UVwgtY+rU6eObL/Wo0ePIiIiAs+fP4ednR127dqF6dOnY9CgQaLtTU1NMWDAAAwYMADv3r3DwYMH4eTkhDp16sDBwUFwvy3NMCSvpRyPHj3CuHHjMG7cOHh6eiI/Px+XL1/GuHHjEBYWhkaNGin6/hRF6ZQoLVy4UHaCQtK/LlLfJBY1JAq/7P7lCFmRiliRJscGGCAHJN6q06dPx/Dhw3Hu3DlYWVlBrVbj5s2buHbtmujqM6lvK2lNLYntFSB/kYTvlxgVFaXVL3HdunXo3bs3Jk6cKDi+YsUKYmVteqwkSQOgu4I9G+bm5qLfFWnyZWZmBhMTE1StWhUvXryAs7OzgBbHBgkDw8jICEuWLMGkSZNw7949GBkZoUWLFqLKoqQgiSuShTfSuFIqpgBDXElBybgCiuYbp06dQps2bTB06FDY2Nho9KY2NTVF//790b9/fyQlJeHgwYMYOXIkateujVWrVhXLmL40lKZH3759GxERERxBtZEjRxbLfJmUwUCKCRMmMGyJ2NhYDB48WLKth4cH7O3tsWHDBka7Re71qXr16pg0aRJsbGywbNkyTJ48Gffu3dP/A5QQDMlrKcfatWsFOxDNmjVD/fr1sXr1amzYsIGoP1K65pw5c3SSeicVcJALXaS+SSxqSBR+Ad2FrOSIWNEgUXk2wABtIPFWrVq1KmJjY7Fr1y6cPXuWUY6eP3++6C4QqW+rLjW1gDzbK0C4wMWG1GJX/fr14ePjA29vb41+iQkJCfjjjz8ExydPnqyXqqOuSUNWVhaeP38OU1NT/PDDD0RiMxRFidb38ZOv3bt3a0y+2PeJSpUqaUwwgKIaMFLUqFFDpwVVOZATV7rEFCAvrpSKKcAQV9qgVFzt378f3333HV6+fIk1a9ZwWCYAt4aRj5SUFKSkpCA1NZXjW/pvh5L06EuXLmHGjBlwdnaGvb09gCIf9LFjx2LlypVo164dp72Y3RQf7LrxCRMmID09HUZGRqhYsSLevn2LP//8Ez/99BNHa4KGJkX9jIwMQXv2HD0yMlJj8rphwwZERUXB1tYWNjY2GDBggKw5fnJyMuLi4hAXFweKomBvby/pZ15aYUheSzn+85//iG7l29jYCOph3759q7EvCwsLREZGMv/b2tpKrtKoVCqcOHEC7du3F72ZaoNSqma63MBJLGpIFH51EZqSK2JFQx+VZ32hZF1qaa15/V+DHG/VKlWqaPS29PT0xMqVK3Xqm7Smlo3U1FSUL19e0vYK4C528cFeBJKisPXs2VNysUjKQN7IyEgjtVQu5CYNhYWF8PPzQ3R0NCpWrAiVSoWcnBw4OTnB09OTc40X+5yfPn3Cjh07BBRGPurXr4/58+fDy8tLMvliv5eYgisfDRo00Ljar4/fo67QFldyYwogjyulYwowxBVQsnGlSXVfDO/evUNcXBwOHjwIY2Nj2NvbIyYmBlWrVlVohCUPJenRmzZtwpYtWziLotbW1vjll18QFBQkSF4dHR21ik2y583Xr1/HpEmTsGrVKjRr1gxDhw5FgwYNEBsbi0mTJglKbDQp6levXl3wXlI70mKwtbWFra0tXr16haioKMyZMwfp6elYt24dnJycBPTr/fv34+DBg3jy5Al69eqFZcuWoXnz5hrfo7TCkLyWcmjypeJTT/r27SugBalUKuTl5UGtVuPvv//mqNTyVwCBopXflStXcm6suqxGKrU7qIvCL4lFDYnCL6nQFImIFaC7CrMUxFQn09LSkJycDGNjY1StWpWjuDh27NhS0bcBxQtSb1VteP78uc59k9bUAkWCTlu2bMGHDx+gUqlQs2ZNjB07FsOGDRO01bTYxU5K2DQ2MRVzMRqbUnXbJEkDAGzevBnv3r3DiRMnmAnumzdvsHTpUmzatImzkMinjqpUKlSuXBnW1taYO3eurPGZmprC0dERjo6Oguc0lXUAwkXLqVOnSr6Pvn6PpJAbV3JjCiCPKyW1AAxxBWZsJRlX/GSJjaioKM7zzs7OeP78Ofr06YPAwED89NNPJTHELwKl6NEfP34UZfO0aNFC606nHKxatQohISFo06YNIiMj8f3332Pbtm349OkTXFxcBPcyfeyp5F4PfvjhB8ycORPTp0/H0aNHERUVha1btyIxMZHTbs6cObCwsICtrS0oisLBgwdx8OBB5vl/UzmaIXkt5fjqq6/w7NkzRgGRxrNnzwTCQvxApSgKGzduRFhYGGbOnCnou1mzZsxjtVqNNWvWICoqCkuXLmXoFjSkfFKjo6MFYwOAJk2aiF5A9IWuIkZyLWpIFH5Jb4AkIlYAeXJ8584dxMXFITk5GUZGRqhWrRq6d+/OKPuxVw8/fPiAuXPn4tKlS6hSpQooisKnT59gaWkJPz8/WFhYcC7CSvZtQMlCF29VpfomrandtWsXjh49irVr1zKCNrdv32ZqxvmJhouLC8LCwgAUrcizawnHjh3LrLjrQmP7+PGjpB0HP4khoaaRJA1AkWhHdHQ0Z0eqRo0aCAgIwKhRozjti6OOURPEyjpyc3Mld8tOnTql6HjkgiSu5MYUQB5XSsUUYIir0ogVK1ZwdpmvXbuGcuXKYc+ePYiNjeW0ValUuH79ekkPsURQnPRoY2NjyefEEtW8vDzcv39fMonl79KnpaUx855r164x7LlKlSpp3GwSw/DhwxEVFcU5xr4GiF0P+CVtx48fx5YtW/Do0SOYmpqiYcOGcHV1Fd2pd3Nz+z8jlmlIXks5xowZA29vbwQFBTFGxA8ePMCsWbPg7u4u+brk5GR4e3sjKysLMTExAhNjNt68eQMvLy8ARQXifHEVTT6p27Zt4/ik0hg9ejTq1KkDZ2dn9OjRQ5IORQpdRIxILGpIkmPSHWkSESuALDnevXs3IiIi0LdvX6aONzk5GQsWLMDQoUMFNUAzZsxAjx49sH79emYHv6CgALGxsZg1axYncVCybwNKHkp+/6R9k9bU7t27F1u3buXQodq1a4c1a9bAzc1NkLyyJ/zHjh3jJBrsyYouNLaff/5Z0o6DXx9PQk0jSRpoiE3iv/76a0mtgsLCQpQpUwaZmZm4ePEiGjVqxKi+6oO+ffvCx8cH3bt3x6+//goAmDhxIipXrqxRbOj58+cccRUxOp2SIIkruTEFkMeVUjEFGOLqS8SVNvDjReyeX1BQgGPHjiE8PLyERlUyUIoeTZqcvXr1ClOnTpUUMuP/Juz+b9y4wWEKaNJpEIPYok+nTp2YawD7sRiOHj2K4OBguLu7cxbdli1bBi8vL8EGkhQjITc3F/v27SMa+5eGIXkt5ejduzc+fvyIIUOGwMTEhBE/8PLyQrdu3URfEx8fDx8fHzg4OMDT01Ojsl1cXBx8fX0xfPhwTJ06VXTVisQnlca5c+cQHx+P3bt3w8/PD0OGDIGjo2Ox1W2QiBiRWNSQJMekQlakIlYkyfG2bduwZ88ewYRo5MiRGDJkiCDB/OeffwR1RWXKlMGwYcM4Ex6l+zbgy4DEW1XpvklqagsKCkRtFKpWrSpaP6upfoh/7pLS2Eg8uEmpaSRJA4l1y5MnTzBhwgT4+PigY8eOGDJkCAAgMzMT/v7+6NSpE9E4+Vi7di0yMzNhZWXFHPv999+xePFirF27VuDzm5WVBS8vLyQkJKB27dpQqVR4+vQpo+lAIg6kD0jiiiSmALK4UjKmAENclXRcaQP/e2ff89PS0hAdHY3IyEhkZ2fD2dm5pIenGJSkRz979kxyXvrq1SvBsfr162vd4GCjWrVqOHnyJLKzs5Gbm8t4MMfHx4uyEDVB7LyTY/EUFhYGFxcXbN++HeHh4bCwsGCeq1evHlq1aoW5c+dqZVElJydjx44dzPzut99+Ixr/l4Qhef0XwMnJCUOHDsXjx48BFO0Oil18c3Nz4evrizNnziA4OFhUHZeNmTNn4s8//4SHhwfatm0rWAWi6RIkPqk0TExMYGdnBzs7O7x48QIxMTEYPHgwrKys4OTkJGmqLgekIkakFjWAvOSYVMhKKREroGiiIeZPa2ZmJrp4YWpqips3bwrENG7evCmY4CjZtwElD1Jv1S/dN7umlmRCzT9GsiIvh8a2cuVKeHp6AgAuXLjAmaBPnjyZowRPQk0j/Yy5ubmSfefm5nL+X758OaZPn46uXbti7969AIDDhw8jOTkZHh4eeicZp0+fRmxsLOc8r1q1KpYvXw5HR0dBkhESEoJq1arhwoULKFeuHAAgJycHfn5+CA4OxqxZs/Qaj1yQfOe6xhSgPa6UiinAEFdfIq4ASApHURQl+t0+e/YMERERiIuLQ40aNZCbm4tTp06J3oP/rVCSHs0usZJCdna2qE6HHNCsx/fv32PRokUwMTFBUFAQYmJiBAKgSuHQoUNwcXFBVlYWJ3GlUadOHY3WU7dv30Z4eDji4+OhUqmwaNEizibOvwGG5LWUg63iR6/KZWdnM/QEdlI5cOBAvH37FiNHjsTDhw/x8OFDTl98rnxCQgK++eYbbN++XaCIx6ZLkPikiqF27dpMMXlQUBBGjRqF+/fva32dGPQVMZJjUSM3OSalDStpcdOlSxdMmjQJDg4ODDXqn3/+wd69e0UnDj4+Ppg2bRq++uorVKtWDSqVCsnJyUhLS8PatWtLrG8DSh6k3qrawJ6AFXfffBQWFiItLU100ldYWCg4RpJckNLY/vrrLybRCAwM5JwLfOV3EmoaSdIAFCUxmnau+Z+R1jO4cuUKunXrBiMjI1SvXh2ZmZmy+tCEsmXLii5QVaxYUfRae/bsWRw4cIDD+DE1NcXcuXNFhXuUAklckSasJHGlVEwBhrj6EnEFaBaP4quxT5gwAXfv3kWfPn2wfft2NG/eHLa2tv+nEldAWXq0JoEsGiNGjGAo93T9qlzUrVtXsHExcOBAjB8/XiDqCUCS1k5RFHGNLPu1AHl979GjRxEREYHnz5/Dzs4Ou3btwvTp0zFo0CCdxvElYUheSzlIjMVbtmyJVq1a4cOHD/jw4YPWvuWKGpD4pIrhzZs32LdvH/bv34+aNWuK2mrIBamIEQ25FjWkyTGJkJVSIlYAMHv2bERFRSE6Ohrv3r2DWq2GhYUFunXrJupR2bJlSxw/fhx37txBUlIS1Go1qlevjpYtWwrqk5Xs24CShy7equ/fv8etW7dAURRatGiBqlWr4unTpyhTpgyCg4P16psEjx49QocOHSSvh3ywKWQvX77k0MnYFDJdaGzsMWijj5JQ00iSBoBMnIa9+5aYmMgphdC0Uk/Sf2ZmJkdZHCiij4r5fRobG4tOwMqXL69xYlbcIIkruTEFkMeVUjEFGOIKKPm4AjR/j3yLofv376Np06Zo0KABUyv8f0Vgh40vTY9mn1tTpkyRtLQCIFpOwMc333yD3bt3IzIyEmfPnpX9ena9PAl0jQkPDw/Y29tjw4YNqFKlil59fWkYZpKlHCQqfiT1MjSys7Oxe/duXL9+nbGFGTp0KOcmQeKTSiM/Px/x8fGIjY3FvXv3YG9vj9DQUL3NqHWRuCexqCFJjkmFrJQSsQKKbu4jRozAiBEjmPGmp6eLit7QSElJQb169WBlZYX9+/fj6NGj+PTpk6CWmt93fn4+Xr9+jZo1a0pOBI4fP46OHTuiVatW2LFjB06dOoU7d+5g5MiRxeZXaIBuIPVWDQwMxM6dO1GvXj0ARZP3YcOG4dmzZ/Dy8uIsYOnj2yoHcq6HV69eZVbf5VDIAGkam7ZFMRrFOQEgVUqNj49napvS0tI45/yGDRswefJk5n9zc3M8ePAAmZmZeP/+PVO+cePGjWLRI7Czs8P8+fOxbNkyhpaXnZ2N+fPni9ZfafreStILmiSu5MYUoF9cFfek0hBXRSgNHuNPnz5lqME3b95kjp85cwbx8fGIioqCr68vbGxsiiX5L434kvRodnyw7awAYVmAmE0ajadPn2L79u3MvFJsl13TghFdCqgrHj58yKkDp0FRFPLz8wXHN2zYgKioKNja2sLGxgYDBgwoFeeDLjAkr/8ypKenQ61Ww8jISFSt8MGDB1i1ahWTjFpaWmL69Olo0qSJoG1aWhocHR1Rt25d/Pzzz8jPz8eVK1cQHR2N3bt3M5QWEp9UGp07d0bVqlUxfPhwrF+/XpROoQt08ZwlsaghSY5JhayUFLFKSUnB6tWrUblyZTg4OMDFxQXv3r1DgwYNsH79esH3duDAASxZsgRlypTBkCFDcP78eXTv3h3r1q1DUlISk6gCRTU7M2bMwKpVq1BYWIjx48dDrVZDpVJh3bp1sLS05PTt5+eHW7duoU2bNli7di0SEhLQq1cvnDlzBq9fv/5XeYn9XwSJt2psbCxu3bqFkydPMjV6KSkpcHNzw7fffitgXuji21rc8PPzYyhhmihkFy5cYB7LOe9fvHjB+QwkyQUJNY0kaQCK6vvo9qNHj+Yo0B4/fpzT3tPTE6NHj0ZmZia8vb1RoUIFbN26FRs3bsT69etlj1EKo0aNwsKFC9GpUyc0aNAAarUaT58+Rb9+/eDm5iZoz/YF5kPMk/FLgo4ruTEFkMeVUjEFGOKKxpeMq7/++gvh4eG4ePEi2rRpg5CQEM7zZcqUQZ8+fdCnTx88efIEu3fvRl5eHnr06IExY8aIMp3+jShN9GhdbNLOnz+P8PBwXL58GT///DMqVKiAY8eOEe/qOzo6al0Y1YTjx48Ttbe1tYWtrS1evXqFqKgozJkzB+np6Vi3bh2cnJxk7TKXFqiof2va/T+CgoICBAQEoHbt2hgxYgQ6d+7MmKhHR0ejRYsWTNtHjx7BxcUF48aNY5LRy5cvY9u2bQgLC0OjRo04fS9ZsgTVq1fHuHHjOMc3btyIpKQkLFq0SOdxX7t2TS9RJimQKvwCwL59+zROCjSZzmtC3759cfjwYeZ/Pz8/ph7Yzs5Oo6ATLWJ16NChYhGxcnNzw48//oh//vkHCQkJmDJlCgYNGoS4uDgcPXoUmzZt4rTv168fwsPD8ebNG/z222/466+/ULlyZWRkZMDJyYljXD148GBMnjwZtra2cHFxwYgRI9CtWzdcu3YN/v7+jEAHjd69eyMuLg5ly5ZF//79sWvXLpiZmeHz58/o16+fpPqzASWD5ORkDB8+HK1btxb1VmVbZQ0dOhTr1q3D999/zxxTq9Xo168fypYtK6AtkvQtFwMGDCCiR7Lb37t3D0uWLEGlSpWwbNkyVKlSBW/fvsWyZctw7tw53L59W3a/AwcO5EzgO3bsiL59+wIoEqehHwPAkSNHcPHiReZ/TbQ0QKhdQL8P/z35//M/L/+7Evvu8vPzkZubyyx+3rhxA1WqVGESKH6SrgvevHmDe/fuwcjICC1atODEDxvaKIKlyVaL/i6LM6YA7m+qVEzx38cQVyUXV3l5edi/fz+2b9+Ojx8/ok+fPjh58iTOnTsn6/U5OTmIi4vD7t27tVoj/VvQuXNnNGnSBN27d0fv3r3x9ddfo1u3bjox63QBP95pO6sDBw5otbOys7ND2bJlmTbffvutzmO3tLREYmIi8etI74lSyM/Px9GjRxEVFYWHDx/qNJYvBcPOaynHunXrkJyczHDjv/32W5w/fx5HjhxBREQERy137dq1AkXPZs2aoX79+li9ejVHqRAookGJnQATJkxAnz59mP937twJJycnAEU0B7YX6qJFi0ST3Lt37+Lu3buSn4svHiUXpAq/ALlFjVzoI2RVnCJWQFHt1fr165GXlwdra2vGqmDAgAGi1G4jIyN88803+Oabb2Bpacnssn/11VeC1erCwkLY2toCKFqxp2nFbdu2FaWmmJqaMn1UrlyZEdQoU6ZMidcbGSAEibdqfn6+YIL46dMnDB06VKASSdo3G3JrauWAfe4tWrQIvXv3xtu3bxESEoL27dtj9uzZaNmyJWeBRg745wWbncB+DEBgOUBCTdNU96itJpN/3RG7DpmYmHBEbvi0Mw8PD70nyTVq1JDFkilNyak20N9lccYUwP1NlYop/vOGuCo52NjYoGXLlpg+fTpsbGxgYmIiO3EFiu6njo6OJS40pSRKGz2axM7KxMQEnz9/RmpqKtLS0jSWoWmDXKbFp0+fYG5uzrQfO3asTu/HnqOyUadOHXz33Xc69fmlYEheSzmOHTuG/fv3w9TUlHO8Z8+eApuX//znP6JqnrS3mRjEkgkjIyPOTWjv3r1M8jpz5kzODejWrVui/WoyVtYHutCGlbKo0UfIqjhFrICiyUdWVhbMzMw46nafPn0SFbT49ttvsWPHDjg5OTE3+qysLERGRgrUlStWrIi//voLXbp0QePGjXHnzh00b94c9+/fF8QlAHTt2hXjxo2Dq6srunXrhjlz5sDOzg5xcXHF4iNqgP6Q662ak5Mj+tpRo0Zh165devVNg6SmlhQZGRlwcXFBYWEhevbsiaNHj2Lx4sWcHS254E80NH3GlJQUzv8k1DTSpKG4UZJkLF0WRr80ijOmAO5vqlRM8d/HEFeLSmwsbdq0QUJCAszMzFCuXDl06dKlxN67tEJJenR+fr5WH19NNjna7Kz27duH27dvIyoqCg4ODqhfvz6ysrKY+Ze+yMzMxKJFizB06FC0a9cOHh4eOHbsGGrUqIGtW7eiVq1akj622sA+D2ikpqYiIiJCp7n1l4QheS3lKFu2LCdBoIPW2NhYcAJqkt0W8+NUq9XIyMgQ1Bmkp6dz/te0YisFOUbLuoJE4RdQzqKGVMhKKREroMiOxN7eHvHx8ejevTsA4Pr16/D09BRVTV66dCl+//13Dr3q/PnzuHjxIgICAjht58+fj7Fjx6JWrVr45ptvMHLkSNStWxevX78WrWdyc3NDREQEAgIC8OLFCxQUFODGjRvo2bMnpk+frvdnNUB50N6qLVu2xIEDBwQecAcOHOCULOjSN0BeU0sK+tppbGyMvLw8hIaGylISloO0tDSEhYWhUqVKGDlyJIyNjaFWqxEZGYm1a9fi6tWrTFt/f3+Gmubr66uVmkYCdn1fRkYG4uPjmed0qe8rSfVJXRZGvzT+F2IKMMRVcWHt2rX4559/EBMTAx8fH6jVauTl5eHVq1c6lVH8X0P9+vUxf/58eHl5MfRofZJXR0dHrTv8kZGRnP9JbdJatGiBFi1aYPbs2di7dy+io6NhY2MDR0dHeHt7c9pqKnUTs6gKCAiAmZkZ6tevj7Nnz+Ly5cs4deoUHj16hICAAAGDkgQuLi6c/y9evIhZs2ahX79+/zotEkPyWsrBp2XSdAFaMIeNr776Cs+ePRMkcM+ePRMthLezs8PixYuxYsUKpq+8vDwsXLgQ/fv3Z9ppWrHVBcOHD0dUVJROryVV+AWUs6ghFbJSSsQKAJycnGBpacnZSf/uu+8QFBTECHuwa46qV68uEIvo2bMnJ9H39/fH7Nmz0ahRI5w4cQLnz5/Hixcv8NNPP+H777/HL7/8wlBm2H0bGRlhzJgxGqnhdN8GlG5MmzYNjo6OuHfvHiNUc+XKFcTHxyM6Olrv/mNiYrBu3TrOCnelSpWQnp4uuusrB1KLbZUrVy62JAMospAyMjJCSkoKCgsL0atXL7i7uyMpKUk0tuVS00iTBgsLC8anu3r16hzKJO3LXFqhy8LolwI9vn9jTAGGuPqS+P777zFlyhS4urrixIkTiIqKQu/evfHrr78Sl0X8X0Vx0aNJf29dbNJomJubw8XFBS4uLjh//rzoPZG01O3mzZuIi4uDSqXCuXPn8Ouvv6J69eqoXr26YGNBVxQUFCAoKAj79+/H4sWLFdvgURKG5LWUw8rKCrGxsRg8eDDn+KFDh9CqVSvOsTFjxsDb2xtBQUGoU6cOgCL14VmzZsHd3V3Q94QJE+Dh4YGuXbuiVatWKCgowO3bt9G2bVvBCk1xgsT+hw9ShV9AWYuaxo0by6Ydr1+/XhERKxpNmzbl/P/jjz/ixx9/ZP4nrTm6cuUK87h8+fLMjq4Y9OnbgNKLGjVqIDY2FqGhoVi3bh2AomtSTEyMgF6uC0hraq9fv47WrVtr7LN9+/bMY7VajbS0NGZCw34MyPPwk8KTJ08QHx+P9PR0jBkzBhEREejatSsiIiK0qmZqoqaRJg2lqb6PFMW9MKorSOLq3xhTgCGuvhRGjRrFMLGMjY2ZReLnz59j9+7dX3Rs/xeRl5eH+/fvSyax/HmSlJ0VUBQ7169fl/W+nTt3Fp0DqVQqWFhYiL7m3LlzArqusbExE7OJiYmcuXhxLMS8ePECnp6eMDMzw4EDB4rlPv4lYEheSzmmTp2KoUOH4sGDB+jcuTNUKhUuX76MP//8U7DK07t3b3z8+BFDhgyBiYkJU+vo5eUl8O4Eik6SNWvWIDExkfEaGz9+PFq2bMlp9/HjR2zbtk3wGBDW4ciBPjcTtVrNmRzQE4py5cpJ1jkoZVFDWlejlIiVXJBe+EjaK9m3AV8W1apVw4IFCxTpm7SmdunSpVoXSdiiFI8ePUKHDh2YeGMntmxRGzkUPj6bwszMDCqVCubm5khKSoK3t7dGcTi51DRdkoYLFy7A3NwczZo1Y449ePAAixcv1pnl8r8EkriSG1MAeVwpFVOAIa6+FNLS0kSP16lTR1JAxwDd8erVK0ydOlVShIyvCiymElxQUIBjx44hPDyc6L1Pnz4tOObm5sZcW6ZOnYq1a9cyzwUHB+OXX37htDcyMkJGRgays7Px8OFD5vqSnJwsWv5Hgr179yIgIABjxowRLSf7N8GQvJZyWFhYYO/evdi8eTNWrVrFUFOjoqJE1cGcnJwwdOhQxvy4QYMGWovXLS0tBV6dbHTq1IkRYGI/BoCff/5Zl4+lM3RR+DUxMYGdnR3s7OwYi5rBgwfrbVFDWlejlIiVXJAuGpC0V7JvA74cZs+ezYi97d+/n2MrNXjwYNHdURKQ1tSSLnrIZXm4u7trTV400fuqVKmiMckgpaaRJA0BAQE4evQocnNzsWTJEtjY2CAgIABRUVGwt7fntNUlSVcSxb0wqitI4oqEOaRPXBV3TAGGuAJKNq4A4U49H/8mb81/A+rXr09kI8Pe+UxLS0N0dDQiIyORnZ2t1XKJD7HfmH3s1atXWts7OTlh4MCBoCgKvXv3xnfffYdTp04hKCiImW/qinnz5sHIyAihoaHYvHkzZxxSVpOlFYbk9V+AqlWryiqmZvu+0SdkdnY2srOzAQgvktoUyw4dOgRAN/EltuItGxRFaRSW0gZ9FH6B4rWoIa2rUVLEygADihN0PD98+JA5tn37dk7yKqZiTdI3QF5Tm5KSwpmI8iHGXkhNTYVarWaolJcuXUKjRo1QpUoV0THJBXsBRtuKOAk1jSRpAIqM6uPi4vD+/Xv4+voiPDwc6enp2L59u4AKq2+SXtwoLQujpHElJ6YA8rhSKqYAQ1zRKOkFd/5OPRtilkYGlDyePXuGiIgIxMXFoUaNGsjNzcWpU6e0UvX5EFuUJ1X5dnBwQIMGDfD+/XtmVzY1NRXjxo3j3H91QUn56JYEDMlrKcfKlSvh6ekJoGjVtFOnTsxzkydP5iiP0b5vci+SPj4+sseRmJiIKlWqoFatWggNDUVCQgJatGiBSZMmidaQalpNpD1rdQGpwi8fxWlRU5x1NfqIWBlggC6Q462qaYFGU8zL9W0lranNy8sjYjA8fvwYzs7OWLJkCX799VcARZPyGTNmICIigrHnycjIYMRsxNCjRw/BsWfPnjELgC9fvhQsBtKLfwAZNY0kaQCKqKZff/01vv76a9y7dw89e/aEj4+PaPJT2uj6mhb0xDyklQJJXMmNKYA8rpSKKXqMhrgq2bgCinQxSHYCDdAPtEClXEyYMAF3795Fnz59sH37djRv3hy2traSiavUIhdFUaILuqTnxsWLFwULLIMGDSLqQwr/NjscTTAkr6Ucf/31F5O8BgYGcpLXt2/fctqSCiHROx3asH79euzevRsqlQo///wznj59Cjs7O1y4cAG+vr5YuHCh4DWa/Or0AanCL6CsRU1xQR8RK6Wg5ISktE12/tegi7eq3AUa0r5JamotLCyIGAxBQUGYN28ek2QAwIIFC9CsWTMEBgYyitspKSmMmA0fKpVKNHll0660gYSaRpI0AEU1UjQqVaqEBQsWSIrS6ZKkK4n8/HwcOHAAlSpV4rz3qVOn4Ofnh+PHj5fIOEjiSm5MAeRxpVRMAYa4Ako+rgBDiUxJY8qUKRwWIh/8jZX79++jadOmaNCgAWrVqgVA82+maZFLzOuZTRsvLCzkUMgLCwsF7T09PTF8+HC4u7sbYkcDDMlrKYeuOx9AkTS+Wq2GkZGRpO/biRMnUL58eXTu3BkjR45EamoqjI2NsWnTJkb04ciRIzh69CgyMjLQo0cPnDt3DpUrV9ao8KtJiEClUmHZsmUax64JJAq/gHIWNcVZV1MSFyl2ci9GveaDRExCyb4NKF6QeKuSxiWpbytpTS3posfbt29Fr1EODg4ICwtj/q9VqxaxoA29+FdQUMBM6t+/fy+qRQDIp6aRJA18VKhQQWNbXZJ0JbFgwQI8fvwYmZmZSEtLQ8+ePTFr1ixcuHAB48ePL7FxkMSV3JgCyONKqZgCDHH1JeIKgMHLtYRBMxBpsM9tMQbimTNnEB8fj6ioKPj6+sLGxgZ5eXmS/ctZ5GJbAT569Igj6ta+fXuGISl2fz148CDmzp0LZ2dnBAcHS577/+swJK//ImibSBYUFCAgIAC1a9fGiBEj0KdPH3z48AEqlQrR0dECAZS4uDhs2LABvr6+AIoSsIULF+L06dMICwtjEowyZcqgYsWKqFixImrVqoXKlSsDKKrJoQ3b+WAr79JITU1FRESEXtQFUoVfQDmLmtJUVwMU0U1+/PFH1KxZE2fOnMHu3bvRtGlTuLm5wcjIiEPXXLNmDZNgSn1v7Auukn0bULIg8VZ99eoVJk2aJHgMAK9fv9arb4C8pnb06NEyPuF/wfY95kNf5caMjAy4urpi2LBhsLOzA1AkiJGTk4OQkBBUrFiRaUtKTaOhLWkAgKSkJEZjgP2YBlsvQZckXUkkJCTgyJEjSE1NxfTp07Ft2zZYWFjg8OHDJTrpJ4mrf3tMAYa4KkmsWbOG8z9FUbh//z5+/PFH4ppKA7RjwIABSExMhK2tLQYNGqSVYVemTBn06dMHffr0wZMnT7B7927k5eWhR48eGDNmDIYPH048BrYV4IMHD6BWq1FYWIiyZcsiMzMTFy5cQKNGjUTZglWrVsXWrVsRGRmJYcOGYcaMGZyY5Vv9/K/CkLyWcpDsfKxbtw7JyclMTem3336L8+fP48iRI4iIiEBQUBCnfXh4OLZu3cokk2XLlkW7du3w008/YciQIUzyyl6xlXtz5vvEXrx4EbNmzUK/fv1kiU9JgVThF1DOooZUgEkpESsA2LNnD0JCQrB27VoUFBRg2rRpmDRpEp4+fYrVq1fDw8ND8J40pL63kujbgJIHibfqvHnzmMd8I3MxY3NS31ZSZkmDBg1w7949wXEa/Bv7N998g7///htNmjThHL9//z5n4a1Pnz6SfUphxYoVaNiwIYc+um7dOvj6+iIwMJCzaENCTSNJGgBgxIgRoo//DTAzM4OJiQmqVq2KFy9ewNnZGZMnTy7xcZDEldyYAsjjSqmYAgxx9SXiCiiyOJk+fTomTZqEzp07w9nZGY8fP0aZMmWwefNmjvKzAfrD398fOTk5iI+Ph6+vL7Kzs2Fvb49+/fpJMhBp1K9fH/Pnz4eXlxfi4uKwe/dunZJX9r3syZMnmDBhAnx8fNCxY0cMGTIEAJCZmQl/f39OKSAbgwYNQkJCAnx8fJhFDjGrn/9VGJLXUg5NN5zk5GRO22PHjmH//v2CG2jPnj0FiSsA5ObmcnZB69SpAwCc1V2giH5M17NkZGQgPj6eeS4jI0Pj+AsKChAUFIT9+/dj8eLFohNeEpAq/ALKWtSQCFkpJWIFAFFRUYiOjsZ3332HDRs2oF27dnB1dUVBQQH69+8vSDDZ0PY9Ktm3ASUPEm9VTeqGT5480atvPuQs1E2dOlXj6/k39smTJ2Py5Mlwc3ODpaUlKIpCYmIiNmzYwLmWDh06lKhOCgBu3LjB+GvSMDExwbx58wTWPyTUNNKkgURfQJckXUmwf/NKlSp9sQSDJK7kxhRAHldKxRRgiKsvBX9/f1hbW6Ndu3b4888/8e7dO5w9exYvX76Ev78/sZeoAdphamqK/v37o3///khKSsLBgwcxcuRI1K5dG6tWrZL1ekdHRzg6Our0/uz4W758OaZPn46uXbti7969oCgKhw8fxj///AMPDw/R5DUhIQGzZ89G06ZNcfLkSa1J9/8iDMlrKYemG85vv/3G+Z9P46XrcoyNjVGhQgVB32q1mvM/m/rJ9oa1sLBg6lmqV6/OoQdVr15dcuwvXryAp6cnzMzMcODAAVH1UFLoovCrlEUNqZCVUiJWQFHhP10bcePGDXTu3BlAESWGvXNOg+R7VLJvA0oeJN6qr1+/RnBwMCpXrgwvLy+YmpoiKysLa9asQWRkpIDRQOrbShofp06dImpvZWWF5cuXY+3atVi2bBmMjIzQqlUrrFixgqNKSarUDhRdb8UopCYmJihXrhznGAk1TZfrxJo1a9C2bVt07NgRQBEr5ccffxT0pUuSriTYv3/58uVL9L3ZIIkruTEFkMeVUjEFGOLqS+HJkyfM3OrSpUvo3r07KlSogMaNG+P9+/dfdGz/C0hJSUFKSgpSU1M55SwlhXfv3jFWVFeuXEH37t1hbGyM6tWrIzMzU9B++fLliImJwaxZs5hdWgOEMCSvpRyabjh8USC+BPzYsWMBFCWpYpPEH374AYmJibC0tOQcv3nzJiwsLJj/5dSyhIWFcajCe/fuRUBAAMaMGQNXV1etr/9S0MeihlTISkkRK3oh4vPnz7h58yajUF1QUMD4/LKhqZYRAEcQS8m+DSh5kHirzp07Fw0bNsQ///yDTZs2wdbWFu7u7qhYsSK2bNmiV98AeU0tjefPn+PRo0coX748GjZsqHERrW3btpJiMkDRtUsXte9y5cohJSVF4O358eNHjYwDOdQ0uUkDUKRQe+HCBc6CgZOTE3x9fWFmZsYpi9AlSVcSpe1aITeu5MSUi4sLcVwpGVOAIa5olGRcsRcjEhMTMW3aNOZ/Xb2yDdCMd+/eIS4ujmEx2NvbIyYmhhEhLUmwF/gTExM59HwxpsTly5exZ88ehglJIzc3F/v27RNsWv2vwpC8lnKkpaUhLCwMlSpVwsiRI2FsbAy1Wo3IyEisXbsWV69eZdpaWVkhNjYWgwcP5vRx6NAhtGrVStD3hAkT4OHhgXnz5nE8U319fUVpxppw6NAhTvI6b948GBkZITQ0lCP/Tyus3bhxg6h/GsWp8AvoZ1FDKmSllIgVALRq1Qr+/v7Iy8vDN998g59++gnp6enYsGGDqDiSplrGkuzbgJIHibdqUlIStm/fjtzcXDg4OCAmJgajR4+Gi4uLqOALqW8raU1tVlYWvLy8kJCQgNq1a0OlUuHp06ewsbGBv78/hzEiF+xrV1ZWFp4/fw5TU1P88MMPGvtzdHSEu7s7/Pz8GEGNly9fYt68ebJ8+aSoaSRJAz3+HTt2wNzcnDnWokULrF+/HmPGjOG0L22WXGK/f25ubonvlhV3XPHvh3LjSqmYAgxx9SXiCija+U1KSkJmZiZevHjBLOo9ffrUINikAJydnfH8+XP06dMHgYGB+Omnn0p8DOxFHHNzczx48ACZmZl4//49Ix5648YN0WQ6Ojqaoy2TnJyMHTt2ICYmBubm5obk9f/DkLyWcsyePRtGRkZISUlBYWEhevXqBXd3dyQlJTFS3DSmTp2KoUOH4sGDB+jcuTNUKhUuX76MP//8U3TXo23btli8eDECAwMxdepUqFQq1KtXDwsWLBCl+GkCf8VVqaLy4lb41YfWSipkpZSIFVAUJ0FBQfjw4QPWrl0LoMhv8/nz58z/bGiqZSzJvg34MpDrrUqXG5QvXx5paWlYvnw5QxvXt2+AvKY2JCQE1apVw4ULFxgaZU5ODvz8/BAcHIxZs2bJel82aP89Pz8/REdHo2LFilCpVMjJyYGTkxM8PT1FrxMDBw5EcnIy+vfvD1NTU6jVahQUFGD8+PGiPptyQZI0AEU7O+y2NL799ltJZVySJF1J9O3bFz4+PujevTsjUjRx4kRUrlxZUuBOCRR3XLF9HEniSqmYAgxx9SXiCgAmTZqEAQMGoKCgAM7OzjA3N8e+ffuwcuVK2ddJA+Tj2rVrKFeuHPbs2SMQCVSpVLh+/Xqxvp+YJSWbZefp6YnRo0cjMzMT3t7eqFChArZu3YqNGzdi/fr1gv7oueTt27cRHh6O+Ph4qFQqLFq0SFCO8z8NyoBSje7du1NqtZr69OkTNXDgQKpz586Uj48PlZ6eLto+KSmJWrJkCdW/f3/K3t6eWrRoEZWUlKT1fdLT06m0tDSdxzlgwADR43fu3KHCw8OpiIgI6s6dOzr3rxQsLS11fq2trS0VHx9P/fnnn1S3bt2oP//8k/nr1q2b5Os+f/5M+fv7U+3bt6eOHTum8/trQ0FBgeRzs2bNYh7v27eP89ygQYO+aN8GKAuS36d///7MYzs7u2Ltm6Io6tWrV5Snpye1ZMkSKjs7m6IoisrMzKSWLVtGNW3aVNDezs5ONPZycnIoe3t7reMTw4ABA6iQkBBq8uTJnGvl69evqUmTJlEhISEaX5+dnU3dvXuXun//PpWXl8d57sqVKzqNRwrs34Pdnv++FEVReXl5VN++fTnHCgoKqCVLllDNmjWjOnToQHXs2JFq1aoVFRgYSKnVauKx6ovAwEBq8uTJ1IcPH5hjSUlJlKurK7Vy5coSG0dxxxX9G+oaV8UdU+wxicEQV8oiOTmZevDgAfP/yZMnqcuXL5f4OP4X8Pr1a8HfixcvqI0bN1IdOnTQu//Pnz9TS5cupXbu3ElRFEV16tSJatSoEdW4cWPq1q1boq/Jy8vjzK+vX79OPX/+XLTtkSNHKEdHR6pdu3bU77//Tt26dYvq2rWr3uP+vwbDzmsph5mZGVQqFczNzZGUlARvb284ODhItq9atarsXbz4+HjGPFytVnNWWTds2KCXQp9arcaMGTNw+fJltG7dGvn5+di0aRPatWuHwMBAjV552kCi8AsoZ1Gji5CVEiJWNEi+FzbNS46/ppJ9G1CyIPFWZe8MafOFJO0bIK+pNTY2Fr12lC9fXq9rytGjRxEdHc2hFdaoUQMBAQEYNWqUoGaODVNTU0nvPT8/P46dl1zk5+cLdq3y8/NFv0MbGxusWLECc+fOZX4viqIQGBiIDh06cNpu3rwZ7969w4kTJxjK2ps3b7B06VJs2rRJ4+dUAqdPn0ZsbCzne69atSqWL18OR0dHjUrmxYnSFldKxBRgiKuSjisa33//PcdCzNbWtkTf/38J7BKstLQ0REdHIzIyEtnZ2XqzFwByS0qgSHCNfd5ZWVlJ9u/h4QF7e3ts2LCBqX03CF8KYUhe/0WoUqWKxsR15cqVjJjOhQsXOBLckydPxoYNGzjtQ0JCmOR19OjRnBvi8ePH9Upet23bhsLCQpw+fZo5abOysjBnzhyEhYVh/PjxOvVLqvALKGdRQypkpaSIlabvZdmyZRrpSZQWf00l+zag5EEReKs+fPiQudHm5uYyjymJ2nWSvgHymlpN8cN/P1KI1cN9/fXXesWsLmMiSRoAwNXVFZMnT0a3bt3QsmVLqNVq3LlzB3Xr1hXQ+vVJ0pVA2bJlRb/3ihUrlijl9N8UV7qOxxBXJR9XQFGiKvVbq1QqnDhxokTH87+AZ8+eISIiAnFxcahRowZyc3Nx6tSpYqkxJrWkJMWGDRsQFRUFW1tb2NjYYMCAAQbLQREYktdSDvZFT1td5V9//cUkr4GBgZzk9e3bt4L2miaapCcLv/3hw4cRERHBuVGYmZlhyZIlcHZ21jl5JVX4BZS1qNEGtnCHUiJWgG7fCw1tkygl+zbgy0Lb73P8+HGtfWRnZ4taccn57Ulratme03xo85yWAkVRopZP7Od1hS7xT5I0AEWr+lu2bMG1a9dw9+5dqFQqjBkzhiPSx/6NlEjSdYWRkREyMzMF3uKZmZklytIo7rii+1EirnT9nQxxVfJxBRQpPPORkJCAlStXGgQNFcCECRNw9+5d9OnTB9u3b0fz5s1ha2tbbOJYpJaUpLC1tYWtrS1evXqFqKgozJkzB+np6Vi3bh2cnJxK3HaqtMKQvJZyPHv2jDk5Xr58KUgWDh06xDwm3fXQ5Mep7Ybz6dMnmJubM+1oWx4aarVa9GJhbm6u12SQVOEXUNaiRhvYn1UpESuA/HshmVAo2bcBJQ+S30eOCvaIESMY1oY+v32VKlW0ikGxqfp8aLLLYUPs2rVhwwbcv39f9NqUm5srq9/iAmnSQKNt27aMkiUf9G+kVJKuK+zs7DB//nwsW7aM+TzZ2dmYP38+wwoqCegbV1L3w9zcXENc/Q/HFQA0a9aMeaxWq7FmzRpERUVh6dKljP+nAcWH+/fvo2nTpmjQoAFq1aoFoHjnJKSWlLrihx9+wMyZMzF9+nQcPXoUUVFR2Lp1KxITE4vtPf7NMCSvpRzsHToSFOdJlJmZiUWLFmHo0KFo164dPDw8cOzYMdSoUQNbt25FrVq1BEl1dnY2o8DGhlqt1qvOlFThF1DWokYb2L8D/V53797F9evXoVKpYGVlxbm56QrS74XEX1PJvg0oeRT378OenJL2TVpTK4eqz4bca1dwcPAXZWiIQU7SIBf0b1SakikAGDVqFBYuXIhOnTqhQYMGUKvVePr0Kfr16wc3N7cSGwdJXJHcD/Py8gxx9T8cV2y8efMGXl5eAIDY2FjGCsmA4sWZM2cQHx+PqKgo+Pr6wsbGRtRPVVeQWlLqguPHj2PLli149OgRTE1N0bBhQ7i6un4Rn9rSCkPyWspBe4JpgpOTE3bu3EmcsLKpUhkZGYiPj2eeY1OlAgICYGZmhvr16+Ps2bO4fPkyTp06hUePHiEgIEBQSwsA7du3R0REhEB+f+vWrTpZ2pCOmQ0lLWpIoKSIFf29qNVqpKena/1e2D54vXr1AvDfiQifyqRk3waUPEi9VbWBfd0h7Zu0pnbnzp1wcnICADx+/JizMLVo0SIsWrSI017utevUqVOkH1sWlNp1Iu2X/o1KWzJlZGSEJUuWYNKkSbh37x6MjIzQokULjrhNSYAkrkjuh0rElZI7mYa4UgZxcXHw9fXF8OHDMXXqVL3u9QZoRpn/196dx0VZrv8D/wymiBiy5PEkmmZYJO5laOoJSUUIhu2l6BFM3HdRvimapKigGAiop8SsWOKwuAFREOECqWWKJLllhiaJmoa5sIo8vz/4zZwZZhjmnpln5oG53q+XrxfODPfcMBczz3U/93NdzzwDNzc3uLm54erVq0hLS0NdXR0mTpyIwMBATJs2TavxWVtSssrNzUVMTAyWLVsGe3t7iEQilJaWIiIiAsHBwbC3t9f6OdoDSl7bgcePHwNoKn4iqawr+zXQ1Oi4OXWr5f7000/Izs6GSCRCUVERJkyYgOeffx7PP/88IiMjlc5pxYoVmDZtGn7++We8/vrraGhowKlTp1BWVqbVH7gmFX4lGhoaEB0djUOHDiEsLEzviRRfRayA//1eRCIRbG1t8cUXXwBoOhhR9nvx9vZWuroXGBiIt956S29jE/1j7a3K59is19QeOHBAmmSsWrVK7izRuXPnFL5X3fcu2crrDx48UKvyenFxMV577TWVc3d0dGz159OEpjtr+ErStWVra8v7LhhVWOKK5fOQNa4MGVMAxRUfVq1ahW+++QYrVqzAiBEj5KrxA2ixqjTRnp2dHdatW4fg4GBkZ2cjLS1N6+S1Z8+eOHDgAD755BPExsaC4zgMGzYMqamp6N69u9ZzTkpKQkJCAnr27Cm97aWXXsLQoUOxdu1avW97FypKXtsByQfO9OnTpbfJfg0A//73vxW+T92tUh06dJA+R0lJidyZzJZWaq2trbF//36kpqaiqKhIukV227ZtMDc3V+t5lWGt8CvBZ4saVWR/P3wVsQKafi937txBfHy83JbkuXPnKk0wW1rdCw8Pl65S6mNson9//PEHYmJiYGVlheDgYJiZmaGqqgo7duxASkoKzp8/r7exWa+pVXVdvzLqvndpUnl98+bNrW6xVHW9vSFokqQbA5a4Yvk8ZI2rthhTAMWVKmfOnIGNjQ2SkpIUrqsWiUS81sIgTczMzODn5wc/Pz+djNdSS8rCwkKtF+irqqrkEleJF198Uafbn9s6Sl7bEVXbdiorK5XefuLECXTr1k3uusvLly8jLCwMqampAJq24Dx69AjV1dX45ZdfpCu/d+7cafEaSNkPWEmBn7KyMmzevJn3IkmyFX4BflvUNKeqkBVfRawA4NatW5g6dSpcXFwQFBSE+vp6nDp1CpMnT0ZGRobCmyHL6h6fYxP9Y+2tauixZf82VBWZU0bd9y5NKq+3xfYFfLZHa8tY4orl85A1rtpiTAEUV6oI9aw00Y3a2locOnQIiYmJ+Ouvv3D69GmtxlO1pbytvj/wgZLXduTBgwf47LPPYGlpiRkzZqBDhw5obGxESkoKdu7ciR9//FHu8ZGRkcjNzUVtbS02bdoEJycnREZGIjU1Va4Knr+/P7y9vcFxHFxdXdG9e3ccOXIE0dHR0q1WzRmySFLzP3C+WtSwFrLiq4gVAMTGxmLFihXw8vKS3ubi4gIHBwfExMTgww8/lHs8y+oen2MT/WPprVpfX99qX0TZ6qSsfVvVoU3xOXXfuzSpvF5ZWYnPP/+8xedufr0/X1heI122RzNWLJ+HrHEllJgCKK505cKFCyrvp23DbdOdO3fwxRdfICMjA1VVVZg3bx5mzpxp6GkZDUpe25GQkBCYmJigsrIST58+xaRJk7Bs2TLcvn0bISEhCo//9ttvkZ2djbt37yI8PBwJCQl4+PAhkpKS5K678fHxgZ2dHe7du4d//etfAJoS0Tlz5rR4jZshiyQ1Pyjga1sOayErvopYAU3l4ZVdf+zr64s9e/Yo3M6yusfn2ET/WHqr+vn5tbqNMSUlRaOxNfHXX39JD+5lvwaU7y7x8fFB//79cffuXbXfu9RVV1eHK1euaDWGMqwLBiyvkTbt0dozlrhqizEFUFwZytKlS1u8j7YNtz2lpaVISEjA4cOHMWrUKKxfvx5RUVFYtmyZTsaXLWIoi+M4hTY9xoyS13ZAkhBcvXoV+fn5ePjwIQIDA5GYmIhx48YhMTFR6XZVc3NzWFhYwMLCAhcuXICLiwtCQ0OVbgUePHiw3P99fX0BNG07Hj16dItzM3SRJIC/FjWshaz4KmIFqE4KWztgMeTYxLBa662qzWKDOn1bWY0ePVp6cC/7NQClC0AnT55UuF3y3iVLkyrmPXv2xJYtWzT6OVRhXTCgBSHtscSVujEFsMcVXzEFUFwZijrbhq9fv46+ffvyPxmitSlTpkAsFqOgoEBaoCk6Olpn46tTxJBQ8tpmSCpuFhYWoq6uDiYmJhg/fjyA/33gmJubQyQSoVu3brh9+zb+7//+Dz4+Pi2OKbt91dLSEh988IHSrX3nz5/H5s2bYWlpiYiICFhbW6OiogIREREoKipCaWmp0vENVSSpOb5a1LAWsuKriJVkLnfu3FHoA3bnzh2lCSbL6h6fYxP9Y+mtWldX12L/RkBxyxtr31ZWqg7slcXWypUrMW3aNCxbtkzlGSBNqpgLpQ0Oy2ukSZJuDFjiSt2YAtjjSkhtcCiu9GfFihVM/XWJ4bz//vtIT0+Hj48PxGKx3OVUumDo6thtBSWvAnf37l3MmzcPbm5umDt3LjZs2IBevXrh5s2bePLkCVxdXZUmPtbW1ioT1+a6dOnS4sFmWFgYXF1dUVFRgY8//hiOjo4ICQnBkCFDkJWVpfR79FkkqbnmH7Z8tahhLWTFZxGrqVOnYu3atYiLi0PXrl0BNG1/W7VqldJK0yyre3yOTfSPpbdqeXk5li5dqvQAVtmWN9a+raxbGevr65GZmQlLS0u5wl9HjhzBli1bFGIvKysLa9euRUBAAGJiYlpsZaBu5XVZfF3fxLpgwPIaadNqrD1jiSt1Ywpgjys+r5mjuBIuOsvddgQEBCAgIACnTp1CamoqvL29YWJigszMTLi7u/OyaEsU0W9Z4KKioqSJK9BUmTY5ORnnzp3Djh074OrqKn2s7CpwS1WAZanqCwtAem3qo0ePMGvWLDx9+hQuLi7Izc1FWFgY3nnnnRbH5qtIkjKqKvwC/LWoYS1kxWcRq2nTpuHGjRsYO3Ys7Ozs0NDQgOvXr2PGjBlKt7SxPB+fYxP9Y+mtamdnh8zMTF7GBti3Mn7wwQf49ddf8fjxYzx48AAuLi5YvXo1Tpw4ofTvuEePHvj000+RkpKCqVOn4r333kPv3r2l98sesKtTeV2Wra2tysqSI0aMUPlztYR1wYDlNdIkSTcGLHHFElMAW1zxFVMAxZWQGft1wW2Ro6MjHB0dce/ePaSnpyMuLg6xsbE4duyYoadmFCh5Fbji4mKl108OGTIE165dk7utrKxMWt32xo0bcpVugaYWMrJU9YWVZWZmBqBp+2hdXR327NmDAQMGqJw3X0UIWCv8Avy1qGEtZMV3EavVq1dj5syZOHfuHICmGGm+1VeIYxP9Yu2tyufYrH9/Z86cwddff4379+8jKCgIn3/+OXr27ImvvvpKLoFoztfXF2fOnEFoaKj0vUD2gF3dyuuyNm7cqPT2Gzdu4MmTJ7h48SLTzybBumDAijVJNwaaxFVrMQWwxxVfMQVQXBHCh+eeew6LFy/GwoULcfToUUNPx2hQ8ipwksRRQnbrqWwjcAByZzjVoaovrMTWrVvlDjCtrKxaTVwB/s6+sVb4BfhtUaNJISs+i1j16NGDtz6qfI5NhEXyN//666/zNjbAvpXR3NwcnTp1Qo8ePXD9+nUEBAS02kPyzJkzCAkJgYODAw4fPgwLCwuFx6hbeV1W88XAmpoahIeH4/79+0oXHPnC8hppkqQbA9a4UiemAPa4EkpMARRXhLAwMTHBe++9p9NdhaRllLwKHMdxqK2tRefOnQFAel1ldXW1wlaTN954o9Xx/P398cUXX6j9/KdOnUJjYyMePHggPcCU/RpoKvakL6wVfgH+WtRoUshKKEWsCFFF8t6yZMkS/P333y0+TpO/fdn3LdatjLLfa2lp2Wrium3bNmRkZGD16tWYPHlyi49jqbyuzKVLlxAcHIwXXngB2dnZsLa2Vuv7lGFdMGB5jTRJ0o0BS1ypG1OAdnGly5gCKK4I4Rtdu6w/lLwK3Pjx4xEZGYn169fL3R4XFyetNszi8ePHTI/nOA5XrlzByJEjpX+YkgQaaPrQv3TpEvM8NMVa4Rfgr0UNayErQxaxIkQTI0eOlDuwl/0b08XfPutWRtm5SBb0VPnhhx+wb98+vPjii3K319bW4uDBg9KCY+pWXlfms88+w0cffYSgoCCl17qzYl0wYHmNtE3S2yuWuFI3pgDN40rXMQVQXAkZtclpH+jaZf2h5FXgFixYgDlz5sDT0xNvvvkmRCIRTp8+DTMzM+zdu5d5PNY/LpFIhMuXLzM/D19YK/wC/LWoYS1kpc8iVoTogpeXF0pKSuDs7AxfX1/Y2dkZdD7l5eVYsGCBwtcSu3fvlvt/enq63PvCnTt3kJycjIyMDHTr1k1ptWxVlddlSSpu//nnn0hNTVVakE0TrAsGLK+RNkl6e8YSV5rEFKBeXPEVUwDFlaF8/vnnKu8PDAxETEyMnmZDSPtA7y4C17lzZyQlJaGgoABnzpwBx3EIDAyEi4uLxv1JdeHp06fIy8tDQkIC9u3bp7fnZa3wC/DXooa1kBVfRawI4cvWrVtRU1OD/Px8hIeHo7q6GmKxGB4eHi1e58eCdSvj+++/L/1acq247GUVzUmSjNLSUiQkJCA/Px8ikQgbNmyQ68+nbuV1WR4eHqiqqoJYLFa6g0PTImysCwaavkbqJunGgCWu1I0pgD2u+IopgOLKUCIjI/Hcc8/hzTffNOgxG9GN5gVBZdXV1elxJsZNxNEm7TarsrKS+ToYb29vpiqizR//4MEDpKenIyUlBVVVVQgICMDy5cuZ5qCt0tJSaYXfZ555BgcOHICJiYnSCr9A0xas5mRb1OTm5mo0Dy8vL+mWR7FYjOzsbI3GIUSf1OmtOn36dLkWNRK3b99GVlYWcnNz0bdvX8TGxmo1tqptjIDiVsb6+nqEhoZi/PjxmDBhAgBg/vz5sLKywubNmxUOmnNzc5GYmIhr167B3d0dnp6eCAoKwpEjR+Qet2vXLpXzUFbcbufOnQo7Werq6mBqatri96hLkjRkZmYyLxioeo1GjRol3Rny1VdfKewS0UXV87aIJa7UjSmAPa74jCmA4soQTp06hczMTJw9exZvv/22tEsBaZt+/PFHlferU3uGaI+WxwRu1qxZ0uQrPj4e8+fPl943e/ZsjdpZsJCsbZSVlSExMRHZ2dmwtbVFbW0tjh49qrQFDd9YK/zy1aJGSIWsCFEXa29VWZWVlaisrMT9+/dhY2Oj9disWxl37tyJx48fY/jw4dLbNm7ciLCwMOzcuRMrVqyQe/yKFSsgFovx0UcfSRf6lF06oUlSMH/+fJUJjzbMzMzg6ekJT09PadIwY8YMpQsGzal6jdRtj2ZsWOJK3ZgC2OOKz5gCKK4MQdIPtLa2Fvn5+YiIiEBVVRU8PT3h7u6ukx0sRH+qqqowbtw4Q0+DcETQPD09pV97eXm1eJ8m4z158qTFx126dInjOI774YcfuLlz53KjRo3iNm3axJWWlnIcx3Hjxo1jfm5d+Pnnnzk/Pz9u/vz53F9//cVxHMfdvHmTW7x4MTdo0CCV3/vkyRNu69atnKOjI5eXl6f1XF555RXO3t6ee+WVVxT+2dvbaz0+IXxgfd+oqKjgdu/ezbm6unLu7u7cnj17uNu3b+tk7NWrV3MTJ07ktm7dyv3666+tPv6dd97hampqFG5/9OgR5+bmpnD74cOHuTlz5nBDhgzhli9fzh09erTF9664uDju5MmT0v+/99573M6dO1ucS1RUFLdo0SLu3r170ttu377NLVy4kNu+fXurP4u6Lly4wEVERHD/+te/uFmzZil9DMtrRBSxxBVLTHEcW1zpK6Y4juLKkMrLy7mAgIBWj1mI8Mgeh69fv95wEzFydOZV4Fo6K9H8PlnV1dXo0qULCgsLUVdXBxMTE2llYtmzHpMnT5aeJdm0aRNCQ0Ol961ZswaHDh2Co6MjgoOD4eDggP79+6NPnz4qn5tvrBV+JfhoUSOkQlaEqIult2pAQACuXbsGNzc3REVFtdrjmbVvK+t1dR07dlR6HWLXrl2Vbld2dnaGs7MzysvLkZqaijVr1uDhw4fYtWsX/P39pbsjPvnkE5w4cULumkV/f3+Eh4fD3Nxcoc0WABw9ehT79++Xm0+PHj2wbds2+Pn5KZwFZnHr1i1kZ2cjKysLHTp0gFgsRkZGBnr06KHwWNbXaMeOHRgxYgRGjRoFAFi1ahVeeOEFrbektmUscaVuTAHsccVnTAEUV4ZWWlqK7OxsfPPNN3j55ZcRHh5u6CkRRrKfbefOnTPgTIwbJa8CxzXbRqfK3bt3MW/ePLi5uWHu3LnYsGEDevXqhZs3b+LJkydwdXWVq64rO3bzSrey9x07dgz5+flITU1FeHg4nJycDHZhOmuFX0C/LWoMVciKEHWx9FY9ffo0TE1NsW/fPuzfv1/hscXFxRqPLcGyldHExASPHz9G165d5W5//PgxGhoaWvyZe/fujVWrViEoKAi5ublITU3Fp59+ipKSEgDAl19+ieTkZHTr1k36PYMHD8Z//vMfBAYGKk1eWRNpdbEmDSyvkSZJujHQJK5aiymAPa74iimA4spQ/vjjD2RnZyM7Oxumpqbw9PTEgQMH8I9//MPQUyNaammRlvCPkleBYznDGRUVJU1cAaBbt25ITk7GuXPnsGPHDri6uqo9tux9zzzzDNzc3ODm5oarV68iLS0NdXV1mDhxIgIDAzFt2jTGn0pzrBV+Af20qFFWyIoQIWLpraos2WxoaJAu0GgztjKtXVPr7u6OdevWISIiAl26dAHQtNNk3bp1mDhxotIxv/32W+zduxdXrlyBmZkZXn75ZSxcuFDubFOHDh3kEgyJ5557rsUKoZom0q1hXTBgeY00SdKNAWtcqRNTAHtc8RVTAMWVoYwfPx49e/aEWCyWHqv89NNP0vtbet8iwiR7bEx9XQ2HkleBKysrk5bmvnHjhlyZ7vLycrnHFhcXIzIyUmGMIUOG4Nq1awq3a7JqZGdnh3Xr1iE4OBjZ2dlIT0/Xa/IqO2crK6tWE1eA3xY1QipkRYiu2draSr+WXaCprq7W2QINy1bGd999F+vXr8fo0aPRv39/NDY24rfffoOHhwcWL16s8Pjc3FzExMRg2bJlsLe3h0gkQmlpKSIiIhAcHAx7e3vpY5VVSq6vr28xadAkkVYH64IBy2ukSZJuDFjiiiWmALa44iumAIorQxkxYgSApuOz5gsEIpGIktc2hrXXOOEHJa8CJ3umsDWSs5ISsv1NlX2wqLtqVFFRgZ49eyo8l5+fn06uHWWhSYVf2Q9hXZo3bx7Onz8PNzc3JCUlYdCgQXB2dqbElQgaa29VZQs0R44cURrnrGOzbmU0MTHBpk2bsGDBAly4cAEmJiYYPHhwi1vwkpKSkJCQIPf+9dJLL2Ho0KFYu3at9MDRyckJH374IdauXSt9X+Q4DlFRURg5cqTSsVkTaXVpsmDA8hqxJunGgCWu1I0pgD2u+IopgOLKUJKTkw09BaJDynpCS9CZWP2hPq9tWPPWMO7u7grFHoCmlVt/f38cPHhQ7vZXX31VmvDKNmTnOA719fW4cOECAPler0uXLsXOnTulY7D2jdWWZKW7pWvqmrfW4NOYMWPw6quvYvz48XB1dYWFhQXefvttXs/0EqItlt6qsgs0np6e0gUaZT0tWccGmv6eTU1NYWJiovDBr2wrIytV/Zd9fHyk74n19fVYtGgRysrKMGTIEDQ2NuLnn39Gv379sHPnToWFQVk3b95UK5Fm0TxpuHv3LgoKCpQmDSyvUVxcHB4/fqyQTG3ZsgWNjY1G3Y9TXerGFKB5XPERUwDFlSE0v4zCxMQElpaWGD58uML2cCJ8sieFlNmyZYueZmLc6MyrwF24cAGbNm2CpaUlIiIiYG1tjYqKCkRERKCoqAilpaXSx44fPx6RkZFYv3693BhxcXHSasOyCgoK1JqDbKLYfKuyvtc+hFThV0iFrAhRF0tv1YsXLzJVGmft28q6lZGVqi2LsnPr1KkT9u7di9OnT+P8+fMQiUQIDAzE0KFDpY+RVHFvztbWVqe7O1h3dLC8RgsXLsSiRYvw9ttvK02mSOvUjSlA87jSdUwBFFeGkpeXJ/f/xsZG3Lt3DxUVFdizZ49C33oibP3791e47f79+0hMTORtlx9RRMmrwG3YsEHt1jALFizAnDlz4OnpiTfffBMikQinT5+GmZkZ9u7dqzB2YmIipk+fLv1gaomqC9SFsE3CUBV+hVTIihB1eXl5oaSkBM7OzvD19YWdnV2Lj2VdoGEZG9DPNbUsRowYIb1Grbnp06frZZcJ64IBy2ukTZJONEdxZbxx1dI1kKdOnUJUVBSSkpL0PCOijVmzZsn9/+TJk1i9ejU8PDyMeoeBvtG2YYGbNGkS8vLypK1hamtrsWbNmhZbwzQ2NqKgoABnzpwBx3EYNmwYXFxclK4Wb9q0CTk5ORg4cCCmT5+OcePGKf0w8/Lykm59ab5NWN/bhmUpq/C7fPlyg8xFoqamRlrIqvk2bUKEQtJbNTMzs9XeqhKSBZqsrCxYWVm1uEDDOjbLVkZWAwYMUNp6pPmlEeqQfR/kU0NDgzRpOHfuHJycnHD27FkcP3681e9V9zVSxZDv6W2BLmMKoLgyZu7u7sjJyTH0NIgGGhoaEB0djUOHDiEsLEzh+lfCL0peBU72DX/s2LGIj49Xq8Juc5WVlbC2tla4va6uDl9//TUyMjLw559/YurUqZg8ebLctWlisRjJycngOA4zZsyQfg0AM2bMaPH6H77webDLQlkhK4nCwkK89dZbep0PIZqQ9FbNzc1V2lu1OckCTVpaWqsHo62NzXpNLaubN2+qvJ9lm5chDr41TRpYXqPm9JVMtVW6jCmA4sqY0e+kbbp+/TpWrlwJc3NzfPjhh3ovXEoAE0NPgKjG0hpGdjtDfHy83H2zZ89W+j2mpqbw9vZGamoq4uPjcffuXfj4+MhdlH7lyhWMHDkSI0eOxJUrV+Do6Cj9/6+//qrpj6aRefPmwd/fHx07dkRSUhJycnJgbm5ukAq/stUfly5dKndfawkAIUIh21v10aNHrT5eUmlcnYPX1sZm3crISnLtYEv/hE7SmqyoqAizZ89GRkaGWt/H8ho1J4RLQYSsrccUQHElBMXFxUa5jbqtO3DgAKZMmYIJEyYgOTmZElcDoWteBY6lNUxlZaX067y8PMyfP1/6f3VOsNvZ2cHJyQn3799HYWGh9PYFCxZg+fLlgvjw4ftgl4WQClkRwoKltyqfY1PRM/VIkgY/Pz9DT4W0IxRX/GveBxRoqsp+48YNoy9m1Ra9//77MDExwZ49e+RaWXIcB5FIhLNnzxpwdsaDkleBk5z1lCRDjo6O0vuaV+9sqcpn8/uau3XrFg4cOICDBw/CxsYG06dPR3h4uPT+U6dOYcaMGdi+fTu6d++u9c+kDSEd7Aq9kBUhyrD2VuVzbCp6Rghpz5T1ArWyssLw4cOpJ3wbRK0QhYGSV4FjaQ3TvC1Fa77++mvs378fJSUlmDRpEuLi4jBo0CCFx6WkpGD37t3w9fVFREQExowZo/acdE1IB7t0dpW0RadPn4apqSn27duH/fv3y92nbW9VbcaWbGUMDg6WXlenr7/n+vp6dOrUSeVjaIsfYUVxRX788Uelt+fl5UEkEiEiIkLPMyLaaCuXBrR3lLy2I6xn+2JiYjB16lRs375dbvtxcyYmJli0aBGcnJywbt06HD58GC+88IL0/sDAQE2nrJXmB7vp6el6TV5lt3Q/ffpUbkv306dP9TYPQljw2VtVF2MbYiujOtfxpaSk6Gk2/KFkSr8orv7HWOOK+oISonuUvLYjZWVl8PDwAADcuHFD+jWgeE0mAOTn5zMlvCYmJhCJRLh69Spqa2u1n7AGlFX4lRzs6vvC+da2dBMiRHz2VhVa31Z1GcsuCmNJpoSC4up/jDWuqC8oIbpHyWs7InvxuDrEYrHK+7/88ksATR/Au3fvxqeffooVK1Zg+vTpGs9RW4sXL5Z+SC5dulSu4EFsbKxe29MIqZAVISyat5uqra3FkSNHdHINFp9j86Wurg4XL15sMdlwcHDQ84z4YSzJlFBQXBEJ6gtKiO5Q8tqOvPHGGy3ed+LECYXbQkNDW3y8bAucqVOnoqamBv/973/x8ssvazdJLQmpwq+QClkRoi7Z3qpJSUnS3qq6SC75HJtP5eXlWLp0qdL3EJFI1G6KdBhLMiUUFFdNjD2uZPuCZmZmUnsVQrREyWs7cuHCBWzatAmWlpaIiIiAtbU1KioqEBERgaKiIpSWlso9XlWyu2DBAukZVgcHB4SEhLR6TYs+CKnCr5AKWRGiLj7bTQmplRULOzs7ZGZmGnoavDOWZEooKK4org4cOIDIyEgEBgZi4cKFhp4OIe0CJa/tyIYNG+Dq6oqKigp8/PHHcHR0REhICIYMGYKsrCymsWQ/hD744ANdT1VjQtqeJNRCVoSowme7KSG1siKKjCWZIvpFcdUy6gtKiO5R8tqOPHr0CLNmzcLTp0/h4uKC3NxchIWF4Z133mEeS6hnS4RY4VcIhawIURef7aaE1MqKxeuvv27oKZB2iOKKGPNZZ0L4IuKEdCqLaMXb21tazGjs2LGIj4/HgAEDNBpr+PDhglwRtLe3h0gkanF70qVLl/Q2FyEVsiJEGzU1NdLeqq1VDRXS2Lry999/q7xfVSuxtmTz5s1U4VSPKK4IIUT3KHltR7y8vKRbd8RiMbKzs1U+ftiwYUrPsHIch9raWr0mguqKjY0VTIVfPz8/1NTUICoqyuCFrAghmpMsiknIfizqe1GMT8aSTAkFxVUTiitCiC7RtuF2RHZLLQC5rwHFD5CcnBx9Tk8nhFThV0iFrAghmvPy8kJJSQmcnZ3h6+sLOzs7Q0+JFyNHjjSKZEooKK4orgghukdnXtsRIW2p5UtjYyN2796NtLQ0qvBLCNGZmpoa5OfnIzMzE9XV1RCLxfDw8ICFhYWhp6YzISEhRpFMCQnFFSGE6BYlr6RNunjxItatW4chQ4ZQhV9CiE7dvn0bWVlZyM3NRd++fREbG2voKemMMSRTQkVxRQgh2qNtw6RNogq/hBC+VFZWorKyEvfv34eNjY2hp6NTZmZm8PT0hKenpzSZmjFjRrtLpoSI4ooQQrRHyStpU6jCLyGED7du3UJ2djaysrLQoUMHiMViZGRkoEePHoaeGm/aczIlFBRXFFeEEN2ibcOkTaEKv4QQXQsICMC1a9fg5uYGLy8vjVuMtQXKkimxWNyukylDobiiuCKE6B4lr6RN2bhxI1X4JYTolL29PUxNTaWXI8gSiUQoLi420Mx0y5iSKSGguCKEEN2j5JUQQohRu3nzpsJtDQ0NyMvLQ0JCAr7//nsDzEr3jCWZEgqKK4orQoju0TWvhBBCjJqtra306wcPHiA9PR0pKSmorq5GQECAAWemW4cPH1a4TTaZIrpFcUVxRQjRPUpeCSGEGL2ysjIkJiYiOzsbtra2qK2txZEjR/Dss88aemo6YyzJlJBQXFFcEUJ0i5JXQgghRm3evHk4f/483NzckJSUhEGDBsHZ2bldJRgSxpBMCQXFFcUVIUT3TAw9AUIIIcSQLl68CAcHB/Tv3x99+vQBAIVr99qDefPmwd/fHx07dkRSUhJycnJgbm5OCQZPKK4orgghukfJKyGEEKN27NgxeHt7IycnB2PGjMGyZctQV1dn6GnpnLEkU0JBcUUIIbpH1YYJIYSQ/+/q1atIS0tDVlYWrKysEBgYiGnTphl6WjrR0NCA/Px8pKam4ty5c3BycsLZs2dx/PhxQ0+t3aO4IoQQ3aDklRBCCGmmpqYG2dnZSEtLw6FDhww9HZ1rz8mUkFFcEUKIdih5JYQQQoxUe0+miGFQXBFC+ELJKyGEEEIIIYQQwaOCTYQQQgghhBBCBI+SV0IIIYQQQgghgkfJKyGEEEIIIYQQwaPklRBCCNFA3759IRKJFP4NHDhQ67F/+uknfPfddzqYJSGEENJ+UPJKCCGEaCg6Ohq3bt2S+1dYWKj1uN7e3vjll190MENCCCGk/XjG0BMghBBC2ioLCwv885//1Pm41AiAEEIIUURnXgkhhBAe7NmzB/369UPXrl0xZswYnD59WnrfrVu3MHnyZFhZWcHU1BTDhg1DUVERAMDJyQm///475s6di5kzZ+LYsWMQiURoaGiQfv/MmTPh7+8PANiwYQPEYjHGjRsHKysr5OXloa6uDkFBQejevTtsbGwwZcoU3LlzR/r9H330Efr164fOnTtj8ODByMnJ0dNvhRBCCNEcJa+EEEKIjn355ZcIDQ1FTEwMSkpK4OrqCmdnZ9y6dQsAEBAQgCdPnuDkyZMoKSlB7969sWDBAgDAwYMH0atXL0RHRyMuLk7t5/P19UVhYSFGjx6NtWvX4vvvv0dOTg4KCwvR2NgId3d3cByHkpISBAUFISYmBr/88gv8/PwwZcoU/P3333z9OgghhBCdoG3DhBBCiIaWLFmCoKAgudvKysqwbds2hISEwNPTEwDw/vvvo6CgAHv37kVoaCg8PDzg4+OD3r17AwAWL16MSZMmgeM4WFtbo0OHDrCwsEC3bt3UmoeNjQ2WLFkCAKiursauXbvwww8/YNiwYQCA5ORk2NjY4Pjx47h37x5EIhH69OmDPn36YM2aNRgxYgQ6deqko98KIYQQwg9KXgkhhBANrV+/HpMnT5a7zcbGBpcuXcLatWsRGhoqvb2urg69evUCACxcuBBpaWk4efIkLl++jOLiYgDA06dP8cwz7B/Nffv2lX5dVlaG+vp6jB07Vu4xtbW1uHLlCqZNm4YxY8Zg2AbdhWgAAAK0SURBVLBhGDhwIMRiMWbPno0uXbowPy8hhBCiT5S8EkIIIRrq3r077OzsFG5vaGhAdHQ0Jk6cKHd7165d0djYiAkTJqCyshJTp06Fh4cH6uvr4ePjo/Q5RCKR0vFlde7cWeG+wsJChTO33bt3R5cuXVBQUIDjx48jJycH+/fvx65du/Ddd99h8ODB6v3ghBBCiAFQ8koIIYTo2CuvvILy8nK5xHbhwoV46623MHDgQBQVFaGiogLPP/88gKYCSsD/qgzLJqyS7bwPHz6EtbU1gKazq/369VP63C+99BI6dOiAe/fu4bXXXgMAPHjwAAEBAdi8eTOqqqpQUFCA0NBQjB07Flu2bIG9vT1yc3MpeSWEECJoVLCJEEII0bGVK1dix44dSExMxG+//YawsDB89tlnsLe3h6WlJUxMTJCeno7ff/8d+/fvx/r16wE0bS0Gms7QXr58GZWVlXBwcICZmRk2bNiAa9euYfv27SgpKWnxuZ999lnMnTsXS5YswZEjR3D58mW8++67KC0tRf/+/WFmZoaNGzciPj4e169fR3Z2NsrLy6WJLiGEECJUlLwSQgghOubn54etW7ciLCwMDg4OOHToEDIzMzF06FD06tULH3/8MaKjozFgwABERERgx44d6NixozQpXbJkCeLj4zF37lxYWFjgk08+QVZWFhwcHFBcXIzly5erfP7t27fDxcUFfn5+GDFiBGpqapCfnw8zMzMMHToUCQkJiI2Nhb29PVauXIno6GiMHz9eH78aQgghRGMijjqhE0IIIYQQQggRODrzSgghhBBCCCFE8Ch5JYQQQgghhBAieJS8EkIIIYQQQggRPEpeCSGEEEIIIYQIHiWvhBBCCCGEEEIEj5JXQgghhBBCCCGCR8krIYQQQgghhBDBo+SVEEIIIYQQQojg/T83MS9Bj84mHA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2" name="Rectangle à coins arrondis 11"/>
          <p:cNvSpPr/>
          <p:nvPr/>
        </p:nvSpPr>
        <p:spPr>
          <a:xfrm>
            <a:off x="20688136" y="797978"/>
            <a:ext cx="2432580" cy="1084729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Quantitatif</a:t>
            </a:r>
            <a:endParaRPr lang="fr-FR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8217" y="1860831"/>
            <a:ext cx="5154298" cy="32940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3322" y="5170136"/>
            <a:ext cx="6100536" cy="39421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4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35870" y="9344257"/>
            <a:ext cx="6366330" cy="3038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902" y="5220104"/>
            <a:ext cx="6025362" cy="39595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416" y="9478957"/>
            <a:ext cx="6221652" cy="304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Flèche droite 13"/>
          <p:cNvSpPr/>
          <p:nvPr/>
        </p:nvSpPr>
        <p:spPr>
          <a:xfrm>
            <a:off x="7929126" y="5570925"/>
            <a:ext cx="1581211" cy="842682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34058257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0" y="10787426"/>
            <a:ext cx="24377650" cy="26701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/>
          <p:cNvSpPr/>
          <p:nvPr/>
        </p:nvSpPr>
        <p:spPr>
          <a:xfrm>
            <a:off x="13119652" y="1177110"/>
            <a:ext cx="9978887" cy="10988386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FR" sz="2800" dirty="0">
              <a:solidFill>
                <a:schemeClr val="tx1"/>
              </a:solidFill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13131316" y="1401706"/>
            <a:ext cx="37240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Faible </a:t>
            </a:r>
            <a:r>
              <a:rPr lang="fr-FR" dirty="0" smtClean="0"/>
              <a:t>corrélation</a:t>
            </a:r>
            <a:endParaRPr lang="fr-FR" dirty="0"/>
          </a:p>
        </p:txBody>
      </p:sp>
      <p:sp>
        <p:nvSpPr>
          <p:cNvPr id="11" name="ZoneTexte 10"/>
          <p:cNvSpPr txBox="1"/>
          <p:nvPr/>
        </p:nvSpPr>
        <p:spPr>
          <a:xfrm>
            <a:off x="13283716" y="5275523"/>
            <a:ext cx="43652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Moyenne corrélation</a:t>
            </a:r>
            <a:endParaRPr lang="fr-FR" dirty="0"/>
          </a:p>
        </p:txBody>
      </p:sp>
      <p:sp>
        <p:nvSpPr>
          <p:cNvPr id="13" name="ZoneTexte 12"/>
          <p:cNvSpPr txBox="1"/>
          <p:nvPr/>
        </p:nvSpPr>
        <p:spPr>
          <a:xfrm>
            <a:off x="13283716" y="9459028"/>
            <a:ext cx="354456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Forte corrélation</a:t>
            </a:r>
          </a:p>
          <a:p>
            <a:endParaRPr lang="fr-FR" dirty="0"/>
          </a:p>
        </p:txBody>
      </p:sp>
      <p:sp>
        <p:nvSpPr>
          <p:cNvPr id="14" name="ZoneTexte 13"/>
          <p:cNvSpPr txBox="1"/>
          <p:nvPr/>
        </p:nvSpPr>
        <p:spPr>
          <a:xfrm>
            <a:off x="13283716" y="2081744"/>
            <a:ext cx="552426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err="1" smtClean="0"/>
              <a:t>Days_last_due</a:t>
            </a:r>
            <a:r>
              <a:rPr lang="fr-FR" sz="2800" dirty="0" smtClean="0"/>
              <a:t> et </a:t>
            </a:r>
            <a:r>
              <a:rPr lang="fr-FR" sz="2800" dirty="0" err="1" smtClean="0"/>
              <a:t>credit_currency</a:t>
            </a:r>
            <a:endParaRPr lang="fr-FR" sz="2800" dirty="0"/>
          </a:p>
          <a:p>
            <a:endParaRPr lang="fr-FR" sz="2800" dirty="0"/>
          </a:p>
        </p:txBody>
      </p:sp>
      <p:sp>
        <p:nvSpPr>
          <p:cNvPr id="15" name="ZoneTexte 14"/>
          <p:cNvSpPr txBox="1"/>
          <p:nvPr/>
        </p:nvSpPr>
        <p:spPr>
          <a:xfrm>
            <a:off x="13289547" y="5921854"/>
            <a:ext cx="62872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err="1" smtClean="0"/>
              <a:t>Days_credit_ended</a:t>
            </a:r>
            <a:r>
              <a:rPr lang="fr-FR" sz="2800" dirty="0" smtClean="0"/>
              <a:t> et </a:t>
            </a:r>
            <a:r>
              <a:rPr lang="fr-FR" sz="2800" dirty="0" err="1" smtClean="0"/>
              <a:t>entrance_mode</a:t>
            </a:r>
            <a:endParaRPr lang="fr-FR" sz="2800" dirty="0"/>
          </a:p>
        </p:txBody>
      </p:sp>
      <p:sp>
        <p:nvSpPr>
          <p:cNvPr id="16" name="ZoneTexte 15"/>
          <p:cNvSpPr txBox="1"/>
          <p:nvPr/>
        </p:nvSpPr>
        <p:spPr>
          <a:xfrm>
            <a:off x="13289547" y="10137938"/>
            <a:ext cx="566373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err="1"/>
              <a:t>Days_last_due</a:t>
            </a:r>
            <a:r>
              <a:rPr lang="fr-FR" sz="2800" dirty="0"/>
              <a:t> et </a:t>
            </a:r>
            <a:r>
              <a:rPr lang="fr-FR" sz="2800" dirty="0" err="1"/>
              <a:t>N</a:t>
            </a:r>
            <a:r>
              <a:rPr lang="fr-FR" sz="2800" dirty="0" err="1" smtClean="0"/>
              <a:t>ame_type_suit</a:t>
            </a:r>
            <a:endParaRPr lang="fr-FR" sz="2800" dirty="0" smtClean="0"/>
          </a:p>
          <a:p>
            <a:endParaRPr lang="fr-FR" sz="2800" dirty="0"/>
          </a:p>
        </p:txBody>
      </p:sp>
      <p:sp>
        <p:nvSpPr>
          <p:cNvPr id="87" name="Espace réservé du texte 1"/>
          <p:cNvSpPr txBox="1">
            <a:spLocks/>
          </p:cNvSpPr>
          <p:nvPr/>
        </p:nvSpPr>
        <p:spPr>
          <a:xfrm>
            <a:off x="323531" y="339513"/>
            <a:ext cx="12079276" cy="724247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1828434">
              <a:spcBef>
                <a:spcPts val="0"/>
              </a:spcBef>
              <a:buNone/>
            </a:pPr>
            <a:r>
              <a:rPr lang="fr-FR" sz="8000" dirty="0" err="1">
                <a:solidFill>
                  <a:srgbClr val="1B243B"/>
                </a:solidFill>
                <a:latin typeface="Adobe Caslon Pro Bold" pitchFamily="18" charset="0"/>
              </a:rPr>
              <a:t>Features</a:t>
            </a:r>
            <a:r>
              <a:rPr lang="fr-FR" sz="8000" dirty="0">
                <a:solidFill>
                  <a:srgbClr val="1B243B"/>
                </a:solidFill>
                <a:latin typeface="Adobe Caslon Pro Bold" pitchFamily="18" charset="0"/>
              </a:rPr>
              <a:t> engineering</a:t>
            </a:r>
          </a:p>
        </p:txBody>
      </p:sp>
      <p:sp>
        <p:nvSpPr>
          <p:cNvPr id="23" name="Rectangle 22"/>
          <p:cNvSpPr/>
          <p:nvPr/>
        </p:nvSpPr>
        <p:spPr>
          <a:xfrm>
            <a:off x="389871" y="1340343"/>
            <a:ext cx="79589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Corrélation des valeurs quantitatives</a:t>
            </a:r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4" name="ZoneTexte 23"/>
          <p:cNvSpPr txBox="1"/>
          <p:nvPr/>
        </p:nvSpPr>
        <p:spPr>
          <a:xfrm>
            <a:off x="23658212" y="0"/>
            <a:ext cx="697627" cy="646331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</a:rPr>
              <a:t>14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2" name="AutoShape 2" descr="data:image/png;base64,iVBORw0KGgoAAAANSUhEUgAAA68AAAK9CAYAAADL8VrNAAAAOXRFWHRTb2Z0d2FyZQBNYXRwbG90bGliIHZlcnNpb24zLjMuNCwgaHR0cHM6Ly9tYXRwbG90bGliLm9yZy8QVMy6AAAACXBIWXMAAAsTAAALEwEAmpwYAAEAAElEQVR4nOzdeZgcZ3Uv/m9V7/tMzy7NjPZdsiVbki0bYxsb75glITghhAuEJRdMfgm5lyUkl8ThISQhxAFyE19C2AlxwGCDbYw3bGy8yZJt7bJ2zUiz9cz09FZV3V2/P6qrZyTN0kt1dVX39/M8fmzP9FS9PdPTU6fOec8RVFVVQURERERERGRhYr0XQERERERERLQQBq9ERERERERkeQxeiYiIiIiIyPIYvBIREREREZHlMXglIiIiIiIiy2PwSkRERERERJbnrPcCKjE+nkQ+b80JP21tQYyNJSzxeLse20pr4fNsrLXY9dhWWgufZ2Othc+zsdbC59lYa+HztPaxrbSWWj9Ps4migNbWwKyfs2Xwms+rlg1eAZS9tlo+3q7HttJa+Dwbay12PbaV1sLn2Vhr4fNsrLXweTbWWvg8rX1sK62l1s/TKlg2TERERERERJbH4JWIiIiIiIgsj8ErERERERERWR6DVyIiIiIiIrI8Bq9ERERERERkeQxeiYiIiIiIyPJMHZWTzWZxySWXQJKkcz7u9/uxa9cuM5dCRERERERENmJq8Hrs2DFIkoQvfvGLWLp0afHjosgEMBEREREREc3N1OD1wIEDEEURN954I3w+n5mnJiIiIiIiIhszNeW5f/9+9Pf3M3AlIiIiIiKispgavB48eBButxsf+MAHsGXLFmzbtg1/+Zd/iUQiYeYyiIiIiIiIyGYEVVVVs0525ZVXIpFI4BOf+ATWrVuHPXv24Ctf+Qo2bNiAb3/72xAEwaylEBERERERkY2YGry+8MILiEQiWLNmTfFj999/P/7X//pf+MY3voErr7yypOOMjSWQz5u27LJ0dIQwMjJlicfb9dhWWgufZ2Otxa7HttJa+Dwbay18no21Fj7PxloLn6e1j22ltdT6eZpNFAW0tQVn/5yZC9m+ffs5gSsAXHPNNQC0Zk5EREREREREszEteB0bG8O9996LU6dOnfPxTCYDAGhtbTVrKURERERERGQzpgWvgiDgL//yL/Hd7373nI8/+OCDcDgcuPTSS81aChEREREREdmMaXNeo9Eo3v3ud+M73/kOgsEgtm7dip07d+Jf//Vf8e53vxtLliwxaylN4cjAJH69dwhv2NBV76UQERERERFVzbTgFQA++clPoqurCz/60Y9wzz33oKurCx//+Mfxh3/4h2Yuoyn8Zu9ZPLlrAJetaYfL6aj3coiIiIiIiKpiavDqcrnwwQ9+EB/84AfNPG1TkpQc8iowNJ5Gb8fs3bqIiIiIiIjswtRuw2QeWckDAM6Opeq8EiIiIiIiouoxeG1QspIDAJyNMXglIiIiIiL7Y/DaoOSslnk9w8wrERERERE1AAavDUpi5pWIiIiIiBoIg9cGNbNsWFXVOq+GiIiIiIioOgxeG5TesCktZRFPKXVeDRERERERUXUYvDYoScmho9UHADg7lqzzaoiIiIiIiKrD4LVBydkcli+KAADOcN8rERERERHZHIPXBiUrefR2BuFyipz1SkREREREtsfgtQFlc3nk8ip8Xie6Wv3sOExERERERLbH4LUB6Z2GPS4nutv8zLwSEREREZHtMXhtQFKh07DH7UBP1I+RyTSUbL7OqyIiIiIiIqocg9cGJGf1zKsD3W1+qCowPJGu86qIiIiIiIgqx+C1AekzXr1uB7qjfgAcl0NERERERPbmrPcCyHiSvufV7UBH0A0AbNpERERERES2xsxrA5pu2OSAz+NES9DNpk1ERERERGRrDF4b0HTZsJZY745yXA4REREREdkbg9cGVGzY5HYAALrbAjgzloKqqvVcFhERERERUcUYvDYgSZ4uGwa0zGtKymIqpdRzWURERERERBVj8NqA5Oz0nFcA6GkrdBxm6TAREREREdkUg9cGJCvnlQ1HGbwSEREREZG9MXhtQPqoHLdTC17bwl44HSLOcNYrERERERHZFIPXBiQrebidIkRRAACIooDuqI/jcoiIiIiIyLYYvDYgKZuDu9CsScdxOUREREREZGcMXhuQrOTgcZ37o+1u82NkIoNsLl+nVREREREREVWOwWsDkpX8rJnXvKpieDxdp1URERERERFVjsFrA5KUXLFZk66nLQCAHYeJiIiIiMieGLw2IFnJwX1+2TDH5RARERERkY0xeG1AcjYPz3llwz6PE5GAm+NyiIiIiIjIlhi8NiAt8+q44OM9bew4TERERERE9sTgtQFJs5QNA4VxOZz1SkRERERENsTgtQHJSv6Chk2AFrwmM1lMpeQ6rIqIiIiIiKhyDF4bkJzNXbDnFdBmvQLAGWZfiYiIiIjIZhi8NhhVVSHJ+dnLhjkuh4iIiIiIbIrBa4PJ5VXkVXXWhk3tYS+cDpHBKxERERER2Q6D1wYjKzkAgMd54Y9WFAV0tfrYtImIiIiIiGyHwWuDkZQ8AMDtvjDzCmhNm84w80pERERERDbD4LXBTGde5whe2/wYnUgjm8ubuSwiIiIiIqKqMHhtMFIheJ2tYROgZV5zeRUjE2kzl0VERERERFQVBq8NRs4WyoZnadgETI/L4b5XIiIiIiKyEwavDaZYNjxH8NoTLQSv3PdKREREREQ2wuC1wSxUNuz3uhAOuNm0iYiIiIiIbIXBa4OR9W7DczRsArR9r8y8EhERERGRnTB4bTALlQ0DheCVe16JiIiIiMhGGLw2mOmGTXP/aHva/EikFSTSilnLIiIiIiIiqgqD1wYzved1/swrwI7DRERERERkHwxeG4xeNuxyzv2j1cflnIklTVkTERERERFRtRi8NhhZycPtEiEKwpyPaY944XQIzLwSEREREZFtMHhtMFI2N2+nYQBwiCI6W9lxmIiIiIiI7IPBa4OR5Rw88zRr0nFcDhERERER2QmD1wYjZfPzNmvSdUf9GB5PI5vLm7AqIiIiIiKi6jB4bTCykispeO1p8yOXVzE6mTFhVURERERERNVh8NpgZCUHzzydhnUcl0NERERERHbC4LXBSEqJZcOFcTnc90pERERERHbA4LXByNnSyoYDXhdCfhfOjHHWKxERERERWR+D1wYjK6V1GwaAHnYcJiIiIiIim2Dw2mBKLRsGtNJhBq9ERERERGQHDF4bjKzk4HaWGLxGA5hKKUiklRqvioiIiIiIqDoMXhuIqqqQlTzcJZYNs2kTERERERHZBYPXBpLLq8irKjwllg33cFwOERERERHZBIPXBiIpOQAoec9re4sXDlFg5pWIiIiIiCyPwWsDkZU8AJRcNuwQRXS2+hi8EhERERGR5TF4bSByIfPqKbFhEwB0R/2c9UpERERERJbH4LWBlFs2DGhNm4bH08jl87VaFhERERERUdUYvDYQvWzYU2LZMKBlXnN5FaOTmVoti4iIiIiIqGoMXhuIlC0/89oTDQBgx2EiIiIiIrI2Bq8NpLjntcyyYQA4w+CViIiIiIgsjMFrAym32zAABH0uBH0udhwmIiIiIiJLY/DaQIoNm8roNgxo2VcGr0REREREZGV1C14/9rGP4c1vfnO9Tt+Q5GK34fJ+rD1RP85yXA4REREREVlYXYLXn/70p/jlL39Zj1M3NDmrdxsuP/MaTylIpJVaLIuIiIiIiKhqpgevQ0ND+PznP4/u7m6zT93w9Myry1nej7U7qjVtGhieMnxNRERERERERjA9eP3sZz+LK6+8Ejt27DD71A1PUnJwu0QIglDW1xWD15FELZZFRERERERUNVOD13vvvRd79+7FX/zFX5h52qYhK/mymzUBQEeLD6IgYHCE+16JiIiIiMiaBFVVVTNONDAwgLe85S34whe+gBtvvBGf+tSnsHPnTu59NdCXf/Ay9hwZxb9/9oayv/aOzz6IN23tw4fetqkGKyMiIiIiIqqO04yTqKqKz3zmM7j66qtx4403Vn28sbEE8nlTYu6ydXSEMDJS+t5RIx8fT0hwiELx8+Uc2+kQICu5kh9fz+fZKMe20lr4PK19bCuthc+zsdbC59lYa+HzbKy18Hla+9hWWkutn6fZRFFAW1tw1s+ZErx+73vfw8GDB/HAAw8gm80C0AJaAMhms3A4HGXv06QLyUoO7jI7DevcThGSnDN4RURERERERMYwJXj9xS9+gfHxcbzhDW+44HMbNmzAF77wBbzjHe8wYykNTVZy8JTZaVjndjkgKQxeiYiIiIjImkwJXv/qr/4KyeS5zYC+9rWvYf/+/fjqV7+K3t5eM5bR8CQlj4Cvsh+p2ykWR+0QERERERFZjSnB6/Llyy/4WEtLC9xuNzZtYoMgo8jZHKJOT0Vf63Iy80pERERERNZl+pxXqh1J1ua8VsLtYuaViIiIiIisy5TM62z+9m//tl6nblhyNl9FwyYHplKKwSsiIiIiIiIyBjOvDURWcvBU0W1YVvIGr4iIiIiIiMgYDF4bhKqqkJTqyoa555WIiIiIiKyKwWuDyOZUqKpW/lsJNmwiIiIiIiIrY/DaIOSsFnhWvueVDZuIiIiIiMi6GLw2CH2/qqfismEHlGweeVU1cllERERERESGYPDaIPSS32oyrwCgsGkTERERERFZEIPXBqGX/Fa+51V7Kejlx0RERERERFbC4LVBFMuG3ZWXDQOAkmXmlYiIiIiIrIfBa4OQstVlXvWyYXYcJiIiIiIiK2Lw2iBkWQs6PRXueXU5mXklIiIiIiLrYvDaIIqZ1wq7DetdimUGr0REREREZEEMXhvE9KicKhs2sWyYiIiIiIgsiMFrg5CrHZVT+DpmXomIiIiIyIoYvDaI4pxXZ4XdhvU5rwxeiYiIiIjIghi8NghZyUPAdPlvuVx65pVlw0REREREZEEMXhuEnM3B7XJAEISKvt7jZMMmIiIiIiKyLgavDUJW8hV3GgZmjMph5pWIiIiIiCyIwWuDkJQc3M7KmjUB0yN2JGZeiYiIiIjIghi8NghZyVWVeXWIAkRRgJJl5pWIiIiIiKyHwWuDkLP5ime8AoAgCPC4xOK8WCIiIiIiIith8NogtMxr5cEroM16ZcMmIiIiIiKyIgavDUKqsmwYADwuBxs2ERERERGRJTF4bRCykoenioZNgJZ5ZcMmIiIiIiKyIgavDUIyqGyYmVciIiIiIrIiBq8NQlZy8BhQNsw9r0REREREZEUMXhuElM1XnXnVgldmXomIiIiIyHoYvDYAVVWrnvMK6GXDzLwSEREREZH1MHhtANmcClVFVXNeAcDjZtkwERERERFZE4PXBiAVmiy5q+42LLJsmIiIiIiILInBawOQ9eDVgLJhmWXDRERERERkQQxeG4Be6lt12bDLAYVlw0REREREZEEMXhvAdObVgG7DSg6qqhqxLCIiIiIiIsMweG0AkkFlwx63Ayq0BlBERERERERWwuC1Aej7VKtv2KR9vcKmTUREREREZDEMXhuAXjZc7Z5XPXiV2LSJiIiIiIgshsFrA5CyBpUNM/NKREREREQWxeC1Aehlw0Z0G555PCIiIiIiIqtg8NoAJIO6DeuZW5njcoiIiIiIyGIYvDaA6T2v1XcbBlg2TERERERE1sPgtQHISh4CAKejuh8nGzYREREREZFVMXhtAJKSg9vlgCAIVR2HDZuIiIiIiMiqGLw2ADmbr7rTMDCjYRP3vBIRERERkcUweG0AspKrutMwMF02rO+hJSIiIiIisgoGrw1ALpQNV8vNzCsREREREVkUg9cGICl5uJ0GlA0Xuw0zeCUiIiIiImth8NoADMu8FgJglg0TEREREZHVMHhtAHLWmD2vgiDA5RRZNkxERERERJbD4LUByIox3YYBLfuqcM4rERERERFZDIPXBiApObid1WdeAa1pk8Q5r0REREREZDEMXhuANirHmB+lyymyYRMREREREVkOg9cGIGXzhjRsAgC308GGTUREREREZDkMXm1OVVXIsjHdhgHA7WLDJiIiIiIish4GrzaXzeWhAoaVDWsNm5h5JSIiIiIia2HwanNSoTOwcZlXBzOvRERERERkOQxebU7fn2rEnFcAnPNKRERERESWxODV5qRC8Op2GlU2zIZNRERERERkPQxebU42vGyYmVciIiIiIrIeBq82J2eNLxtWssy8EhERERGRtTB4tbnpzKsxP0qPy1E8JhERERERkVUweLW56T2vxmVec3kVuTwDWCIiIiIisg4GrzanN1cyKvOqB8HMvhIRERERkZUweLU5vbmSUXte9SBYYdMmIiIiIiKyEAavNlcsGzawYRMAjsshIiIiIiJLYfBqc3qQ6TG6bJiZVyIiIiIishAGrzYnKXkIAJwOg4JXlg0TEREREZEFMXi1OVnJwe12QBAEQ46nZ14llg0TEREREZGFMHi1OTmbh8dp3I9R3/PKzCsREREREVkJg1ebk+ScYc2agOmuxXKWmVciIiIiIrIOBq82J2eNDV6nuw0z80pERERERNZhavCqqiq++c1v4sYbb8RFF12E22+/HQ888ICZS2g4spI3rNMwALj14JWZVyKq0q5DI3jk+RP1XgYRERE1CKeZJ/u3f/s3/PM//zPuvPNObN68GU899RT+7M/+DA6HA7fccouZS2kYspIrNlkygp7F5Z5XIqrWE7sGMDKZwZYPXV7vpRAREVEDMC14VRQF3/jGN/C7v/u7+KM/+iMAwI4dO7Bnzx5897vfZfBaIUnJIeR3G3Y8lg0TkVHSchZjk2nkVRWiQR3RiYiIqHmZFrw6HA585zvfQUtLyzkfd7lcSKVSZi2j4cjZfHE2qxH0Y7FsmIiqlZFyyOZUxJMyWoKeei+HiIiIbM60Pa+iKGLNmjXo6uqCqqoYHR3FPffcg2effRbvete7zFpGw5GVXLFDsBEcogiHKLBsmIiqlpKyAIBYXKrzSoiIiKgRCKqqqmaf9Be/+AU+/vGPAwCuueYa3H333fB6vWYvoyH8/v95CFdsWoT/+dsXG3bMd/35z3H9tn588G2bDDsmETWfd/35z5HKZPGp927DlRctqvdyiIiIyOZMbdikW79+Pb773e/i4MGDuPvuu/GhD30I3/72t0v++rGxBPJ502PuknR0hDAyMmXa4zNSDrlsbtZjVHpsl0PE5FRm3q81+3k24rGttBY+T2sf20prKfWxeVVFOqNlXo+fGsfqnlDd1mK1Y1tpLXyejbUWPs/GWgufp7WPbaW11Pp5mk0UBbS1BWf9XF2C176+PvT19WHbtm0IBoP45Cc/iV27dmHLli31WI5tqaqqdRs2sGwY0Jo2yQr3vBJR5SQ5B/0WY2yKZcNERERUPdP2vE5MTOAnP/kJhoaGzvn4+vXrAeCCj9PCsrk8VMDQOa+ANi5H5p5XIqpCurDfFQBi8UwdV0JERESNwrTgNZ/P41Of+hR++MMfnvPxZ555BgCwevVqs5bSMKTCOBujM69up8iGTURUlbQ8Xb0xxoZNREREZADTyoaj0Sh+7/d+D/fccw+8Xi82bdqEnTt34t/+7d/wzne+E8uXLzdrKQ1DL+01stswoAWvLBsmompkCpnXaNiL2BQzr0RERFQ9U/e8fvrTn0ZPTw/++7//G1/5ylfQ3d2NO++8E3/4h39o5jIahlQIMI2c8woALpfjnJI/IqJy6e8hS7pD2H1oBNlcHk6HacU+RERE1IBMDV5dLhc++MEP4oMf/KCZp21YcqFs2OM0PvM6mWDZMBFVTi8b7u8OY9ehEYxPSeho8dV5VURERGRnvA1uY9OZV4ODV5cDcpZlw0RUuZmZV4BNm4iIiKh6DF5tTA8wDS8bZsMmIqqSvud1SU8YABBj0yYiIiKqUklRTzKZxJ//+Z/j4MGDUFUV73//+xEIBHD11Vfj9OnTtV4jzaFYNmxw5tXjdLBhExFVJVUIXns7tSHjbNpERERE1SopeL3zzjtx3333QVVV/PCHP8R//ud/4p577kFbWxs++tGP1nqNNAe5RmXDLpfIOa9EVJWMnIPH7YDf60LQ52LmlYiIiKpWUsOmn/70p3j00Uexdu1a/MVf/AVuueUWvPvd78bWrVuxdevWWq+R5lDc8+o0tmxYn/OqqioEQTD02ETUHNJSFj63dmMtGvJgjHteiYiIqEolRT3ZbBbhcBiKouCRRx7BzTffDABIp9PweDw1XSDNTS8brkXDJgDc90pEFUvLOfg82v3RaNjLzCsRERFVraTM65VXXolPfOITiEQikGUZb3vb27B792587GMfw/XXX1/rNdIc9IZNRu95dRUyuXI2b3hgTETNIS1lZwSvHhw6NVHfBREREZHtlZR5veeeewAAr7zyCn74wx+ira0NP/rRj9Dd3Y2vfvWrNV0gzU1S8hAEwOkwtrRXL0Nm0yYiqlRmZtlw2IuUlEVGztZ5VURERGRnJWVev/GNb+Duu+/GkiVLih+76667arYoKo2s5OB2OQzfl8qyYSKqVlrOoSWkbSuJhrV/x+ISFrWX9GeHiIiI6AIlZV7/8R//Eaqq1notVCZZycFjcLMmYDrzKjHzSkQVOqdsOOQFAMTYtImIiIiqUFLk8573vAef+9znsH//fqRSKeTz+XP+ofqQlNrsSWXmlYiqpXUbnt7zCgCxKTZtIiIiosqVVL/1k5/8BAMDA/jOd74z6+dzOWbo6kHO5gxv1gTM2PPK4JWIKpBXVWTkHHwe7f2pJeiBIDDzSkRERNUpKXj97ne/W+t1UAUkJQe3y/iyYZdTu+BkwyYiqoQka+8d3kLm1ekQ0RLkrFciIiKqTknB69VXXw0AGBgYwKFDh3D55ZcjHo+jq6urpouj+clKHm5nLcqGtYCYZcNEVIm0pHUV9nun/8REQx7OeiUiIqKqlJS2SyQSeOc734m+vj68+c1vxpkzZ/ChD30IV1xxBYaHh2u9RpqDrOTgcdeubJgNm4ioEnrw6p3x/hQNe1k2TERERFUpKXj9xCc+gdHRURw7dgw+nw8A8KUvfQmCIODjH/94TRdIc5Oz+WKgaSS9bJiZVyKqRLpQNqx3Gwa0pk2xKYmd64mIiKhiJZUN33///XjwwQfPmfO6cuVK/Mu//Auuvfbami2O5ifJuZp0G/a42LCJiCqnZ17PDV69ULJ5JNIKQn53vZZGRERENlZS2i6dTsPtvvBiQ5J4F72e5Gxtglc2bCKiahSD15llw8VZr9z3SkRERJUpKXh961vfik9/+tOYmJgAAAiCgMOHD+POO+/EbbfdVsv10TxkJV/MkhrJ6RAggJlXIqpMZo6yYYDjcoiIiKhyJUU+X/nKV+ByudDW1oZkMomLL74Ya9euRVtbG+6+++5ar5FmoaoqZCVXk27DgiDA7XJAyTLzSkTlm27YNB28toULmdcpZl6JiIioMiXteQ2Hw/jRj36Eo0ePYv/+/chms1izZg3Wrl1b6/XRHJRsHipQkzmvAOByipAVZl6JqHzF4NUzfXMt5HfB6RA565WIiIgqNmfwevToUSxbtgyCIODo0aPFj69bt+6cxwDA8uXLa7hEmo1e0uupwZ5XQAuKZWZeiagCaSkHr9sBURCKHxMEoTDrlcErERERVWbO4HXlypU4e/YsOjs7sXLlSggzLkJ0qqpCEATkcgxyzKY3U6pFwyYAcDsdHJVDRBVJy9lz9rvqomEPGzYRleHvf7ALt1+9AmsWheu9FCIiS5gzeD127Bja29uL/03WIhWD19qUDbtZNkxEFcpIcwWvXhw4OV6HFRHZj6zksP/EOJYfGWPwSkRUMGfw2tfXBwDI5/PF/ybr0ANLTw0aNgGAi2XDRFShtJQ9Z0yOLhr2YmJKRi6fh0OszY03okaRzGh7xycSrFYgItLNGbw6nc5ZS4Vnw7Jh8xUzr7NcIBrB7XRwVA4RVSQt5+YsG86rKiYTMqKF7sNENLtkWgEAxBNynVdCRGQdcwavTzzxhJnroDLpWdFaZV7dThHJjFKTYxNRY0tLWURDngs+Hg0VxuXEJQavRAvQ/wZPJpl5JSLSzRm8Xn311cX/fv/734+7774boVDonMeMj4/jQx/60DmPJXNIspYVrdmoHBcbNhFRZdJz7HltC2sBbWwqAyBi8qqI7CWR1sqGJ1k2TERUNGfw+utf/xqHDh0CAHzrW9/CxRdffEHweuDAATzyyCO1XSHNSs+81qrbsIcNm4ioQnOXDWvZVs56JVqYnnmdSsrIq+o5o6eIiJrVnMFrKBTC3/zN30BVVaiqii996UtwOKYDJUEQEAwG8fd///emLJTOpY/KqdWcV5fLwYZNRFS2fF6FJGtzXs/n8zjh8zg4LoeoBHrwmle1/a8hv7vOKyIiqr85g9eLL74YR48eBQBce+21+PGPf4zW1lbTFkbz07OiNR2Vw7JhIipTRtZues2WeQW07GuMmVeiBSULZcMAEE8xeCUiAuYJXmd67LHHAGhjc2YjcuSB6YrdhmvVsMklQlHyUFW15K7TRERpSbvgnjN4DXmZeSUqwcymiYmUDCBQv8UQEVlEScHrQmNzOCrHfHI2B0EAnI7aBJYupwN5VUUur9bsHETUeNLy/MFrW9iD42fjZi6JyJaSaQWCAKiqlnklIqISg9fzx+Zks1kcOXIEX/7yl/H5z3++Jguj+clKHh6Xo2ZZUY9TLJ7H6WBmnYhKk5EKZcNzzKBuDXsxlVIgK7maNZwzWy6fZ3d2Mlwyk0VHxIfhiTSmUpz1SkQElBi8zjYK57rrrsOaNWvwx3/8x3jHO95h+MJofrW+8HMVji1nc/CX9jIhIkJqwbJhbVzO+JSErqjftHXV0jcfOgAlB3zk9vX1Xgo1kGRaQWdUD16ZeSUiAoCqUmrt7e04ePCgUWuhMkhKDm5n7TKi+rHZtImIypEplA175ywb1sblNFLTpsHRFE6wFJoMlsxkEfG7EfS5EGfmlYgIQImZ12984xsXfCwej+Nf//VfsWPHDsMXRQvTy4ZrRc/qKgr3MxNR6YoNm+YoG46GtczrWAM1bUqmFUwkZTa4I0MlMwoCPhciQQ8zr0REBSUFr3fdddc5/y8IAtxuN7Zt24a/+Zu/qcnCaH5StsZlw8y8ElEF0tL8o3JaQ4XM61TjZF4TaW0Pb0bOzfm8icqRzeWRkXMIeJ2IBN2FbsNERFTSX9ljx47Veh1UJi3zakLZMDOvRFSGtJSFAMAzR+bV5RQRDrgbpmw4l88X9/nGkzKDVzJEKqO9pvTM64kzLEsnIgJKCF4VRcEjjzyC5557DqOjo2hra8Pll1+OG2+8ES6Xy4w10iwkJYdIoHYDy4tlw8y8ElEZ0nIWXo8D4jzls9GQp2FmvSYLQQYATCblhmlCRfWlz3j1e52FsmFmXomIgAWC16eeegrvfe97cfLkSaxevRqtra0YHBzEF7/4RSxevBjf+c53cNVVV5m1VppBNqlhk6QweCWi0mWkHLzu+e+LRsNenI2lTFpRbSXT03sR40kGGGSMZFq7KRL0uhAJuJFIKcjnVYgi91QTUXObM/rZu3cvbr31Vtxyyy04c+YM9u/fj2effRbHjx/HqVOncNNNN+HWW2/FgQMHzFwvFdS6YZO+51XJsmyYiEqXlrPwL1A6Gw17MBbPQFVVk1ZVO4kZweskg1cySKKQedXLhtUZHyMiamZzXmHcddddeNe73oWvfe1rF3yuu7sb//qv/wpRFPHXf/3X+P73v1/TRdKFpBrPefUU57wy80pEpUtLWtnwfKIhLyQ5h7SUhd9r7+0nDF6pFvSMfsDrRCSn3eSZSikI+2u3XYiIyA7mDF6feuop/PznP5/3iz/ykY/gxhtvNHxRtDA5m4O7hg2bXGzYREQVSEtah9T5tEW0jsNjcalhgldBAOLJxtjHS/WXnNGwKVsokptKykB7oJ7LIiKquzmjn4mJCUSj0Xm/OBwOI5lMGr4omp+qqrWf8+pkwyYiKl9GzsK7UNlwSJv12ggdh/W9id3RAOJJlnWSMZJpBQK0kVORwu/LVJqvLyKiOYPXtWvX4rHHHpv3ix9//HGsW7fO8EXR/PSAsqZzXl2c80pE5UtJWfgXKhsO67Ne7Z+pTKQVOEQB3W1+TDLzSgZJZhT4vU6IglCcLMCOw0RE8wSvH/7wh/HpT38ae/funfXzO3fuxKc//Wl87GMfq9niaHZSoZS3lt2GRUGA0yGybJiIylJKt+FIwA2HKDRE5jWRVhD0udAa9rLbMBkmmcki4NNK6sOF4JWvLyKiefa8fvjDH8ZLL72ErVu34vbbb8f27dvR2tqKs2fP4qWXXsL999+Pj370o3jPe95j5noJWqdhoLaZV0ALjpl5JaJS5fMqJCUH3wJlw6IooCXoaYjgNakHryEPJpMyVFWFMM+MW6JSJNMKAoX94A6HiIDXybJhIiIsMOf1//2//4fbbrsNX//61/H3f//3iMViiEajuPzyy/Hggw/ihhtuMGudNINcGF9Tyz2vAOB2iRyVQ0Qly8ja/k+fe+H3pmjYg1jc/mW2ibSCgM+FlpAH2ZzaEB2Uqf6SGaWYeQWAkN+tNWwiImpy898eB/DWt74Vb33rW81YC5VoOvNau7JhQGvapJ+LiGghKakQvC6QeQWAtrAXrw9M1npJNZfIKOhq9aMlpO3jnUzKDF6pasl0Fl2t/uL/h/0uTKWYeSUiqm30QzVR3PNqQuaVZcNEVKqMpL03lRK8toY9GJ+SkFfVWi+rphIpBUGfE61BrSMs9yWSEZKZ6bJhoJB5ZdkwERGDVzvSmyh5nLUNXl1OR7FEmYhoIelC2bB3gW7DgJZ5zeVVWwd7qqpOlw2HteB10sbPh6whn1eRymQR8E3fBAr5Xbb+XSEiMgqDVxuSTCsbFlk2TEQlS5dRNhwtlNnaed9rRs4hl1cR9LnQUsi8TiYYYFB1UlIWKnBB5jWZVpDP27tSgYioWgxebci8hk0ONmwiopKl9bLhBUblAFrDJgC27jicLJRxBr0uhPza+J84Z3FSlZIZ7XV1fuZVhbbHmoiomS18hXGee++9F8899xxUVcVll12G3/md3+FYAJOZtueVmVciKoNeNlxS5jWsZ17tG7zqgUTQ54IoCggH3My8UtVSGe33aGbmVZ/1OpWUEfa767IuIiIrKCvzeuedd+JLX/oS3G43HA4H7rrrLnzwgx+s1dpoDmZ1G3a5RO55JaKS6Q2bvCWMygl4nXC7RMSm7Fs2nEjrGTItyAj73cy8UtWS572uACBU+G92HCaiZjfn7fGnn34aV1111Tkf++lPf4pDhw7B69XumL/vfe/DlVdeia9//eu1XSWdo9iwqeaZVwe7DRNRyVJSFgJKC14FQUA05LV35rUQZIT8WmARCTLzStXTM/oB78yyYS3bypsjRNTs5kzd3X333bjhhhvwzDPPFD92ww034LrrrsNnPvMZfOpTn8K73vUu3HzzzaYslKbJ2RxEQYBDrG25NsuGiagcGSkLr8dZ8laStrAHYzZu2JRMF8o7mXklAxVfVzMbNullw8y8ElGTmzN4/e///m/83d/9Hf7hH/4BN910E5577jncc889uPPOO5FMJpHJZPDJT34S3/72t81cLwGQ5DzcLrHme41dLpENm4ioZGk5C18JY3J0rWEvYlP2z7zqGbJI0I14Urb97FqqL71hk39G5jVYaN40xZsjRNTk5u2qsXnzZtx3333YuXMnPve5zyGbzeKv/uqvcMcdd5i1PpqFnM3VvFkToM2RzeZU5PMqxBpneYnI/jJSrqRmTbq2sBfxhIxsLg+nw37N7xNpBX6PEw5RW3vY70auMKMzOGO/IlE5kuksvG7HOb8TDlFEwOtk5pWImt6CVwujo6O45JJL8MADD+Cv/uqv8LnPfQ633norXnrpJTPWR7OQlRw8NW7WBGiZVwBs2kREJUlJ2ZLG5OiiIQ9UAOM2bdqUTCvnBKmRoFbaOZmw5/Mha0hmlHNKhnXhgJuZVyJqenNGQD/72c/Q0dGBzs5ORCIR/Pu//zu2b9+OBx98EJ/97Gfxmc98Bm95y1uwc+dOM9dL0LoNm5F5dTu1c7BpExGVIiNn4S2jbNju43ISaeWcjrD6CJPJJAMMqlwyrZwz41UX8rmYeSWipjdn8PrRj34U//RP/4RMJoOHH34YH/3oR5FKpQAAO3bswCOPPIL//b//Nz75yU+atljSSEquGFjWktupvTwUNm0iohKkpVx5mdewBwAQs2nTpsQcmdc4g1eqQjKTnTXzGgqwIRgR0ZzBq6IocDgcxX/y+TzU85pQXHXVVXj00Udrvkg6F8uGiciK0lK2rD2vxcyrTZs2acHr9PONBJh5peolM+dm9HUhv5uZVyJqenNGQF/96ldx5513wu124/rrr8eXv/xlBAIBM9dGc5CyJpcNM/NKRCUot9uwx+VAwOu0beb1/CDD53HC6RCYeaWqJNMKgt7Zy4aTaQX5PLtZE1HzmvMW+Tve8Q68/e1vx8jICNrb2yGK9usE2ahkxZxuw+5C5lXhnlciWkAun4es5MsqGwa0jsNjNtzzms3lkZZy55QNC4KASMDNzCtVTFVVrWx4lsxrOOCGCi3jHy5k+YmIms28EakgCOjs7GTgajGykoPHWfufiZ55lVg2TEQLyMja+4S3jLJhQCsdtmPmNZnJAsAFI3HCATczr1SxjJxDLq/OvufVr32MHYeJqJkxKrUhScnD7TYx88qyYSJaQLoQzJVTNgxoTZvs2G04kdb2Hp4fvEYCHmZeqWLJjPa6CsxRNgwAce57pSrlVRU7D44gxxJ0siEGrzYkZ3PwmNBt2FUclcPMKxHNL13IvJZbNhwNe5GSssjI2Vosq2aSheD1/PLOcMDFzCtVLJnWfg9mbdhUKBVm5pWqdfDkBL5232t4evdAvZdCVDZTg9d8Po8f/OAHeMtb3oItW7bg+uuvxxe+8AUkEgkzl2Fr+bxamPNqRtlwodswM69EtIC0pGdeywxeQ/Ycl1PMvHrPD149iKdkNtWhisybefXrwSszr1SdiSnt/fbXDF7JhkwNXr/+9a/jrrvuwjXXXIOvfe1reN/73oef/OQn+OM//mMzl2FrehbUnIZN2jkUZl6JaAEVB6/6uByblQ7PXTbshqpOf56oHPpe6tkyr0GfEwKYeaXq6Vsbdh4YRirD9yqyl/KuMqqgqiq+/vWv413vehc+8YlPAACuuOIKtLa24k/+5E+wf/9+rFu3zqzl2JZUKM3zmDIqR7u3ITHzSkQLSMuV73kFgNiUvTKvyXmCV0C7OGRHWCpXsRx9loZNDlFEwOdi5pWqFi/cAMnm8th1eBRXbuqp84qISmda5jWZTOL222/Hbbfdds7Hly9fDgA4efKkWUuxNUkpZF5N6Dbscuqjcph5JaL5ZaRCt+Ey97y2BD0QYM/Mq9MhXrCFI1wMXu0VjJM1zFc2DGgdh+PMvFKV4kkZrSEPOlt9eGH/cL2XQ1QW0zKvwWAQn/3sZy/4+KOPPgoAWLlypVlLsTU982pG2bDTIcIhCpA555WIFlBp5tXpENES8thu1msirWhlnIJwzsf1zCubNlElkpks3E5xzr/xIb+bmVeqWjwlIxJw45K1XfjpU0cK72cXZvuJrMi04HU2r7zyCu655x5cf/31WLFiRclf19YWrOGqqtfREarZ418/NaF9TVugpK+rdi1ulwMOl2PW49TyeZb7eLse20pr4fO09rGttJbZHis4HBAFoHdRywUB3ULH7oz6kchki4+z8vPUKXkVLSHvOY/p6AghENL28OYgLHguOzzPRlqLHZ5nTtW6Cp//ef3/21t9ODU0Ne+57PA8rX5sK62lFsdOSTm0t/px1ebF+PGTr+PwmSnccNmSuqzF7se20lpq/Tytom7B686dO/GRj3wEvb29+Ju/+ZuyvnZsLGHZTo4dHSGMjEzV7PF62XAmLS/4dUasxeUQEI9nLvh4rZ9nOY+367GttBY+T2sf20prmeuxY+MpeN1OjI4mSnr8TCGfC6eGpjAyMmX556kbm0jD6xKLj9Efr6oq3E4Rg8NT8369XZ5no6zFLs9zbCINn9txzudnPt7jEDEel+b8ers8Tysf20prqdWxY5NpLIr6saI3gs4WHx5/4QS2LI/WZS12PraV1lLr52k2URTmTFbWZc7rgw8+iPe9733o6enBN7/5TbS2ttZjGbZkZtmwfh6WDRPRQjJStuySYV1b2IPYlARVteZNydkk0sqsHWEFQUA44C528yQqRzKtwD9LsyZdyO9CMq1Y9gY+WV9eVTGVUhAOuCEIArat68T+ExPcS022YXrw+h//8R/40z/9U2zevBnf+9730NnZafYSbC1T2FdmRsMmQGvaJCts2ERE80vLubLH5OiiIS+UbN5W42WS8+wRiwTc3PNKFUlmlDmbNQHanlcVHMVElUtlssjl1WJzue3rupBXVew8OFLnlRGVxtTg9d5778Xf/u3f4uabb8bXv/51hEL2rLWuJ71s2IxROQDgdjLzSkQLS0tZeCsNXouzXu3RoVdVVSQz2TmDV2ZeqVLJTHbWjL4u5Nc+xywZVUq/sRYOaK+l3o4Aetr8eHH/UD2XRVQy0/a8jo2N4fOf/zwWL16Md7/73di3b985n+/v70c0On+9PdWjbFiEwuCViBaQlrII+Suba1qc9WqTjsNpKYdcXp11FiegZV5fH5g0eVXUCJJpBcF5y4a13zF2HKZK6cFrpPBaEgQB29Z24oFnjmMiIaEl6Knn8ogWZFrw+vTTTyOdTmNgYADvfve7L/j83/3d3+Gtb32rWcuxrenMqzlJc7dTREZm2TARzS8t59DZWtlNtWLmdcoemddEYRbnfJnXREpBLp+HQ6xLawmyIVnJQc7mEfDNVzasveammHmlCulZ+1Bg+mbjtnVduP+Z43jpwDCu39pXr6URlcS04PVtb3sb3va2t5l1uoZV3PNqUubV5XQgzju8RLSAtJSteM9ryO+C0yHaZtZrsrDfMOifO/OqQsuOMYtBpUpmtL/vc2X0ASDMzCtVabJYNjwdvC5uD2BxRwAvMHglG+AtYZuR5BxEQYBDFBZ+sAHcLpF7XoloQRkpC5+7suBVFAREQx7blA3rzXLmzrxqAetkgtkxKl2ykNGfb89r0OeCAGZeqXJTKRmiIFzw/rV9bSdePz1pm/dhal4MXm1GUnLwuEUIgknBq9PBbsNENK9sLg85m4e3wlE5gLbv1S4NmxYKXiNBLaPBpk1UDj2jP1+3YVEUEPC5WBFFFYsnZYT8LojnXUduX9cFAHjpwHA9lkVUMgavNiPJObid5pQMA4CLDZuIaAH6vvhKM6+Atu81NmWPO/4LZ1614JXjcqgcpZQNA1qZPTOvVKl4Upm1uV5X1I/+riBeYPBKFsfg1WYkOQe3Sc2aAMDjdEDOMvNKRHNLS9pFd6V7XgEt8zoxJSOXs/7NsmRagQDAP8fz1bt4TibtkUkmayhmXudp2ARoHYe555UqNZmUEQnMfoNk+7ouHB2MY3QibfKqiErH4NVmJCVnWrMmAHA5RchKHqqqmnZOIrKX6eC1mrJhL/KqaovS4URagd/rhDhH7wGP2wGP24F4kgEGla7UzGuYmVeqwlRKPqdZ00zb1nYCAF5k9pUsjMGrzUhyDh4Tg1c9y5u1QTaEiOpDLxv2VpN5DWnjcuxwxz+RVuYsGdZFAm5mXqksyYwChyjA657/bzwzr1QpVVURT84dvHa0+LCsJ4wX9jN4Jeti8GozkpKD22nej03fX8uOw0Q0l1Qh8zpXGW0pomGtQ+/IRMqQNdVSsoTgNRxwc88rlSWZVhDwOhdsyBjyu5BIa3OEicqRkbVZwnMFr4CWfT0xNIWhceu/F1NzYvBqMxk5a27ZcCHzKiv8I0lEs8sUgteFMkbz6Yj4IAAYGE4YtKraSaSz844zAfTMK4NXKl0is/DrCkCx2U4ina31kqjBxAvl5uFZGjbptq/TSoeZfSWrYvBqM1rDJvOCV08x88qmTUQ0u7TebbiKzKvH7UBX1I+jg5NGLatmSikbZuaVyqVlXksJXrXHcN8rlUt/T5ov8xoNe7FycQQvMngli2LwajOSkoPHxG7DLiczr0Q0Pz3zWs2oHADo7wri6IANgtdMaXtek5ksR41RyZIZZd4Zrzo9azbFmyNUJr2J3HyZVwDYtq4Tp0cSODOWNGNZRGVh8GozZmde9YZNzLwS0VxSUhaiIFQ9xqu/K4Th8XRxjqoVZXN5SHJuwfJOPbPB7BiVKlVy2XAh82rh3xOypmLZ8DyZVwDYuqYTAlg6TNbE4NVmMnKuWMprBr1hk8LMKxHNISPl4PM4Fmw0s5D+riAA4JSF973qgXUpmVcA3PdKJdMyr6XveWXHYSqXXjas3wCZS2vIg9V9LXhh/xBHJZLlMHi1kbyqQlZyVWc3yuFi5pWIFpCWs/BWWTIMAP2dIQDAyaGpqo9VK6UHr1r3ZAavVIpsLo+0lCupbDjoc0EAuKeayhZPygh4nXA6Fr6O3L6uE2fGUhgYYekwWQuDVxvR906ZOudVb9jEzCsRzSEtZatq1qQLB9yIhr2WDl6TevC6QJARDmjBLQMMKoU+bqqUsmFRFBDwuVg2TGWbb8br+S5Z0wlBAF44MFTjVRGVh8GrjUiKlv2sx55XNh0horlowasx70vLF0dw0gZlw6WMygGYeaXS6DdFSsm8AlrZJxs2UbniKbn43rSQSMCNtf2teGH/MEuHyVIYvNqIrAevTvN+bHrmVWLZMBHNIS3nDMm8AsCKxRGcGU0V3++sptSyYZfTAZ/HycwrlSSZKT3zCmjdYtkMjMpVTuYV0EqHh8fTODlk3RuK1HwYvNqIXrrrcZuXedVH5bBhExHNJSNl4TXofWnZ4gjyqoqBUWvusyo1eAW0zAUzr1SK6cxracFryM+yYSpfPCUXG36V4tI1nXCIAkuHyVIYvNqI3jTJbWK3YQ8bNhHRAtJSFn4DM6+AdZs2JdIK3E6xpO0b4YCbmVcqSTKjl6OXWDbM1xaVScnmkJZyZWVegz4X1i1txYssHSYLYfBqI5Ks73k178fmdIgQwIZNRDS3tJyD16DgtSvqh8/jsGyZWiKtlFzaycwrlSqZLpQNl5p59bmQzGSRy/NvM5UmntRukJS651W3fW0XRiczOHxqogarIiofg1cbkQtNk8xs2CQIAlxOkQ2biGhW2VweSjYPn0Flw4IgoK8zZNnMazKdLalkGGDmlUqXzCgQgJIrGPTSz0Qh6CVaSLywRzpcRtkwAFyyuh1Oh4Cndw/UYllEZWPwaiN6AxMzR+UAWrDMsmEimk2mUBFiVOYVAPq7gjg1kkA+b70ytURaKTl4jQTcSEtZyzafIutIprPwe50QRaGkx+uln+w4TKXSq0DKKRsGAL/XhXVLotjJfa9kEQxebUQv3TWzbBjQmjaxbJiIZqPPpzRqzysALOkKQVbyGBpPGXZMo5RbNgxw1istLJlRSi4ZBrSyYQDsOEwl09+Hwv7SX2e6rlYfxiYzRi+JqCIMXm2kOOfVxIZN2vlEZl6JaFaZQvDqdRsXvPZ1BgEAJyxYOlxO5lXPcEwywKAFJDJKyc2aAK3bMADEU+w4TKWJV5h51b8mlckWr0OJ6onBq41Mlw2b+2Nzuxzc80pEs0oXglefx7ibaovaA3A6BJyyWNOmvKoimSmjbDhYyLwmGLzS/JLpbHmZV71smDdGqETxlAyv21FR3xRWkZCVMHi1EakODZuAQuaVd9uIaBZpSXtv8BlYNux0iFjcHrRc06a0lIWqljbjFZhujMLMKy0kmSm9HB0Agl4XBABTzLxSieJJuaKsKzCdrWXwSlbA4NVGZCUHhyjA6TA/8yoz80pEs0jLeubVuOAVAPq6gjgxlLDUbMFEWgsUgiWWdxYv+Jh5pQUk0woC3tJ/h0RRQNDvYuaVShZPymV3GtbpVSQc/UVWwODVRiQlB49B4yjK4XKKDF6JaFb6nlejRuXolnSFkEgrmLBQ4DcdvJaWIXM6RAS8TmZeaV55VUUqU17ZMKCNy2HmlUoVTykVZ14jAY92DAavZAEMXm1EVvKmj8kBWDZMRHNL12BUDqCNywGs1bQpWQheyynvjAQ9zLzSvNJSFirKe10BWsdhZl6pVNWUDesNwph5JStg8GojcjZnaEfPUrFhExHNJS1l4RAFuJ3G/jnp7QhCACy177XczCugjaVg5pXmk8xo1QvllA0DWtMmdhumUuTyeSTTSkVjcgCtiiTkdzN4JUtg8GojspKvS9kwM69ENJe0lIXX7YAgCIYe1+dxorPVZ6mOw4m0FmSUE7wy80oLqSSjD2jZMGZeqRRTKQUqprsGV6I17GHZMFkCg1cbkZRcXcqGXU42bCKi2aWlnOHNmnR9XSFLlQ0n0goEobzmVJEAsxU0v2SmELyWm3n1uZDMZJHN8e8zzU8POkMVNmwCgJagB5NJyaglEVWMwauNyHVq2OR2iSwbJqJZZeRszYLXJV1BjE5mkMpYozRS6wjrglhGljkccENScsgUujITnS+Z1suGy8u86vsX9cwt0Vz04LXSPa8A0BryYpJVJGQBDF5tpJ5lw7m8yru7RHSBtJQ1vNOwrr8rBAA4NWyN0uFEWimrZBiYLtNjuR3NpZh5LbtsWHttseMwLSReKC+vumw4JVtqfBk1JwavNiJn61c2DIDZV6q5IwOTeHr3QL2XQWVISznDOw3r+jv1jsP2DV6Ls16TDDBodsU9r2WWDevNd+Lc90oL0N9/qsm8tgQ9kJU8MjJ7oFB9MXi1kXrNefW4tJcJ971SrT343An8232v1nsZVIZ0DcuGI0EPIgG3ZToOJ6vIvHKvGM0lmcnC43bA6SjvkizIzCuVKJ6U4XKK8FZxDdka5qxXsgYGrzYiK/m6jMrRM6/sOEy1FpuSMJmQIfHOrm2kpdoFr4BWOnzSKpnXjIKAr8zsGMuGaQHJtIJgmVlXYHr2JjsO00ImkzLCfldVXeFbQt7isYjqicGrjch16jbsZuaVTDIezwAARifTdV4JlSot5Wq25xUA+ruCODOWtMS2hUrKhkN+FwTwgo/mlsxky27WBABBrwuCAM56pQVNpeSqSoYBoDXEzCtZA4NXm8irKuRsvRo26XtemQ2j2lGy+eJF2Ohkps6roVIo2TyyuXzN9rwCWuY1l1cxMFrf7KuSzUFW8mUHrw5RRNDv4gUfzUnL6JcfvIqigKDPhQQzr7SAeFJGuIoxOQDQUgheeSOO6o3Bq00oipZ1qEvDJj3zqtQ/80GNa3xqOmBl8GoP+viXWmdeAdS9dDihjzOpIMjgrFeajzaCqbIbQGG/m5lXWtCkAZnXcMADQWDwSvXH4NUmpELWs5rN9pVyO/WyYWZeqXbGp6Yb2oxMsGzYDtJSIXitYea1o8UHr9tR96ZNiUJH2GAF5Z3hgJuZV5pTMpOt6KYIoJWlc88rzSevqphKKlUHrw5RQMjvRpzN56jOGLzahN4sqa5lw8y8Ug3F4tofRLdTxBgzr7aQlrT3pVoGr6IgoK8zaIHMayF4ZeaVDKSqaiHzWlnwGvS72W2Y5pVMK8iratVlw4D2XsaxX1RvDF5tQr9IrOXesrnoDZskZl6phmKFsuHVS1oxwoZNtmBG2TCg7Xs9NZxAXlVrep75VBe8ejCZlKHWcf1kTZKSQy6vlt3FWhdm5pUWoJeVV5t51Y/BsV9UbwxebSJW6MLa3uIz/dyuQtkwM69US7G4hIDXif6uEDOvNpHSy4Yr3K9Xqv7OICQlh+Hx+t3U0IPXSso7wwE3lGweGY6AovMk9b3UFWZeQ343kpkssjn+fabZ6VsWjAheWUVCVsDg1SZihf2AHXUIXt2FJlEclUO1FItn0BryoisaQDKTRSqTrfeSaAEZvWy4xvOn+7tCAFDXfa/Vlg0DtW90Ek/K+Lf79+KZVwdreh4yTjJTuClScfCqfV0yXdtSzoMnx/Hl/3oFJ8/Ga3oeMp7RwWucVSRUZwxebSIWz8AhCsUh0WZiwyYyw/iUhGjYg642PwDOerWDdKFsuNbbGRZ3BOAQhbrue02mFXhcjmIlSjn0i8ZaNm06diaOv/rmi3h+3xC+/tM9zMTZRLJ4U6TybsNA7Wa95vJ5/OTpo/i7H+zCa0fHcPcPdyGfZ+BiJ8Xg1V/ZDZKZwgE3sjm1WHVDVA8MXm1Cy0p54BAF08/Nhk1khtiUhGjYi65WPXhl6bDVFbsN13jPq9MhYlF7oO6Z10oDjFpnXp957Qy+8N2XIQoCfuvq5RidSOPF/cM1ORcZK5mptmxY+7pa7HuNxTP4++/vwv3PHMeODd14701rcOjkBB57+bTh56LaiadkiIJQcUfrmYrvZQmWDlP9mN/9hyoyFpcQLQyINpsoCnA6BJYNU81ISg6JtILW0IzMK8flWF5aysEhChVlI8vV3xXEa0fGoKoqBMH8m3iJtFLxxV+tMq/ZXB4/fPx1PLbzNNYtacVH3roBQZ8LLx0cwUPPn8DlG7rq8r2i0iUyle+lBrQ9r4AWoBhp58ERfPOh/cjmVXzwtvXYsbEbqqpiz/Fx/PhXR3HJqg60RcyvBKPyxZMyQgEXRAPeCyIz3ssWtQeqPh5RJZh5tYlYPINoHf9QuJyO4rgeIqPpM16jIQ+CPhe8bgczrzaQlrPweZymBEj9XSHEU0rdmoUk00pF+10BbZ+sKAiGdumMJ2V86T9347Gdp3HDtj786bsuRsjvhiAIePs1K3F6JIk9x2KGnY9qI1XMvFaWS5jOvBpTNiwrOXznFwfxtfteQ0eLD5973zbs2NgNABAEAX/0WxdDhYrvPnKQ+x5tIp6UETFgTA4wfSOOTZuonhi82kA+r2r7Aeuw31XndonMvFLNjBe6aUfDXgiCgPaIj8GrDWSkLLwmzZ7u7wwCqF/TpkQVwasoCgj5XYZlXo+dieOvv/Uijp6J44NvWY87rlsFhzj95/yNW3rRGvLgoedOGHI+qp1kWoHTIRYbI5Yr4HNBEIwJXgdGErjr2y/hiV0DuGl7Pz7znkuL2zh0XVE/3nHVcrxyZAwvHmBpuh3EUzJCBjRrAoBIUKsAZPBK9cTg1QYmkzJyeRVt4fqUDQNa0yY2bKJa0btpRwuv8Y4WL2e92kBaysFv0uxpvePwiTo1baomeAUKIyYM2Cem728VAHzm9y/Fjg3dFzzG5RTx5q19OHByAsfOsDuslSUzSsUzXgFAFASEfNXNelVVFU/uHsBd33oJU0kZf/o7F+N33rQSTsfsl4jXbe3Fku4Qvv/o4WK3ZLKueFIuNvaqlt/rhEMUatp8jmghDF5tIDalZaBaw3XMvDodbNhENaPPMdb3dbdFvBidzLAszeLSUrbmnYZ1Po8TnS0+nKpD5jWfV5HKZKsKXsNBd1X7ErO5PL7/y0P495/vx8rFYfzF/9iGJd2hOR9/9eZF8HmcePj5kxWfk2ovmc4iWGGzJl3I764485pIyfiXn+zBtx8+iFW9EfzV+7dj4/K2eb/GIYr4HzetRSKl4N4nXq/ovGQOVVURTynFvarVEgUB4YDb0C0QROViwyYbiMW1N4m2egavLBumGopNSQj6XHAVOlt3RHyQZK2JU8igO8ZkvLScRWvQvIqQvq5gXcblpKQsVFTeVAcAIn43BkeTFX3txJSEL/3nbhw8NYEbtvXhndeuOKdMeDY+jxPXbFmEh58/ieHxFDrPK/8ka0hmlIr3u+pC/soyr0cGJ3HPA/sQm8zgndeuwI3b+0tu6rOkO4Qbtvfh4edPYseGbqzpby37/FR7GTkHJZs3ZMarTgtemXml+mHm1QaKWak6lg2zYRPVkj7jVddeaE7Gfa/WlpFy8JmUeQW00uHhiXSxyY1ZEsVZnFVmXpNy2dUEA6NJ/Mk//Urb33rbhftb53P9pX1wiAJ+8eKpSpZMJkiks1WPMAn53WXPec3m8viX+/ZAEAR85j2X4ubLlpTdjfatb1iG9ogX33z4IBRuK7Kk4ozXQPVjcnSRgJtlw1RXDF5tYCyegcftMG1v2Wy0Pa/MvFJtxOKZcxqStbf4ADB4tbqUlDU1eF3SpTVtOj1ibvbViOA14ncjm1ORksoLvH/w6CHISk7b37rxwv2t82kNebBjQzd+/eoZw0epkDG0zGu1wasLiTJ/vi8fGsH4lIQPv30TlvWEKzqvx+XAe29ai6FYCg88y+ZgVqRnSI3a8wow80r1x+DVBsYLM17rOa/P7XLwzirVTCw+R+aVs14tLSNn4fWY020YAPo69aZN5u57NSrzCqCspk0nh6aw7/g43n7Nynn3t87nxu39ULJ5PL7zdEVfT7VVbcMmQAtMkpkssrnSbzA/tvM0Olq8uHRtV1Xn3rAsih0buvHQcydMv6lEC9PLyY0sG44E3JhKKsizJwXVCYNXGxiLZ+q63xUoZF7ZsIlqICNnkZKyaA1NB68+jxMBr5OZVwtTsnlkcyp8bvMyry1BN8J+l+njcpKF4LXaPa8Ayiq3e/iFk/C4Hbhpx9KKz7uoPYDNK9vx+MsDkGTegLQSJZuDrOQNybwC0zdZFnJyaAqHT0/i2i29cIjV3xS/47qV8Hmc+NZDBxjQWMx02bCxmde8qpb8eiMyGoNXG4jFM4jWOXh1cVQO1YjekOz813h7i4/jciwsLWvlr2aWDQuCgP6uEE6Z3LSpmHmtIsgIlzkfcWwygxf2DePqixdVlfEFgJsv70cireDXr52p6jhkrGRh77YRe16B0me9PrbzNNwuEVdd3FPVeWee/47rVuLIYBxPvDxgyDHJGJNJGQKmb3AYQe9cHDdg9BdRJRi8WpySzSGeUurarAnQy4aZeSXjjeszXkPnvsbbI16MTjDzalVpSQ9ezSsbBrSOwwOjybJKJKuVSCtwiEJVz7V4wVdi8PrLl7QmS2/e2lfxOXWreluwYnEYv3jhJHJ5vo9bRTGjb0C3YQAl7WtOpBU8t28IOzZ0V53xnWnHhm5sWNqKH/3qSLHJJNVfPKUg4HOV3OStFPp72ST30VOdMHi1uNhU/cfkAFrZsMSyYaqB6W7a577GOyI+jMU569WqMpJWiWFm2TAALOkKIZdXKx47U4lkWhtnUk3fAb/XCYcolJR5TWUU/OqVQWxf34m2iDHv/TdftgSjkxnsPDhiyPGoesZnXhd+bT39yiCUbB7XXdJb1TnPJwgC3nPTWuTzKr77yCG+b1tEPCkbWjIMTJcgN3vmVVVV/PLFU7xZUwcMXi2uWFIZqm/m1eUUkc3luZ+FDKffoGk5b15oe4sXSjbProYWpWdevSZ3Qe/vMr9pUyKtVB1giIKAcIkjJp7cPQhJzuGm7f1VnXOmzava0RX146HnTjKwsIikAeXowHTmdaGy4XxexeMvD2BNXwt6O4NVnXM2nS0+vPWqZdj9+ihvklhEPCUjbGDJMABEAuVtgWhUIxNp/OCxw/j5M8fqvZSmw+DV4opZKYPuvlfK49LK5Vg6TEaLxTMIB9xwOc99O+KsV2vTg1ezR3h1tvrgcTlw0sR9r4m0UvW+U6C0ERNKNo9fvnQK65e2FgN1I4iCgJsv68eJoSnsPzFu2HEb0c+ePY4fP3G45udJZIwpGw74XBCEhTOvr7w+irF4BtddamzWdaYbtvWhvzOI7/3yEBv6WEAtMq8+jwMup9j0s16HC9MQ9h4dq/NKmg+DV4srBq8WyLwCgKywaRMZa3xKmvX13R4pzHrluBxL0hs2mTkqB9CCsL7OIE6ZmnnNGhK8RgJuTCaleR/z/L4hTCZk3HSZcVlX3Y4NXQgH3Hjo+ZOGH7uRPP3qIO578kjNM9TJtDFlw6IgIORzLZh5fXTnabSGPNiyur2q883HIYr4H7esRTwl49s/31ez81BpahG8CoKAsH/h97JGN1LoyXHo5DgTOyZj8GpxY3EJYb8LLqe5F4jnczPzSjUSm5Jm7aat7/UbYebVktJ12vMKAP1dQZwcTiCfN6f8VZvFaUzmdb5shaqq+MULJ9HbEcSGpdGqz3c+l9OBN2/txd5jMdPHDdlFNpfH6GQGEwkJAyO13VedzCgQBQFed/V/30MLvLYGRpPYf2Ic125ZbGjzntks7Q7jig3dePLl0yxRryNZySEj5xD2Gxu8AkAkuHAVSaMbKdxYV7J5HDsTr/NqmguDV4uLTWXQWudmTYDWsAkAZAavZLBYPDNr5tXjciAccGOM43IsKSPXp9swoO17zcg5nI2Z07TJqLLhSMCNeFKZs3fAa0fHMDCaxE2X9VXVHGo+12xZDI/bgYdfYPZ1NiMTaeg/nn3HYzU9VzKTRcBXXSMwXcjnwtQ8ZbqPv3waToeIN25eVPW5StHfHUJaypY8voeMp3efNjrzCujvZQxe9e/toVMT9V1Mk2HwanGxuFT3TsMAiplflg2TkVKZLDJyDq1zjILqiHiLpTlkLSkpC6dDqEtVSH+X1mzm2EDt73ZLSg5KNm/Ynte8qhYb9Zzv4edPojXkwfZ1XVWfay4BrwtXX7wIL+wbxihvDF1gKKZ9T5wOAftqvDdY62JtTDOdkN89Z6CYymTx7Gtncdm6zppk4WbT1apt+xgaT5lyPrpQPKm9HmoRvJayf7/RjUyksbQ7hL6uEA6dnqj3cpoKg1cLU1UVY/FM3We8AoDHxcwrGW98St/TPfsNmraIF2MsG7akjJSDtw4lwwCwuD0AhyjgyMBEzc9V7AhrUOYVmL1L57EzcRw4OYE3b+2D01HbP81v3toHQQAeefFUTc9jR3qwdcWmRTh4cqKm84S1cnRjfofCfjem5ggmnnntDCQlh+u21q5R0/k6W/0AgOFx3iCpFz0zGqlR5jWRUpp2brSqqhiZSKMj4sPG5W14/fSkadtYiMGrpaWlLCQ5N+eFvZn0hk0KM69kIH1Mzlw3aDpatFmv/KNgPWk5W5eSYUCrBOlp8+PowGTNz6Vns4zIkOkXkbOV2/3ihZPweRy42oSyzraIF9vXdeGpVwZLmg3aTIbG0wh4nXjD5kWQlByODtYuu5/MZA3MvLqQkrIXBNt5VcXjL5/GikVhLO0OG3KuUrRHvBAF7ftJ9VEsG67FnteAGyoWHs/UqJKZLNJSDh0tXqxf3oaMnMOpYfM64Dc7Bq8WNlaY8WrUkPpq6A2bJGZeyUDT3bTnzrzm8irGp5q7q6EVZaQcfCaPyZmpvyuEowOTNW8Io48zCRqQIQvPkXkdmUjjxQPDuHrzYtO+pzdf1g9ZyePBZzmjcKahWApdUT82rWiHINR236tWNmzMz1uf9Xr+jZG9x2IYGk/XdDzObJwOER2tfgyzbLhu9PeZcMDYOa/aMQvvZYnmvPmlN2vqaPVhw7I2ANz3aiYGrxZmlTE5wHTDJnYbJiPF4hIEaJ0LZ9Ohj8vh3jzLSUnZunQa1q3qjWB8SsKJGnfNrUXZ8PkBxi9fPAVREPDmrX1Vn6NUvZ1BbFwexQNPH4WSZUWNbmg8ha5WH4J+N5Z2h2o6E9fYzKseTJx7o++xnacRCbixdW2nIecpR097gGXDdTSVlAszWY2vkIkEtOvSZt33WgxeW3zoaPWhPeJl8GoiBq8WVgxerdCwycWGTWS82FQGkaB7zj1+7YWqg1Hue7WcjJSta+Z169pOuJwinnn1bE3PkzAwePV5nHA6xHMu+BJpBU+9OojL1neh1eQblVdfvBiTCRnHz3JsDqD9fYvFJXRFtf2a65dGcXQwjrSUNfxcuXweaSlryAgmYDrzOjN4HRpP4bUjY7h686Ka76OeTU97AEPjaY7LqZN4Sq5Zg65wcO4tEM1Avymj32Bf3deCQ6cn+Fo3Sd2C1/3792PDhg04e7a2Fx52FpuS4BCFmmy2LxdH5VAtjM8x41UXDXshgMGrFaXlLLx12vMKaHtQL9/Yg+f2na1pRYgevBoRZAiCcMGIiSd2DUBW8rhpe3/Vxy9Xb2cAAHB2jKWdADBcyKZ0FZoNrVvSilxerUlGJZXRAmKjyob1Ms6JGWWcT7w8AFEUcPXmxYaco1yL2oNIS1kkM8YH/7SweFKuSadhAIjomf5kc27p0cfkeAozmlf3tWAqpeBsjO+lZqhL8Hr06FF8+MMfRjbLN7T5jMUzaA15IIq1mfdXDneh7IQNm8hIsbg0b1m8yymiJeTB6ARLz6wmXec9rwDwpq19SGayePXIaM3OkUgr8LodhmWuZo6YULI5PLbzNDYuj6K3M2jI8cvRHvHC6RB5wVWgj8npimrZlFW9EbicYk1Kh/WAzrjMayETVsi8ZuQsnn71DC5d02F6Rl+3qF27OcJxOfUxmaxd5tXjdsDjdhTH8TSbkYk0Olqmb7yv6o0A4L5Xs5gavGazWXzve9/Db//2b0OSmvNuTTkWurA3k7swKocNm8goqqoiNpVZsCy+PeLFCDOvlqKqKtJ13vMKAFtWdyASdOOZ12pXwZNMK4aUDOsiAXexyclv9g4hnpTrknUFAIcooqc9gDPMvAJAsbmQnnl1OR1YuThSk6ZN+l5qo/a8+r1OiIJQvDHym71DSEtZXH+pefuoz9dTCF6577U+plJKzTKvgJZ9bd7MawadLb7i/3dH/Qj7XTh0qvYd8Mnk4HXnzp34h3/4B7z//e/Hn/3Zn5l5aluKxTOIWqDTMAA4RAGCADb2IMMkM1nISn7BrEB7xIcxNmyylGwuj1xerduoHJ3DIeKKDd149chYzRqHJNJZQ4PXcMCNeEpGPq/i4edPor8riHVLWg07frl6O4PMvBacjaUQDrjPqShYv7QVp0eShr++khm9HN2YG0CiICDod2EyIUFVVTy+8zT6u4JYsdi88Tjn64r6IYDBaz1kc3kk0rUNXsNBd1Puec3m8ohNZdAxI3gVBAGr+lqYeTWJqcHrihUr8Oijj+JjH/sYHI76XvRYXb4wHsQKM14B7RfT7XJAVph5JWOMF2e8Lpx5jU1JF8wvpPpJS9pNLG+dM68AcMWmHuRVFc/vrU32NVGDzOtUSsbze8/gbCyFmy7rhyDUb2tIb2cQIxNp/n5Bm0na1eo752Prl0YBAPtPGJt9Taa1suGgQZlXQGvaNJmQcODkBAZGk7ju0t66vrbcLgeiYQ/H5dSBPn+1ppnXGVsgmsnYZAaqinOCV0Db9zoWzxSbrVLtmHrl0d7ebshx2trM3xtUjo6OUNWPH5tMI5dXsWRx5ILPl3N8I9ai87odcDgdxccYeexqH2/XY1tpLWY/z+MjSQDA8v7WeV/jy/taoD4LCC4nOtoCVa+lkb6H9Tq2rzAmoasjWNLX1XItm9d1Y1VfC57bP4zfu2X9ghfr5X4PM3IO/d1hw57n4q4QVBX4zkP70dHqw81vWFHSftpafQ97O4PI5VXkRBE9JX6NXV+3Cz12dDKNS9Z0nfM3LtoWRMDnwrGzCbzl6vm/vqy1F5og9ve2lhRglHLstogPkwkZv95zFiG/G7e+cSU8roUTBbX8ni/uDCGWkEv+Gqu8Vqy0lkqOHS/cYOzrWfi9q9K1dLUFcPDkxLxfb+fv4VxOjWmVBKuWtp3zXnHZpkX4waOHcWZSwpoVHaasxcxjW0n9b5tXYGwsgXzemu2oOzpCGBkpfezAXI8/MqDVzbsFnPP5co5v1Fp0TlFAfCqDkZEpw49dzePtemwrraUez/PY6QkAgJjLz/sa9xQalh08OgpH/sLskFWeZ62OrWTz+LsfvIzfetNqrC2xBLDWz3PgrPb+pEjKgl9nxvf8snWd+O4jh7Bzzxks6Z7/QqrcY08mJDhFGPY8xcIohVNDCdxx3SqMx5Ilr6VU5Tx+cYd2M3jf4RF4SkjS2fF3qJTHZuQsYnEJEb/zgr9xa/ta8PKBIQwPx+e8OVLuWoZGEgCAdCIDKTX/vsFSj+11iTg2OIkDJ2K4+bIliE8snPGs9fe8NejGzoMjJX2NVV4rVlpLpcc+MTABAFCzuXm/vpq1uB0CEmkFg2cm4XJeeAPO7t/Dubx+YgwA4IJ6zntF0CXC53Fg594z2NAXMWUtZh27HkRRmDNZyTmvFhUrsaTSTG6Xg6NyyDCxeAaisPAoqGaf9To4msSRgTju/uEuDI4uHOiYQS8brnfDJt32dV1wOgQ8s+eMocfN5fNIScbveQW0LrNXXdRj2HErtbhTC/abfd9rsdNwoVnTTOuXtmIsLhVH6RghmcnC73EaOk0g5HMXy0Wv2bLIsONWo7PVh0RaKe7xJXPoe1FrXTYMAFOp5iodHp5Iw+UUEQme+70VRQErF7fg0Gk2bao1Bq8WNVa4UG8LW6PbMKCNLZE5KocMMj4loSXkXvDirTXsgSgIGG3Spk16wKqqwP/96R5IFvgdTEvafr16j8rRBX0ubF7Zjuf2Dhm6d1MfZ2Jk8Kp3kL95x1JLfP+CPhciAXfTdxzWx7l0RS8MXtcV9r3uO27cyJxkRjGsWZMuFNBep1tWdaA94lvg0ebobNG+n2zaZK54IaCs1agcYDowbrZ9ryMTGbRHvBBnqcJY3RfB4Giy6QJ6szF4tajYVAYet8MSFzc6t5OZVzJOLJ4pqSGZQxQRDXswOtGkmdexJByigE/+wVYMjCTxg0cP1XtJM4JX6zTeu3JTDxJpBa8eGTPsmMVxJgYGGe0tPvx/77wYd9ywxrBjVqs76seZEsqXG9lQIbjqbL0w6Otq9SEa9mC/gSNzkumsYWNydC1B7cbIdZf2GnrcaugNsBi8miuelOF2ivC6a/ceHSn0PtBHfzULbcbr7DeHVve1AAAOM/taUwxeLSoWl9AW9ta1U+D53C4RCoNXMkhsSkK0xMqC9oi3acuGB0aS6Ir6sX19N27dsQRPvXIGv6lRZ91SZeRCt2EL3VzbuDyKcMCNZ14zrnQ4UQhejcy8AsBFK9pKaqRjlp42P86OpaCq1uwlYYbhWAqtIc+sPxdBELB+SRT7T4wb1m9Dy7wa+7ravq4Tf/mBy7C2v8XQ41ajoxi8Nndm32zxpIyQ313Ta0i9bDjeRFlGVVUxMpE+Z8brTEu7w3A6RI7MqTEGrxalZaWsUzIMFDKvFihZJPtTVW0U1EIzXnXtLT6MNGvZ8FgSi9q1Lstvu2oZVvdG8O2HD+LMWP0yZcXMq0X2vAJahl6f+WrUxVStgler6Y76kcxkMZVu3n2Js43JmWnd0lYkM1mcHDamwUkyrSDgNfb3x+t2Ytv6bkvd9Pa4HGgNeZh5NVk8VdsZrwAQLpSpTybmbzjWSBJpBRk5N2fm1eUUsXxRmMFrjdUteH3HO96BgwcPoru7u15LsLRYPGOpZk1AYc8rM69kgKm0AiWbL3mOcXvEi8mE3HQ3T2Qlh5HxNBa1afvGHKKID92+AS6niP/7kz11+36kpSycDnHWDpP1dMWmbuTyKp7fO2TI8YrBq8HlnVbTXRhBdbaJ972ejaVm3e+qW7+kFQCw36B9r8lM1vDMq1V1tvgwZGCzK1pYPCkv2AyxWi6nA36Ps6n2vOpN2+YKXgGtdPjkUKJ4k5eMZ60rDwIAKNkc4iml5JJKs2hlw80VPFBtjMf1btqlvcY7Cs1Hxpps+PeZsRRUTI8zAbQO5B98y3qcHkni+48ersu60nLOUvtddb0dQSzpDhlWOpxMaxcfjR5kdBdujjRrx+FURkEirczaaVgXCXqwuCOAfQbse83nVa1suMFviug6W33MvJosnpSLmdFaigTdxc7GzWCkGLzOfeN9dV8EeVXFkUHue60VBq8WpI/JabNY5tXtdEBSmHml6sWmtCC01OqCtiYdlzNYKA3WM6+6TcvbcMvlS/DUK4N4rg77XzNS1lIlwzO9YVMPTg4ncHKo+vLORFqBQxRq2vTECtrDXjgdYtNmXvVmTfOVDQPAuiWtOHR6suqbuCkpC1UFggaXDVtVZ6sP8aTMTJRJ8qqKKRPKhgGtm3EzZV5HCo0j2+fJvK5YFIEoCDh0isFrrTB4taBY3HozXgE2bCLjFF/jJe551Ut0mi54HdU6Dc9Wzvj2Ny7Dyt4IvvWLg6ZnzNJS1lKd0Ge6bH0XHKKAZ/dUH9Qn0gqCPpel9hDWgigK6I766rqPup6GCr8/nfOUDQPA+qVRKNk8Xh+IV3W+RGFPtr9JMq96RnuEpcOmSKQV5FUVoRqOydE1Y+Y1EnTP23DP53GivyuIw9z3WjMMXi0oFtezUtYqG3YVGjY1c0dKMkZsKgOHKCBU4p3hSNANp0PAaJNd/AyOap2GnY4L36odooiP3L4BLof5+1+14NWa2Uh95utv9p6teuZrshC8NoPuqL9py4bPxlIQgDk7iOrW9LVAFISqS4cTKeNHMFlZJ8flmGqqEEzWes8r0ISZ1/G5x+TMtLqvBUcG40z41AiDVwvS9/VZr9uwCBVANsfglaqjdxqebcj3bERBQFvYi5Emy7wOjCYvKBmeKRr24g9vW4dTwwn852Pm7X9Nyzl4LVo2DGgzX6dSCvYcrTLISBs/zsSqutsCGJnINOXF1vB4Gm0R74INyHweJ5YvCmNflU2bpgqZ12bZ86pf7A9xXI4p9Exo2KTMa0bOQWqSZoojk+liD475rO5rQTaXx/Gz1VVp0OwYvFpQLC4h7HfB5bRWZsNdKJNg0yaqViwulX1zpr3Fh7EmGpdT7DRcGJMzl4tWtOPmy/rx5O5BPL/PmC67C7Fy5hUozHz1u6pu3JTINE/mtSfqR15Vi900m8nQeGrB/a669UtbcfxsHKlM5WOFpjOvzfHa8nmcCAfczLyaZLJwc8SUPa/6rNcmyL4q2TzG49K8zZp0q3ojAMCROTXC4NWCrDgmB9AyrwDYtImqVslrvD3iLTZLaAZnY1qn4YWCVwB4+xuXY+XiCL758IHi/r1asvKeVwBwOkRcvqEbu18fLY67qYS259W6z9NIxY7DTda0SVVVDMXSC+531a1b0gpVBQ6cnKj4nFNp7UK/WRo2AVrp8BCDV1PEk9p7nhnBq16a3Aylw2PxDFRMl8HPJ+R3Y1F7gE2baoTBqwXFpiRLBq96SRUzr1SNvKoWy4bL0R7xFgaEN0fHyoFRrXnO4hKCV6dDxIdv3wCnKNR8/6uqqsjIOUsHr4BWOpzLqxVno1VVRSLVRGXDUX1cTnM1bUqkFaSk7LxjcmZasTgCt0usat/rVJM1bAKArhYfhlk2bIqplAyHKMBvws2RSED7Oz6ZaPzgVa8cKGXPKwCs7o3g9YEJ5PPcamc0Bq8Wo6oqxuIZyzVrAlDsriY34Z4oMs5USkEur5Z9g6bZOg7P12l4Nm0RLz5w23qcHE7g6/fvqdm65Gweubxq+fExfZ1B9HcF8esKS4fTUha5vNo0ZcM+jxMtQXfTZV6HYtoFaXe0tAtSp0PEmr5W7D9R+b7XREqBx+VYcI9tI+ls9WEiIUOSefO71iaTMkJ+V8k9JapRLBtONX7wOj3jtcTgta8FaSmHU8OJWi6rKTXPO6dNpKUsJDmHaMi6mVeZZcNUhViFDcmKs16bpHR4cDSJzlbfrJ2G57J5ZTtu3N6Hh549jldeH63JuvS9flbPvALAlRt7cOLsFE6PlH/xMFXYlxhsouxYd9SPM03WcVhvIlRq5hXQSofPjKWK72XlmkrJTdNpWKffhOO4nNqLJ2VTSoYBIOTX3h8nE5Ip56unkYk0XE6x5C7Oq/taAACHTk/UblFNisGrxYwV5l/qF+pW4mbZMBmg0jnGeoe/0SZp2jQ4miypZPh873jjCvR3h/Cthw8gWUVTmbmkMlrZth2C18s2FGa+vlb+zFd93ESzZF4BoKctgLNjqaYahzY0ntK6mZfxN3f90lYAqDj7mkgpTdNpWKfvE+S+19ozM3h1OkQEfa6maNg0MqGNySl17nc07EVb2MumTTXA4NViKs1KmcHNsmEyQGxKe423llkaH/K74HaJTVE2rGRzGJ5YuNPwbFxOEX9yxyWIJxX856PGj88pZl4tPCpHF/a7cdGKNjy79yxy+fLet/QyuGbZ8wpoTZtSUhbxlPE3PaxqKJZGe4u3rAqH3s4gQn5XxSNzplIyAk3UrAmYnqE7PNFcmf16iKdkU8bk6CLB5pj1OjKRWXAW9PlW97Xg8KmJprohaAYGrxZTDF4t3LCpls1gqPGNxyU4HSJCZQYFgiCgPeJrirKzM2MpqGppnYZns7KvBbfs6Mcze85it8Hlw9OZV2vvedW9YVMP4km57JmvTZl51Zs2jTVP06ahWKrYrKpUoiBg3ZJW7DsRq+iidKqJGoHp/F4Xgj4Xx+XUmKqqiCcV0zKvgHaTsNEzr6qqYmRCu9FVjtV9EcRTCisODMbg1WLG4hIcooBI0Lw3nlIx80pGiE1lEA15Si69mak94sVYE2ReBwudhisNXgHgLVcsQ29HwPDyYTvteQWATSvaEPSVP/NV7wjbTMGrPi6nWfa9qqqKofF0SaMvzrd+aRSTCRlnKmhwlUjJTVc2DABdrT4GrzWWymSRzeWZeTXYVEqBpORKbtakK+57ZemwoRi8WkxsKoPWkMeULnHlmt7zyuCVKqeNgqqsLL494sVIEwSvA6NJiIJQdkZoJpdTxAduXY+ppILv/9K48mE98+q1SfCqzXztwu7XR4sBaSn0zGszNdaJhr1wO8Wm6Tg8mZQhKbmymjXp1i/R9r2WOzJHVdVC5rV5Xle6zlaOy6m1iULjpFKbChkhEtAyr41cGltup2Fdd9SPsN/F4NVgDF4tJjaZsWTJMDCdeZVYNkxVGI9n0FphN+32iA9pKVvM/jWqwdEkuqLldRqezZLuEG7dsQS/2XsWuw8bUz5cLBu2+Kicmd6wqQfZnIpfPHei5K+Jp2T4PU44xOb5MykK2mims02SeR0qPM+uEsfkzNTe4kNHi7fsfa+ykkc2l2+qLta6zlY/YnGJTR9raGJKC15NLRsOuCFn88g08BgkPXgtd8+rIAhY1dvC4NVgzfNX2SaqyUrVmouZV6pSPq9ifEquKvMKaI0TGtngaLKqkuGZ3nLlUvR2BPGthw8gka4+6E9J9iobBoD+rhA2LG3Ft36+D/c9dRT5EjIEU0mlqUqGdd1RP840yZ5XfR9aJZlXQCsdPnhqvKxmYHoJf7PteQW0zKuKxn//ric986qPsDGDnuVt5H2vw4Xgtb2CSSCr+1owOpmpeLQWXYjBq4VoF/YS2iyaeWXDJqrWZFJGXlUr7qatl+w08rgcvdNwJWNyZuN0iPjD29YhkVbw/UcPVX28VDoLl1OsOitsto//9kW4fls/Hnj2OL76o9eQlrLzPl6bxdl8AUZPmx+jk5mmyI4NxVJwOoSK/+auXxpFWsrh+Jmpkr9Gv4HUbN2GgelxOdz3Wjt65tXcsmHt73kj73sdmUijJeguViCWg/NejWevq48GN5mUkctXfmFfa6IgwOUU2bCJKjY9JqfCsuFCp79GHpdTbafh2fR3aeXDz+0dwq5DI1UdKyVlbVUyrHM5Hfj4uzbj3W9ejVePjOFvvv3SvOWx8ZTcnJnXNj9UtTnmcQ6Na3MbRbGyHhNr+1sAlLfvNVkou2/Ohk1ahnuI+15rZmJKggAgaGLmVS9RbuzgNVP2flddX2cQXrcDh05NGryq5sXg1UKsPCZH53aKUBQGr1SZ8bh2V7jSGzR+jxM+jwOjDVx2ZkSn4dncdsVS9HcG8a1fHKyqfDiVUWzTrOl8giDgukt78Yk7NmMqpeCub72EV4+MzfrYqaSMYBM21emJaq+7ZmjaNDSeqrhkGABCfjf6u4LYf6L0fa/JdPOWDQe8Tvg9TmZea2giISHod5m6V9/KZcPHz8Zxx2cfrHorxMhEuuLgVRQFrOyN4HCZ+16TGQXZHK+3Z8Pg1UJihXIPSwevLgfkJigno9qo9gaNPuu1kcuGB8e0TsPVXFTPxukQ8f5b1yGZVvD9X1ZePpzKZG2133U265a04i/fuxXtES/uvvcVPPjciQs6ZTZr2bDevKjRx+XkVRXD4+mKmjXNtH5JFK8PTCKzQBm6rrjntQnLhgVBQFeUHYdraWIqY+qYHEAbJyYIwGRSMvW8pfjNniEk00pVDQuVbA4TU1LZzZpmWtPXgoHR5IIBfjwp44mXT+OL33sZH/+np/Hv9++p+JyNrPnePS1Mn1/ZZtGGTQBYNkxViU1JcDvFqi7c2iPehr5zPzCidRrW95gbqb8rhLdcsRQ/+fUxXLqmE5eu6Sj7GKmMYsuy4fO1t/jwmd+/FP/x0H7895NHcHJoCu+7ZR08LgeyuTxSmWxTlg173U60hjwNn3kdj0tQsnl0VTGOCgDWL23Fwy+cxEf//nFEQx60RbxoCxf+iWj/REPe4u9zqonLhgGt4/CRAZZP1spkQja10zCgZRbDfjcmE9bKvKqqil2HtW0ye4/HcPPlSyo6zuhkBirKH5Mz06reFgDAvmNjWNEVPOdzUykZOw+N4MX9wzhwchyqqjXO627z47nXzuDtVy6FYMHxmfXE4NVCYlMZeNwOS2c13E4HGzZRxWJTElrD3qreiNsjPuw9HoOqqg35hj44lkKvwSXDM92yYwlePjyC7/ziAFb3RRAq8y59KpNFa9Dci6Na8bgd+PDtG9DXGcSPf3UUZ8dS+NhvbYLLqQXnzRi8AlrTprOxxu44rO+7rLbCYd3SVrztqmWIJWQMDiew7/g4JqYknN/POhJwoy3iRTKThdMhwu1qzsK3zhYfXtg/hGwub7umb3YwMSWh/7zgyAz6rFcrGRhJYnQyg9aQB4dOTUJWchU1XKp0xutMy3rCcDpE7D2qBa+JtIKXD43gxQPD2H98HHlVRWerD7fuWILta7uwuCOAp189g28+dAADo0n0dpj/M7Uy60ZJTSgW1zoNW/mC3O1i5pUqNx7PVN2QrL3FC1nJYyqtmF4eVWtKNofh8RS2r+2s2TmcDhEfuHU9/vqbL+J7vzyEj7x1Y1lfn5Ky6KkyW2UlgiDg1h1L0dcZxL/dvw9//c2X8ParlgFo3uC1O+rHb/aebdgbRMDMMTnVlQ07RBG3X7kMHR0hjIxoXYezuTzGpySMTWYwFs9M/zueQTKt4NK1nQ37fV1IZ6sPqqpls7ob6H3EKiYSGWxcFjX9vOGA23INm/Ss63tuXod//q/dOHx6Ehsq+N7oo506Wirf0udyili+KIzfvHYGR05NYN/xGHJ5Fe0RL266rB/b1naivyt4zvuC/nPcczTG4PU8DF4tZCyeseyMV53WsImZV6pMbErC+qWtVR1Dn7M2OmH+3p5a0zsNL+6oXeYV0Lof3n7lUtz39DFsXTOMmztCJX9tKq3Ab+HqkEpdtKIdf/HerfjKj17Fdx7R9gQ3455XAOhpCyAt5TCZlNEStPbfpEoNxVJwO0W01KC7v9MhoqPFN2emZmag22z0TPfweIrBq8EkJYe0lEM4YP77ViTgxsCotao1dh0exfJFYVy1eTG+9t+vYN/xWEXB6/B4Gm6XWHU59vqlrfjJ08eQzebw5q192LauE0u7Q3PeyIqGvVjaE8ZrR8dw02X9VZ270bBmw0K0rJR1mzUBesMmZl6pfLl8HhMJCa1VvsY7Io0763Ww0BFxUVttg1cAuPnyJVjSFcJ3HjmIyURpjTZUVUVKysLrsf+e19l0R/348/dsxeaV7QAq74ptd3pQ0cj7XofH0+hs9UFs0gxoveizXpthFJPZpgqZz3rc1A0HtbLh8xvf1cv4lITjZ6ewZVU7vB4nVi6OYG8ZI61m0jsNV1stcfNl/fja/7oWf/dHV+B33rQSy3rCCx7zkjWdOHRqAhm5tIZwzYLBq0Uo2RziKcXSzZoANmyiyk0mZKgqqq4uaIs07qzXwdFCp2ETMhJOh4gP3LYOqUwWH//Sk7j3ydeLY3rmImfzyOdVS+/Lr5bf68THfmsT/u8n34QeE24iWFFPm/b6a+SOw2djKVN+z+hcIb8LXrejoZvu1ctkqhC8mtywCQAifjdyebU4x7jedhdKhjev0poSrl8WxcmhBOKp8kubRybTxZvm1XA5HejvXjhgnenSdZ3I5dWyxnE1AwavFmGHMTmAVjbMhk1UiVhxxmt1r3Gfx4mgz4XRica7+BkcTaGztTadhmfT2xHEn/7OxVjRG8Evnj+Fz379edz1rRfx2M7Ts86C1ceBNEK34fmIgoDeztJLqRtNS8gDj8tR9WxEq8rl8xiZSBs+jooWJggCOlt9DF5rQG+YVI/gNVxo4meVfa+7Do+is9WHRYUbcRuWauXCB8oMAlVVrWrGa7XWLW2Dx+XAnqOVZY0bVePePreZ2GR18y/N4nY5oDDzShWITemv8eqrC9oj3obMvA6MJmvaaXg265ZG8cZtS/D68TE8v28Iz752Bt/75SH852OHcdGKNly5qQcXrWiD0yEipQevDZx5JRSy/z6cbdDM61hcQi6vVt2siSrT2erHqaHm3PNbS3rwGqlH5jXgKa5hscl/w86XlrLYf2Ic12/tLWY5l3aH4Pc4sfdYDNvXdZV8rHhKgazkq2rWVA2XU8S6Ja147ehYQzfQKxevQCxiOvNqh7JhZl6pfNOZV2OC11MjjZUV0jsNb6thp+H5RAJu3LCtDzds68Op4QSe3XMGv9k7hF2HRxH0uXDZui4s7tQuSrwMXhteT1ugYedxDheCcpYN10dXqw+7Do0gl8/DIbIA0Ch68Fru+DMj6NneyWRp/RNq6bWjY8jlVWxZNT3HXBQFrFvSin1ljtkbKVQIdNbxRtemFW3Y/foozsZSTbuV5Xy8ArGIsXghK2XxBiHanFdmXql8Rs4xbm/xYffrY8hbpDmEEc7G0lqn4TrftQa0bsTvetMq/PY1K7D32Die3XMGv3plENmc9rvf6GXDpDVtemHfUMWzEa3sLIPXuups8SGXVzE2mUEnS7cNE08pCHidpm07mUnP9sYT9S8b1m+4rlwcOefj65dFsfPQCIbG0yV3ujZixmu1Ns0YmcPgVcPg1SJicQlhvwsup7UvEtwuEbm8ilyOASyVZzwuIRryGFL20h7xIpvLYzIho6s+iUrDDYwmAFgjeNU5RBEXrWjDRSvakMooePHAMM5OZLC0J1zvpVGN9bT5oULrCtvX2VgzBofG0/C6HQj7m3MUUr3pNw20js/NFbzufn0UPXEJbQEXnA5jg8x4Uq7J6KdSBLxOOESh2DSqXrK5PF49MoZLVrdDFM+91tDH9O07His7eNVH9NVDe4sPPW1+vHZ0DG/e1le3dVgJg1eLiMUzlt/vCmiZV0CbJ0ZUjtiUca/x9hnjclYbcsT6GxxNmdZpuBJ+rwtXb17c1DMqm0lxXE4s1YDBawpdrX7uH6uTmeNyNtZ5LWY6PZLAP//3qwAAr9uBdUtasXF5GzYuixqS2dOC1/pcRwqCgHDAXffM68FTE0hLWVwyo2RY19niQ3vEi73HYnjTJb0lHW9kIo3WkKfuiaWNy9rw5O6BhqyEqQSDV4sYi2dMme1YLb0chaXDjeP1gUn82wP78L6b1tT0TTEWl7C4w5iLYL15QiM1bRocTZraaZhoPvpNlEbsODwcS2NpT/N2k663SMANt0tsuo7Dv9o1CKdDwB+/awte2ncWe47GsOvwKADt923Tsig2Lo9iTX8rPPP8LU6kFQyOJjE4msRA4d+Do0lMJmW8cfNis57OBSIBd90zr7sPjcLtFLG+UGo7kyAIWL80ihcPDJW833q4jp2GZ9q0IopfvnQKB05O4KIVbfVeTt0xeLUAVVURm5KwYZZfNqtxu/TgNQfes24M9//6GPYci2Hj0lZcuamnJudQsnnEk7Jhe7rbChncRhqXMziaxCILlQxTc/O4HGgLexuu43A2l8foZAbb15fecZSMJQgCOlv8GB5vrNfWfCQlh2f3nsXWNZ245tI+bOhvgaqqOBtLYc/RGPYci+GpVwbx6M7TcDpErO6LYOOyNmxa3YFDx2PFAFUPUnUelwOL2v3YuCyKRR0B3HjFciBXn8q4cMCNian6NWxSVRW7Xh/B+qXROYP/9Utb8dQrgzh+ZgorztsTO5uRibQlrs3X9LXA7RSx5+gYg1cweLWElJSFJOeKF+RWNrNs2MsEke0Nj6ew55g2P+zJ3QM1C15j8QxUGDcKyu1yIBJwN0zmVcnmMTyextY6dRommk13mx9nxhorwBiZSCOvquiO1j+b0sy6Wn0YbMCs/lxe2D+EtJTF1ZsXFT8mCAJ62gLoaQvgzdv6oGRzOHRqEq8dHcPeYzH81xOv47+eeB0A4HE7sKgtgI3Lo1jcHsSidj8WtQcQDXshzih/74j667atIxJw48TZ+m0pOTmUQCwu4a1XLpvzMeuXRiEA2Hs8tmDwKis5TCRkS2ReXU4H1vRrI3OIwaslFEeI2CJ41SJWScnB62Hdvd09uWsQDlHAW9+4Aj9+8nWcHJpCf5fx5XR6htTIUVCNNOv1bCyFvKpaqlkTUU/Uj6dfO9NQ8wWHCqWqXU3WKMhqOlt9eOXIKPJ59YLGOo3oyV2D6GnzY3Vfy5yPcTkd2LAsWsz0xeIZpHMqvKKAaNiYZoe1FAm6MZVS6vYz3XV4BAKAi1e2z/mYoM+F/u4Q9h2L4fZ5glxgeluSFYJXANi0PIrvPzqG4fFU0zU6Ox9zZxZQHJNj8RmvAIp7ImU2bLI9Wcnh6VcHsWVVO377ulVwOUX8avdgTc6ld+yLGthMor3FVzyu3Q2OahkIlg2TlXS3+SHJWvahUXDGqzV0tvqQzamITTXGDcj5nByawrEzcVyzeXFZAWg07MXm1Z1oi3gtH7gCQNjvRl5VkUgrdTn/7sOjWNEbKc6cncuGpVEcGYwjI2fnfdxw4fqi0zLBq1Yu/NrRWJ1XUn8MXi1gvDjj1fqZV72ZjCQzeLW7Fw8MI5nJ4tpLehHyu7F9bSee3XsWaWn+N/RK6JnXVgPb+LdHvBifkhpibNPAaBKCgJLb9xOZoacBmzYNjacR8DoR9HFMTj3pmaNmaNr05O5BuJwirtjUXe+l1FQkqP19n7kn1yyjk2mcHE5gy6q5s6669UtbkcurOHhyYt7HWWHG60xdUT86W3zYw9JhBq9WMBaX4BAFRILz3y2ygpkNm8jentg1gJ42P9b2twAArtmyGJKcw/P7hgw/19hEGj6PEz6PcTsV2iPe4qB7uzszmkRnq5+dhslSugsd8BupadPZWIpZVwvoKozLafTgNS1l8Zu9Z7FtbScC3sa+YRIpZDzjdQhedxe6Nm+ZZUTO+Vb1RuByith7fP4M5shEGh6XAyELzYPeuDyK/SfHoWTtf9O+GrxSsoDYVAatIc85m+6tSm/YxFE59nbi7BSODsZxzZbpMqbli8Lo7wziiV0DUFXV0PONTKQNL4tvb9FnBdr/wnpgNMn9rmQ5LUE3PG5HQzVtGh5PFQMnqp+WkAdOR+OPy3l+/xAkOYdrttRvhI1Z9HLdyaT5HYd3HR5FT5u/pOoll9OB1X0t2Hd8fN7HjU5k0NFirZLtTcvbICt5HDo9Ue+l1BWDVwuITWZs0awJmNmwyfjSUjLPE7tOw+0SceXG6TImQRBwzZbFODWcwNEzcUPPNzqZNrwsvj2iHW/XwWEoWftWAuidhhe1MxtE1iIIArqj/obJvCrZHGJxic2aLEAUBHS2+hri5uN8frVrEL0dAaxYFK73UmouUgxezc28pjIKDp2awOYSSoZ165e2YnA0ifF5RvuMWGTG60xr+1vhdAhNXzrM4NUCxuKSLZo1AdMNmyRmXm0rlVHw3N4hXL6+C/7zypguW98Fj9uBJ3cNGHrO0Ym0oftdAW3Wa2erD/c+dhj/31eewX88uB8HTowjb3DWuNaGCp2G2ayJrKinzY+zDbLndXg8DRVAJ8fkWEJXq6+hM6/HzsRxYmgKV5fZqMmuvG4H3E7R9LLhV4+MIZdXSyoZ1m1YqnV03jdH6bCqqpYMXj1uLWvc7E2bOCqnznJ5FRMJyRYzXgE2bGoEz+w5Czmbx7Vbei/4nM/jxI4N3XjmtTO447pVhuzRUbI5TCZkw2/QOB0iPv/ByzA4IeEXzx7DCweG8fSrZ9Aa8uCy9V24fH0X+jqDJV805PJ5nB5O4tiZOI4OxnH8bBzd7UG8cVM31i+L1qysf6DQaXhxe7AmxyeqRk/Uj+f2DkFScvC47D0eTR+Tw8Zo1tDZ6sOeYzHkVdUW26bK9avdA3C7ROzY0NiNmnSCICAccJueed11eBThgBvLy8hu93YGEfK7sO94bNb59pNJGXI2b7ngFdBKh3/4+OsYm8ygLWKP2MFoDF7rbGIqg1xetU/ZsN6wycZlms1MVVU8uWsAKxaFsaR79nmu12xehCd3DeCZ187ihm19VZ9TL8upRTdthyjikjWd6Iv68B4lh92HR/Hc3rP45Yun8PDzJ7G4PYDLN3Th8vXd57zJq6rW6OloIVA9eiaOk2enIBeaIAR9LiztCeH10xN4af8QuqN+XHdpL67Y2G1o0ylAG5OjdRq23h9JIr1p01AsVZMZ0GYa0sfksGzYEjpb/VCyeUxMSba5BipVKpPFc/uGcNm6Lvi9zXOpHQm4MWniaC0lm8erR8dw2brOsm6AiIKAdUtase/4+KxzrK3WaXimjYXg9bVjY7hmc+PvpZ5N8/xGWdT0/Et7lA07RBEOUWC3YZs6cHICZ8ZS+MCt6+Z8TH9XCCsWh/HkrgG8eWtv1eVOsXgheK1xabzH5cBl67tw2fouTKVkvHhgGM/tHcKPfnUUP/rVUazujeDiNZ04fGIcRwcnEU9ps+icDhFLuoO4evNiLF8UxrJFYXQU5uq1tPrx0K+P4tGXTuF7vzyEHz91BG/YtAhvunSxYRfAg8VOw/bOalFj0sflnG2E4HU8hbDfZfgNKKpM54yOw40WvD637yxkJd8UjZpmCgfcxfmoZjhwchySnMPmMkqGdRuWRvHC/mEMjCbR23Fu5dN08Gq91+WiNj/awh7sORpj8Er1MVIoY7JL2TCgZV9ZNmxPT7x8GgGvE9vXdc77uGs2L8a//3w/Dp6cwNolrVWdUx9Cb+bFScjvxpsu6cWbLunF8EQaz+89i+f2DeHexw6jp82PTcvbsGxRGMsXhdHbEYTTMfv2f5fTgR0burFjQzeODE7isZdO4/GXT+PRl07hohVtuH5rH9Yvba0qwB8YTWJRGzNBZE2drT4IQEN0HB6KpdHJkmHL6CpktYYn0lX/nbESvcKpvyuIpXNUODWqSMCNw6cnTTvfrsOjcLtErK/g9bNhWWHf67HYBcHr8HgaAoD2iPUyr4IgYOPyNjy/bwjZXH7O65dGxuC1zkb1zKtNGjYB2gW9xMyr7YxPSXj50Chu2N63YJZv29pO/Odjh/Hk7oGqLyr0smGjGzaVqrPFh7dcuQy3XbEULa0BTE5UdhG+YlEEK26P4J3XrsSvdg/gyV0D+NIPd6OnzY/rL+3FW65ZVfYx9U7DW9eWf9eYyAxulwNtES/ONEDTpqHxVPGCleovGvbCIQoN13H4yGAcp0eS+IOb1jRFo6aZwgE3kmkF2Vztm3rmVRW7D49g07K2YjPRckTDXnRH/dh7fBw3bO8/53MjExm0hj2Wnb2+aXkbfrV7EEcGJrGmv3Fu/JTKmj+VJjIykYbX7bBVGZPbKbJs2IaefmUQeVXFNZsXLfhYt8uBKzf1YOfBkaqbL8TiEkJ+V92bvQiCUNEfuPO1hjx421XL8ff/80r84W3r4HY58J1HDuH9dz2CI4Pl3XEudhpuY6dhsq7uNvuPy0lLWUwkZDZrshBRFNDR0ngdh3+1awAetwOXreuq91JMFwl6oAKYKmzLqaUTZ6cwkZDLGpFzvvVLW3Hw1PgFwfbIZBodFsy66tYtaYVDFJq26zCD1zobndD2etjp7pzbxcyr3WRzeTy5ewAbl0fRWeJezas3L0Iur+LXrw5Wde5YPIN2CzY9qJbLKeKKjT34y/duxWfecyn8Phf+5b49ZQX7g4VsFsfkkJX1RAM4W7jRYldnCl292azJWjobbFxOMqPghQPD2LG+y1ZJCaOE/dqsVzPG5ew6PAJREHDxysqD1w1Lo5CVPI4MnHvj2YpjcmbyeZxY1RvBa00675XBa52NjKdsVTIMaBftMue82sorr49iIiHjTbOMx5lLT1sA65a04le7B5HPV37RGpuSGjJ41QmCgJWLI/jMe7chkVbwrz/Zg1y+tN+PgRGt03AP97yShfW0+SErWldYuxocTQCYbhJE1qAHr6qNb4zM9Oyes1CyeVzdpI10IkEteDVjXM6uw6NY1RtB0Ff5SL81/a0QBQF7Z8x7zchZTCZkSzZrmmnj8jacGk4Ut2Y1EwavdTY6kanJCJFa8rBs2Hae2DWAtrAHF61oK+vrrtmyGKOTGew5VnlpSiyesWTTA6Ot6G3Be29ag4OnJnDvE0dK+prBsSQ6W3zsNEyWppfa2rlp0+AIM69W1NXqh6TkTMnU1ZreqGlZz9yj6BpdOKAHr7UNqM6OJTEwksSWKkqGAcDvdWLZohD2HR8vfkwfqdVh8RtdGwv79/cca77sK4PXOpKVHCYSEtrslnl1Odht2EbOxlLYd3wcV29eDFEsrzx9y6p2hANuPLlroKJzS0oOyUy2oTOvM12xsQfXXdKLR148hRf2Dy34+MHRJEuGyfL0ygA773sdHE2gNeSBx80bRVaiZ8KHGqB0+PDpSZwZS5XUV6JRRUwqG35uz1kAwObV1Tc73LA0imNn4khmtH26Q4WbdFYuGwaAvs4gIkE39jThvlcGr3Wkp/rtNt/M7RS559VGntw1AIco4KqLy/+D6nSIuOqiHrxyZBSxeKbsr9e/plmCVwB413UrsbI3gm88uB+nRxJzPk7J5jAUSzN4JcsLB9zweRy27jg8OJJEl8UzKc1o5qxXu3ty9wB8Hge2N2GjJp3H7YDX7SirbPjE2Sn84BcH8NrRsZITI8/vPYPFHQF0GnBtsX5pFKoKHDihZV/PFt7nrB68CoKATcvasPdYrOStSo2CwWsd6Rf2tgteXY6alQ1n5Cx2Hx5FIl37TnXziSdl/Pw3x/H333kJJ4em6roWADh4chzPvFL+3lNJyeHXr57BpWs6ECmU85Tr6osXASrw1CvlNW56fWAS/3TvKxAEYEVvpKJz25HTIeJ/vm0jfG4nvvrj15DKzP5aHhxJIq+qWMzglSxOEAR0F5o22dXgaKLkZnVknvZIY4zLmUrJeOnACK7Y0NP02f1wwF1S5lVVVTzx8ml8/jsv4fuPHMSX/+sVfOyfnsIXv/cyHnjmGI4MTM4alCXSCvYdHau6ZFi3fFEYHrcDewulw2djKXjcDoSq2Etrlk0r2pCSsjg2WP/rVDM1Xyu0Gjo5NIU7734ai9r8WL80ig1Lo1jaE5pzgPBYXMu82q5suAaZ10RaweM7T+OXL51CMpPFNx8+gLddtQxvvGhR2aWulVJVFUcG43j85dN46cAwsjkVPo8Dz7w6iFt3LMFtVyw1fRj00cE4fvzUkeJ+jP7OIH7vzauxuq+lpK9/Yd8QUlIWb7qk9EZN52tv8WHTijb86pXBkr4H2VweDzxzHD/7zXG0hb341LsvwZLuMEZGmufNtSXowf98+0b83fd34f89sA93/vZFEM/rKH7yrPb9YOaV7KA76seBk+MLP9CCUhmtAUtX1NqZlGbkEEW0Rby2z7w+89pZZHN5XL2leUuGdZGAG5OJ+YPXjJzFtx4+iOf3DWHT8jb8ye9dij2Hh7Dv+Dj2HY/hvqeP4b6nj8HncWBtfyvWL41i/dJWdEf9eOX1UeRVYMsqY+ajOx0i1va1YF+hadOZUa0XhR2mgKxf2gpBAF49OoYdZTTktDsGrwbqafPjtjcsw/OvncH9vz6Gn/76GLxu/RdP++XrafMXfyFiU1rmtdVmDZuMnPM6mZDwyIun8PiuAUhyDptXtmPHxm489eoZfPvhg3jy5QH87vWrajqEWVJyeH7fEB5/+TRODiXgdTtw9cWLce0li7GsP4qv/OfLuP+Z43j50Cg+cOs6UxoxnB5J4L6njmLX4VGE/C7ccd0q9PWE8e/378Hffu9lXLa+C++8ZsWCWfsndg1gcXsAq6rMfF6zZTH++b9fxSuvj+LSNZ1zPu5sLIX/98BeHDszhSs3deP3rl/dlOMCAGBVbwvuuG4VvvfLQ/jZs8dx+5XLzvn8yaEpdhom2+hp8+M3e88iLWVLeryqqhgeTyOh5BGLlVZuXM5j9cdPjKcgCFp2+IJ/AxAEYHBUy+qxWZM12X1cjqqq+NUrg1i5OILejmC9l1N3kYAbA6Nz/x4PjCTwLz/Zg7OxFN7+xuW4dccSdLT6sHFZGzYu05pKTqVkHDg5gX3HY9h3PIZdh0cBaHPWRUFANOw19Fps/bIoXjkyhtGJNIZiScuXDOsCXhdWLI5gT5ONzGnOq8oacTkd+P2b1uHGS3uRSCs4cGK88Is3jt2vT//irV+iBbKnhxNoCXngctqrelub81pdff3oZBoPP38ST796BtlcHtvWduLWHUvR16m98d/8huV48Okj+K8nXscXv78L29Z24p3XrjC0a+3QeApPvDyAZ147g2Qmi8UdAbznxjXYsaELXrf2qxEOuPGh2zdg27pOfPvhg7jrWy/hlh39eMsVy2rycxseT+Gnvz6G5/YOwetx4O1XLcP1W/vg8zjR0RHC8q4gHnruBB56/iR2HR7BrTuW4qbtfbN2qz10chzHz07h929YXfUdxIuWtyEa9uDJXQOzBq+qquLJ3YP44eOH4SqUzW5dO3eQ2yzedMliHB2M46dPH8PS7hAuWjFd5nRyKM5Ow2QbesfhgZEEIp7ZX7O5fB6HT03i5cMj2HVoFGMV7JOvJd4osqauFj+ODJyx7bic146MYiiWwltuW1fvpVhCOOA+p3vvTM/uOYNv/+IgvG4n/uyOLVi3ZPbERMjvxra1ndhWuI4Ynkhjf+F6+uDJcdxy5fILqpmqsWFpoXPv8RiGxlJYP8e6rGjTsijue/qYrUeZlYvBa40EfS5sXdtZvIAfmUhj/4lx7D0WwytHxvBMoVPayhLLP61Ez7yqqlp2UHRmLIkHnzuB5/ZqnViv2NiNWy5fgq7ouRcVgiBg+7ouXLyyHb94/iQefO4Edr8+ipsv68fNly+Bx1XZBX8+r+KFvWdx35OHsedoDA5RwCWrO/CmSxZjdV/LnM9ny6oOrO5rwX8+ehg/e/YEdh0axftvXYdlPeGK1nG+8SkJDzx7HE+/MgiHKOCmy/tx82VLLphf5nE58LarluMNm3rwwydex31PHcXTrwzijutWYcuq9nPW/+Czx+BxO7BjQ3fV6xNFAVdfvAj3PX0MQ+MpdHRM3/GcTMr4jwf349UjY9iwtBXvv3U9WkP2KoWvFUEQ8Ac3rcHASAL33L8Pf/k/thb33Z08O8WSYbINPfA7PZxApG+6kkNScth3LIaXD4/gldfHkEgrcDpEbFwWxa1XLEFvdxiTk6UFsZGIt+THAkA47MXkZBoqtBtoeVWFqmr/rf278N8AFnWF0NPG3zcr6mz1IS3Zd1zOw785gYDXia3zVCU1k0jAjZSUPadCT8nm8L1fHsZTrwxidV8LPvLWDWgJln6d0NniQ+fmxcX5uR0dIUO3IvW0+dESdOM3e85CzuZtk3kFtHmv9z19DLsODWNjf0u9l2MKBq8m6WjxoaPFhzdevAh5VcWpoQT2nxjHRTZ8s9Mzjko2D3eJQeSR0xP47kP7sfPAMFxOEdduWYybLutfsOzV43Lg9jcsw5WbenDvk6/j/meO4+lXz+B3rl2J7es65w2eVVVFLC7h5NAUTgxN4eRQAsfOxDGZlBEJuvHWNyzDGy9eVHKgFfC68IHb1mPbuk586+GD+Jtvv4SbtvfjbVctqzh7NpmQ8F+Pv47HXj6NfF7F1ZsX4bYrli74pt7e4sNH374J+4/H8P1HD+OrP34NG5a24nevX41F7QEk0gqe3jWAKzb1GFa2e9XFi/DTXx/Hr3YPYuNqrZvirsMj+OZDB5CWcvjd61fhukt7Db0b2gg8Lgc++o5N+Otvvoiv/ngP/vwPLoVDFDA4msTFZc7dJaqXzlY/BAEYGE5gSbu27+zlQyPYeywGOZuH3+PExSvbsGVVBzYujxarV8q5yCz3grSWxybz6B2Hz4wm0RawfpOcmeJJGb95bRDXbukt+Xqo0UUK1y8TCQkCtIqyf7lvD04OJ3DL5Uvw9jcug0O0VsWhIAjYsDRaTCzZKXhd0h1CyO/CywcYvFINiYKAJd0hLOkO2fIPqv4GLReCV1VVkcxkMT4lYXxKwkRCwsSUhPGE9v+xuITTIwn4PA7csmMJ3ry1rzjIulRtES8+8taNeNMlE/j+o4fwb/fvxWMvn8a7r1+Njo4Q8qqKoVgKJ4cShUBVC1b1rsXa3sIA1i1txdWX9mFFV7Di5ksXrWjHXR9owQ8fP1wo39WysCsXz7+vVFVVTKUVjMclxOIZHDsbx2M7B5CRs7hiQzduf8Oyst8w1y2N4nPv34YnXh7AT54+hv/zjRfwpkt64fM4IGfzuHbL4oqe42xagh5sWd2OX796Bu+5dQO++dABPPXKIPo7g/jfv7sei7nXZ04dLT58+PYN+PJ/vYJvPXQAt+xYgnxeZeaVbMPlFNER8eGBp4/gvx49hLyqojXkwVUXLcKW1e1Y3ddiekM7agx68Pr07gF0hD2QlRwkJV/4t/aPrOQL/9b+H4IAJVt67w2X01HW490uJ7LZHARBgN4zUv9vbV+1trd6Mikjm9NuPJMmXJj1OjEl4ejJGL7x4H6IgoCP//ZF2LzSmA7BtbB+2XTwasQIHrOIgoCNy6J4+eAw3n39SsvdGKgFBq9UNnch8/rl/9qNRFrBREKGkr1wD2zY70JL0INo2IM3bevD9tXt8Huru6u6uq8Ff/nebfj1a2fw418dwV9/80Ws6I3g1HCiOB/M6RCwuD2IS1a3o78rhCVdIfR2BoulxkbcMPB7nXjfLeu0LOxDB/CF7+zEm7f14bY3rsDRkzHE4hJiUxnt3/EMYoXA/vzv045NPbjlsv6qxqU4RBHXb+3D9vVd+MlTR/HoS6egQnsj1vcQG+XaLYux8+AIPvSFR5FKK7j58n687Q3Lbbdvux42Lm/D2964HPc9dbQ4A49jcshOLlnTgQMnJ7BxWSu2rOrA0u6QLTpykrV1tPjgcTtw/9NHL/ic0yHC4xLhdjngKfzjdokI+FxwlPHSc7md5T3e5QBUtVCOrpefqzNK0rWPQwVuu3IZb0TOEAlqwes3HtiLvUfHsKwnhD9660bLz3vX97kKgpYwsZPNqzrwm71D+PjdT2NVbwvW9LVgdX8LlnTNPfHEzhi8UtmW9YSxbFEYboeIFYv8aAl50Br0zPi3Gy1Bzzm/MEZmmEVRwBsvXoStazrxs98cx+nRJN6wsQf93UEs6QphUXvAtF/Wjcva8NcfuAz3PnkEj7x4Co+8eKr4OUFAMXhf0hXCllXtiIa8iIY9iIa9aIt4sWJJm2Hfl7DfjT+4aS2u3rwYP3/uBH7rTasMOe5Ma5e0orcjACmbx8fevrGmXaAb0a07luD4mTh2HR6FKEw3wSGyg9+5dqUtq4XI2pwOEZ//w8vg8XuQTGTgcWrBqtslzplFqmWJebmP5+/EufSZ8nuPjuG6S3rxO29aaYsb3JGgp3h9Y7eAb+uaDnzqvdvw3CsDOHhqAq8e0boPe1wOrFwcxur+Vqzpa8GynrAtfhYLYfBKZevvCuGfP3Ft3d+s/V6nJS6mfB4n/uDGNXjDph7IecAJFdGwB5Gguy7lG0u6Q/ifb9tYk++LKAj4zHsuRXdXGBM2HypfD6Ig4AO3rsdd336pcHHGPVJERNGwt/A3i5l8u2sJeXDdJb3YurEbaxYZ09TSLL99zUqINvy7LAgCrrxoEVb3aM00J5MyDp2awMGT4zh0agL3PaVVNbicIlYsCmN1XwvecvVK2O+Zahi8Ehlk+aJw3QNpM3jdTo53qYLf68Rnfv8SBEI+IGfMvGQiIiIrEAUB775htS2vhy5a0WbLdZ8vEjh31FAirRSC2QkcOjWBB549jvGkgvfdtKbOK60Mg1ciIpOF/G50RP22/wNJRERE1hb0uXDJ6g5csroDAJCWsljcE0Eslqzzyipj/8JnIiIiIiIiWpDP44TDZvt6Z7LvyomIiIiIiKhpMHglIiIiIiIiyzM9eP3Zz36GW2+9FRdddBFuvvlm/OQnPzF7CURERERERGQzpgavDz30EP7sz/4MV155Jb72ta9h+/bt+OQnP4mHH37YzGUQERERERGRzZjabfgf//EfcfPNN+Mzn/kMAOCqq67C5OQk7r77btx0001mLoWIiIiIiIhsxLTM66lTp3Dy5EnccMMN53z8xhtvxNGjR3Hq1CmzlkJEREREREQ2Y1rwevToUQDAsmXLzvn4kiVLAADHjh0zaylERERERERkM4KqqqoZJ/rZz36GT3ziE3jsscfQ29tb/PiJEydwww034Mtf/jJuueUWM5ZCRERERERENmPanlc9RhYEYdaPi2LpSeCxsQTyeVNi7rJ1dIQwMjJlicfb9dhWWgufZ2Otxa7HttJa+Dwbay18no21Fj7PxloLn6e1j22ltdT6eZpNFAW0tQVn/5xZiwiFQgCARCJxzseTyeQ5nyciIiIiIiI6n2nBq77X9eTJk+d8/MSJE+d8noiIiIiIiOh8pgWvS5YsQW9v7wUzXR955BEsXboUixYtMmspREREREREZDOmznn96Ec/ik9/+tOIRCK45ppr8Pjjj+Ohhx7Cl7/8ZTOXQURERERERDZjavD6jne8A7Is4xvf+Abuvfde9PX14Ytf/CK7DBMREREREdG8TA1eAeCOO+7AHXfcYfZpiYiIiIiIyMZM2/NKREREREREVCnTM69GEEVh4QfVUbnrq+Xj7XpsK62Fz7Ox1mLXY1tpLXyejbUWPs/GWgufZ2Othc/T2se20lpq/TzNNN/aBFVVVRPXQkRERERERFQ2lg0TERERERGR5TF4JSIiIiIiIstj8EpERERERESWx+CViIiIiIiILI/BKxEREREREVkeg1ciIiIiIiKyPAavREREREREZHkMXomIiIiIiMjyGLz+/+y9d1QU2fM+/Iw5rXlddYOKrllExQhKMKJIUpKCOWEERUUxB0BBJRhRCSoSDAhm0VWMYM45RxAQkJzmvn/wTn+npwNzgVnd32eec+acme6amts91d1V91Y9pYYaaqihhhpqqKGGGmqoocZPD3XwqoYaaqihhhpqqKGGGmqoocZPD3XwqiLExsb+6CGooYYaapQJOTk5P3oIPxzZ2dk/5Hfz8vI42xITE3/ASIBv375xtj19+vQHjOS/idTU1B89BAbPnj370UNg8M8//4AQ8qOHoYYaavzHoA5eVQQnJ6cfPQQ11BBEYWGh4L6yOqWq1K1G+eDNmzf4+vUra9vXr18xb9481rYRI0bgxYsXSuuNi4sT3Ldp0ybOtkWLFgm+Fi9erPTvAoBUKqWS58PEiRORlpbGfH7w4AHMzc1Fv0MTZEZFRbE+FxUVwcvLi1fW0tIS7969Yz6fPXsWFhYWguOg0b1t2zbW58zMTMydO1dQt7m5OW7dusV83rNnD8aNGycof/36dc620NDQcpGn1U0DsXtXWTBs2DDMmzcPN2/eVEqeJsCcNWsWrl69qrT87NmzYWNjg6ioKOTn55erfnNzcxw4cEDpSa+9e/eif//+2Lp1K5KSkkqU9/DwYF0T5SlPq1uVyMnJQWRkJIKCghAYGMi8hPD69WssWrQIDg4OmDZtGvMqT+Tn5yM9PR1paWnMSwifPn3C48eP8ejRI+bFh+TkZGzevBlr1qxhvcSgrG6g+F4RExODM2fOMC8hlGYsNOfkZwLfhFF6evoPGEnpUelHD+D/VQjNJrq4uMDDwwMAEBkZyXKMRo4ciYMHD7LkN2/eLPo7M2fOZN5//vxZVLZp06asz4aGhpBIJLyyEokEZ8+eZW3Lzs5GjRo1EBsbi7y8PFSoUAEDBgwQ/L2HDx9CKpVCU1MTCxcuRHp6OipWrAg3NzfUqVOHJXv27FlUq1YNurq6GDNmDFJTU1GxYkXs2LEDv/32GyNHe/6A4vOieOwyXLx4Ef369WM+3717F1paWryyBw8exMiRI5nPYg8TABg/fjzr8/Dhw0Xljx49KrpfDPv27YOdnR0A4MWLF/j777+ZfStWrMCKFStY8paWloiMjAQArF69GkuXLmX2LVq0iNmnat0AEBAQgAkTJiAvLw8bNmzA2bNnUblyZQwdOhTTp09H5cqVOccbEhKC06dPIykpCZUrV0azZs0wfPhwDBo0qMRzVRIKCwtRsWJFSCQSxMfH48mTJ+jevTs6dOhQ4nfDw8NhbW3Nu+/t27do3rw5AODRo0c4f/48KlWqhEGDBkFDQ4P3O/fv34eGhgZq1aqFc+fO4e7du+jUqRPvcaakpEAikaB+/fp48OABbt68CU1NTXTr1o0lt2vXLmzZsgUA4O/vj+7duyMoKAi+vr7o2LEjS3b06NGwt7fHvHnzYGlpWeLxOzo6Ijg4GG3atGG2ff/+HU5OTnjz5g1nUk/elmRITU1FcHAwfv/9d8HfWbJkCZYtW4YqVaoAAL58+YK5c+cKBjFRUVEwNTVlPhcVFWHTpk1wdnZmyXXq1AkWFhbw8vLC3bt3ERAQUGIQbWlpCT8/PzRr1gxA8b1s+fLluHLlCkd2x44duH37NlxdXfH161c4OTmhfv36vHrt7e0xevRoLFy4EHfv3sXly5dFnwc0uq9du4bbt2/D09MTb9++hbOzM/r27Suo293dHXPnzoWNjQ3u3buHzMxMHDhwQFB+3rx5sLe3x5QpU/D9+3csXrwYHz9+hK2tbZnlaXVv27YNDg4OzOfMzEwsW7YMGzdu5MgaGBjAwsICVlZWovYHFAd1tra26NOnj6gcULzCePz4caxfvx45OTmwsbGBqakpatWqxSs/e/Zs1KtXD7a2tjAyMmLsnA8DBw7E1q1bsXLlSlhZWWHEiBGoW7euoPzp06dx7do1REREwMvLC8OHD4eNjQ3++uuvMutfsmQJIiIi4OPjg0GDBsHGxgatW7cWHEtgYCDev3+PiIgIWFlZQVNTEzY2NujduzevfJ06dTBhwgT8+eefsLGxwcCBA1GxYkVB/TTytLrNzc0xatQoGBsbo3r16oJy8vj06RPS09NZ/iHfc2XBggX49OkTWrduLeijycPFxQWampro3r27UvLJyckICwvjBFtLlizhlQ8NDYW7uzsKCgoAFPu3EokET5484cj6+PggICAADRo0YLZJJBKcO3eOIzt//nxUq1YN7du3V2rcNLqXLFmCixcvMvdlmayQj0A7FppzIsP169c5/7/QeO7cuYONGzdy5Pn8xNevX2Pnzp1IS0tjyW7fvp1Xt4WFBccPGz16NI4dOyY49p8ORA2VoEuXLrzbzczMeN8TQoipqSlHftWqVZyXq6sr6dSpE+nduzdLVktLi3Tp0oVoaWkxry5dupD27duTtm3bcnQ/ePCA8woMDCSdOnUizs7OjNzXr1+JmZkZ8ff3J4QQoq+vT+zs7IiBgQE5ceIE73HGxsYSHR0d8s8//xBCCBk8eDA5fPgwmTdvHvHx8WHJRkVFkcGDB5ObN28SQggZOnQoiY+PJx4eHsTNza1M509RbubMmYL7FD9bWVmJyrq4uIi+FBEfHy/6UoTs/1N8ybYLjU3smGSQP1clnUdV6paXcXNzI7NmzSIPHz4k9+/fJ3PnziVLly7lyPv6+pIlS5aQCxcukHnz5pGQkBBy9OhRMmLECBIYGMiRp0FsbCzp0qUL0dfXJ/v27SP9+vUjLi4uxMDAgJw6dYole/r0ac6rf//+zHuh4zxz5gzp3bs3Wb16NVm1ahXR1dUlJ0+e5Mjv2rWLGBoako8fP5Lg4GBiZGRE1q1bR0xNTcmWLVtYslFRUaRLly6kR48eZO/evaRv377ExcWF9O/fnxw4cIAlO2DAAPL582dy69YtMmPGDOLk5ER0dHRIdHQ07zl58+YNsbKyInPnziXZ2dmi5+/48eNET0+PfP78mRBCyJMnT4ihoSGZOnUqSU1NFf0uIYRcuXKF6OrqksWLF4v+1vz584mpqSl5//49OXnyJNHR0SE7d+4UlDcyMiLLli0jeXl55MOHD2TkyJFkypQpvLIxMTGkbdu2RFdXlyQmJpY45oiICOb8rVq1igwaNIjcvn2bVzYrK4ssXryYGBsbk379+pGIiAhR3RcuXGDG8u3bN1FZGt1SqZRs3ryZ6OjokL59+5LLly+XeJxnz55V+rx8/fqVjB8/nowfP57079+fbNy4keTn55eLPK1ue3t7MmnSJJKamkru3LlD+vfvT1asWMEr+/nzZ+Lj40P09fXJlClTyPnz54lUKuWVjYqKIqNHjyaDBg0iu3btUsq+CSEkLi6OGBoaEi0tLbJixQrB//Xq1avE0dGR6OrqknXr1pF3796J6n358iVZt24d6d+/P3F2dib37t0rcSxXr14lhoaGpEOHDmTy5Mnk/fv35aI/PT2d7Nu3j/Tv35/Y2toK+gkyFBYWklOnThFDQ0PSq1cvYmxsLKhfKpWS2NhYMnv2bDJgwACyadMmkpCQIKibRp5G9ubNm2TBggVER0eHrFy5kjx79kz0GL29vYmmpiYxMDBgXoaGhryyAwcOJAUFBaL65GFsbKy0LCGEjBs3jkybNo34+voSPz8/5iWE/v37k4cPHyql28DAQPT/kMeQIUOUkiuNbkNDQ5KRkaG0btqx0JwTQghxdXUlffv2JXZ2dszL3t5eUN7Y2JgEBASQuLg4UT+REEIsLS3J6tWryaFDh8jhw4eZlyLGjBlDunTpQtq1a8fyKTt37kzs7OyUPpafAergtQxITU0VfAkFr/LOu1iQIITnz58TY2NjMn78ePL161dRWalUSrZu3Uq0tbVLdJKKiorIpk2bSI8ePUhUVBRr34IFC5jAVX7cd+/eJRMmTODVZ2NjQ548ecJ8lh1bcnIy50Zrbm5OPn78yNGfkZHBuaGU5vyJfUfsc0myqsbHjx9FX0JjU+a80ASkqtQtv83Y2Jjk5eUx2wsLC8mgQYM48ubm5sz7vLw85qabmZlJjIyMWLI6OjpKTwDIdD9//pzExMSQ9u3bM+c5ISGB9buEFD+8evbsSezt7ZmHkZaWluBDSXaclpaW5OXLl8z2jx8/kmHDhnHkBw8ezDx8zczMSHJyMnOcitfF8OHDSUJCAnnz5g3p0KEDefv2LSGEkJSUFDJ8+HCOrAw9e/YkU6dOJenp6Zzfl0dRURFZuHAh0dHRIcbGxsyLD6GhocTIyIjs37+fdO3alezYsUNUNyGEFBQUEA8PD9KzZ0/OJIEQDhw4QLS0tIiuri55/vy5qKyygV1sbCzR09MjHh4eZPLkycTOzo58+vSpxLEoG2RmZ2eTFStWkP79+xNdXV3OxII89u/fT3r16kX27t1Lli5dSgYPHkzu379fLroTExPJ5MmTiZWVFTEwMCA+Pj6ksLBQUH79+vXMZOSOHTuIrq4uOXPmjKC8VColO3bsIN27dye6urrkypUrgrK08qXRTRuoFxUVkZiYGGJoaEgMDAzIzp07WfcmeSgb1MXGxpKZM2eS3r17Ezc3N/L06VOyY8cOYmNjIzoWZQLMoqIicu7cOeLg4ED09fWJu7s7MTc350wUE1L8XN2/fz8xNzcnQ4YMIcHBweT79+/k2LFjgtc0jf709HSyZ88eYmJiQszMzMiePXvI1KlTiaurK0f27du3jG1NmDCBnD17lhQVFZHbt28TAwMDwXPy9OlTsmbNGqKvr09mzpxJ+vfvT0JDQ8tFnla3soE6TeBlb29PFbzOmDFDqYk2GWgDNWtra6VlR40apbTshAkTSFZWlkp0jx49WmnZ0oyF5pwQQh9MKxMPyKDs5EVGRgb58OEDsbe3Z/mSCQkJpKioSOnf+xmgThsuA3r16gWJRFJqwgFlUhPkERISAm9vbzg4OGDChAmisomJiXB2dkZWVhYiIiLQokULQdlPnz4xtW4HDx7En3/+ydp/69YtrFu3jvO9zp07482bN7w6v337hrZt2zKfa9SoAQBo0KABp84mNzeXlaIlG6tQSpUMyp4/eTnF74h9LkkWALKysnDs2DE8f/4c1apVQ+vWrUXTvGJiYrBr1y48f/4c1atXR+vWrTFhwgRW6rIM8uckNTUV1apVE0xPEhs3H2hsVpW6AaCgoABFRUVo0KAB8vLymHMnS99VRFZWFgoKClC5cmUUFhYyqU81a9ZEhQrsMv5du3Zh0qRJ2LJlCxo2bFjiWIqKivD333/j77//RtOmTZn/4LfffuPUVB46dAgLFy5E27ZtMWfOHEgkEpiZmWHv3r2iv1FYWMhKE/799995z2v16tWZa6BWrVpMqhTfcUokEia9vl69ekyqVP369Tnjlj+ntWrVgre3N6pVqyY43oKCAnh7eyM2NhbOzs6c+4MibGxs8P37d6xatQr+/v6i6ahAcTr13LlzUbNmTRw5cgSNGzcWlQeKa6f37t2Lvn374v3799i5cyeWLVsmeM+QSCSoUqUKcnJyIJVKBe148eLFWLduHXR0dAAUpzWOGDEC165dExxLaGgofH194erqiufPn8PW1haenp7o1KkTR9bExARaWlqIiopCcnIy5s2bh7Nnz/Kmd4WEhCA4OJhJuzxz5gymTZvGm45Mq9vExAQ2NjaYNWsWMjIy4OrqCktLSxw+fJhX96NHjxAZGYlff/0VBgYG6NWrF+bNm4eBAwfyytva2qJy5co4evQoPn78iPnz58PQ0FAwLZFGnlZ3UlIS7t27h99//x1JSUm4desWevXqJZgS+urVKxw4cADHjh2DlpYWLCwscOnSJcyZM4dTKyyVSvHu3Tu8ffuWuYetWLEC+vr6mD17NiNnYGCAunXrYtSoUfD09GSutzZt2iA8PJwzhszMTBw9epSpHx07dizMzc1x8eJFTJ8+nZU6uGnTJhw+fBh//vknRo0aBR8fH1SuXBnZ2dkwMDBgjQMA9PT00Lt3bzg7O7NSnocNG4awsDDOWGj0Ozs7IzY2Fvr6+lixYgW6dOnC/Gd9+vTh1BBaWlrC3Nwc+/btY0oqAKBLly7o0aMHZywHDhxAREQEUlJSYGNjg0OHDqF+/fr49u0bhg0bBhsbm1LL0+oGiksioqKicPDgQfzyyy8wMjJCVFQUrly5wjnWJk2asEqgxNC6dWuMGTMGffv2Zd2bFUuRZJBKpTA2NkaHDh1QtWpVZrtQ2mjTpk2ZMjBloKuri/3796N///4s/Xzp471798b69evRv39/1tj50qMbNWoEMzMz9OjRgyUrdC3T6O7atSucnJxgYGDAkhVK06UdC805AYr//5J8Wnn8/fffePbsGasERwjNmjXD169f0ahRI1G5WrVqoVatWtizZw/y8/ORk5PD+Gvfv38XLTf42aAOXssAMfIZIeIH2oAVANLS0uDi4oK3b98iODgY7du3F5U/c+YMli5dCgsLC8ydO5e3ZlCG6OhorF27Fra2tpg1axbvA10xYFq0aBHzXrF2VQZFPSEhIcx7xRumonMtT+yiGASW5vyVdnKhJLx79w5jx45Fy5YtmRvMoUOH4OPjg71793Jqpk6ePIlNmzZh9uzZaNu2LSQSCe7fv481a9bA2dmZ96YaFBSEXbt2ITk5GRKJBH/88QcmTpzI+yClQWnOo6p0V6lSBb1790b16tWxZs0arFu3Djdv3sT69ethYGDAke/ZsyemT5+OYcOG4cSJE+jbty+SkpKwbNkyTr1y27ZtMWnSJERERGDt2rUljqVGjRr4559/YGhoiJiYGGb78ePHOQ+eOnXqYPv27di6dSsmTpwIT09P0WN/+/Ytli1bhurVqyMsLAy2trbIzs5GREQEb2DdtWtXODs7Y86cORg2bBg8PT1hZmaGyMhIzsO6YcOG8PPzQ0ZGBqpUqYLw8HBYWlri1KlTog+kX375RTRwffr0KebPn4+6desiMjJSqcASAKZMmYL09HTs27cPOjo6nGBbhkOHDmHdunUYP348qy6xJIwZMwbz58+HpaUl8vPzsX79egwfPhznz5/nlVc2sIuKimLVU40fPx69evUC8H+12YqgCTJnzJgBMzMzAMWTEKGhocz9Tr4mWnZu5J2iQYMGQVNTE0AxuYyLi0updfv4+KBnz54Aip2tLVu2MPfo69evcwKHwMBAlm1ramriyJEjAIC5c+dy6kd1dXUxffp0VKhQAb/99huOHDnC1L7zOc008rS6aQJ1W1tbfPjwgeFPkNm7vr4+Ywcy0AR1GzZsQNeuXTm/BwCjRo3ibKMJML99+4adO3eyJouB4nsZHwnXsWPH0KRJE96x8AUBNPpbtWqFxYsXc2qtK1WqhDlz5nB0x8bGCk7I8pFJnTx5ElOnToWhoSHrnlK/fn3MmDGjTPK0umkDdZrAKysrC82aNcP79+85+/gwcOBAwYkkPtAGav7+/sjPz8eqVauYbUL1nbLr6tSpUyxZvrrU33//vcTa8tLqvnPnDgCwavPFal5px0JzTgD6YPrDhw8YMWIEmjZtynoO8NW80k5ehIWFwc3NDQUFBYx/XFK97k+HH7ns+/8i0tLSyI4dO0i/fv1493fr1o1MnTqVTJ06lfV+6tSpRFtbmyN/9epV0rdvX+Lq6kpycnJEfzsnJ4csWbJEqVQqQorrxjQ1NUlgYCB5+PAh5yXDsGHDeH87KyuLk0opg52dHSs1UoaXL1+S8ePHs7ZNmjSJt0bszp07ZNq0aaxttOePkOI0ybS0NJKamsp6L/ssjyFDhpBHjx6Rhw8fst7LPstj7ty55MiRI5zfi4iIII6OjpztNjY2vCmIr1+/5k0dCwkJIVZWVuT27dskOzub5OTkkPj4eGJlZcVJY+rbty8JCAggAQEBrPcBAQG8tihf8yD/XktLi7Rv3/5f0y1DdnY2iYuLI+fOnSOEEPLPP/+Q/fv389ab5eXlEV9fXzJ16lSyZcsWkp+fT5KSkkh4eDhv6mNhYaFS9V+EFNdoDh8+nJVCc/z4cTJw4EDR1NTLly8TY2NjMnDgQEGZZ8+ekbCwMLJw4UKycuVKQggh27ZtI5aWlrypgLm5uWT16tWke/fupH379qRNmzakY8eOZNasWZw038TEROLi4kIWLFhAEhISiJ2dHWnXrh0xMDAgT58+ZcmK/Z8BAQEs2c6dO5OtW7fy/g98NX7yddpaWlqkTZs2rPp7RbRp04a0a9eOU98tJC8D373lwoULhBBCjh49ytkXGRnJ+pyfn0/WrVtHCCmu6VUGQmlcubm5nG1fvnwhhBDi7u6ulG4x/WWV/Zl0q1qeTzYuLo6zbd++fYQQwqkhi46OFqyfVbShJUuWsEpj5BEWFqbMcAkh/GOW1YzzQVU2pWr5n2kstPJ8stu2bSMpKSm88jL7kod8rWtJNa9lhVQqFb2vyde5KlPz+m+CJnVX1SjPscjXuipT86osNwohhFXnKlbzKgNtve7PCAkh6iZb5YFXr15hz549iI6ORsOGDTF16lQWM60MigxfilBsy9CuXTuGTZUP8rMwRkZG+Pz5M8aMGcPLMqmYcmJoaCg4DvnZLG9vb6Snp2P58uUsGXd3d9SpUwfTp0/nfP/s2bPw9vbG+vXrmZXily9fwtnZGfPmzWOlEt64cQPz58+Hq6srdHR0GJbXtWvXYsOGDcxqA0B//gAwq5x8pq4426TsOQGK2YOFGILNzMyYlQkZTExMEB0dzStvYWHBWQkYMWIEdu/ezVk5S0xMxIwZM1jMyvKr4Xxwd3dnff706ZOovPwMpCp1Kws7Ozvs27dPZfJikKUol4TPnz/j9OnTgqldfJBKpYKrkvL49u0bCgoKUL9+faXGAhSnmterV4+zneb/vHfvHjp37sza/+rVKwQHByM6Ohp3795l7aP971VhK+bm5iXeJ0ojz3dNl+dYaPTTjkWVumnP93917KqSVeWYVXmuaeXVdqU87ty5A39/f2RnZ4MQAqlUio8fP+LChQu88mFhYQyTtQz169cXLDHgg1gacX5+PmJjY5GVlQWguLzm/fv3vC0hv337hujoaGRlZTFjf/fuHTZs2MCRPXv2LHx9fVnHmZaWxqyalkX327dvsW/fPpbud+/e8abGl2YsNOektEhLS2NSe2X6ZSUtYiCE4N27d6xsG3nY2NgInof/CtRpw2XE5cuXERQUhLi4OPTp0wc1atTAqVOnBOtpxHoG8vVTDA4OVnosnTt3hpaWFpKTk5GcnFyi/D///KOU3mnTpmHSpEkwNTVFnz59IJFIcOPGDVSvXh27du3i/c6AAQOQkpLCpNlJJBJIpVLelgzdu3fHypUr4eXlhVmzZkEikaBly5ZYtmwZK3AFxM+fEGh6iyp7TgBuarQ8+NJHxeT5AuvCwkLelE+++kvFALIkiAUFoaGhrLYTqtStLDIzM0slL9YDDuBP2VKEssFi06ZNqQJXAEoFrgAEW56IgS9wBej+T/nA9dKlSwgODsaVK1egra3Nqf8Diu1erC2Vom3IPj98+BC3bt2CRCJB165dOS17aEA7H6usvKpLFmj0045Flbpp8TONneb/UZWsKsesynNNK/+/blc0gdeSJUtgamqK06dPw8bGBufOnRNtA+fv74/AwEBs27YNjo6OOH/+PBISEgTlaQM1JycnfPjwAUlJSWjfvj3u3bvHW5MMFLdLq1atGl6+fIk+ffrg6tWrnHZtMqxfvx6Ojo4IDQ3F5MmTcfbsWdSsWVNw3DS6582bh44dO+LOnTsYNmwYzp8/L/q8px0LzTkB6INpHx8f+Pv7Ayj2HQsKCtCqVSveBRPayQvaet2fEergtQwwNjZG5cqVYWJiAg8PDzRs2BD9+/cXDVLEYG1tjdu3b7O2yS6G5ORk3L17FxKJBJqamvj1118535f1P6VBdnY2wsLCWI6jlZUVq76vWrVq2LNnD2JiYnDr1i0QQjB+/HgMHjxY9Fitra1hYWGBV69egRCCli1b8hIZFRQUQE9PD3p6esjIyAAhBLVr1xbUS0N6JI83b96wiJWE6n4IIbhy5Qoj26ZNG94bpKofxmKBDY0Do6+vLzhjywdPT0+lA0xV6pZHaR2TRYsW4e3bt7w1pXy1MjTBLm1grEp5GlnFFYQKFSqgbt266Nq1K6euNy8vD5GRkdizZw9SUlIwdOhQ/Prrr4KkVDNmzGBWHGbNmgU/Pz9m36ZNmzjXqFQqxfz58xEXF4du3bohPz8fO3bsQI8ePeDl5VWqe6mqHfafRbcaZYeqAhi1Tf1vg+8/ogm8JBIJpkyZgtTUVGhoaGD48OEYMWKE4O/VrVsXnTt3Rrt27ZCSkgIHBwcMHTpUUJ42UHvy5AnOnDmDFStWYPz48ZBKpZz+7jJ8/vwZZ8+exYoVK5hac77sPKCYT2Xo0KF48uQJqlatihUrVmDYsGFYuHBhmXVnZWVh5cqVWLt2Lfr164cxY8Yw/erLYyw05wSgD6ajoqJw/vx5eHh4YMGCBYiLi0NsbCyvLO3kBW297s8IdfBaBlSpUgUFBQVITU1Fenq6UmymYhAKSDZu3Ig9e/ZAQ0MDBQUF+PjxI0aPHg1nZ2eO7NOnT+Ht7c0Eo126dIGjoyPatWvHkU1PT4e1tTU0NDTQp08f5OfnIz4+HuHh4QgLC2NWboKDgzFixAgMHjwYgwcPVupYTE1NYWdnB1NTUw7RgyL09PRgZWUFW1vbEtn4SkN6lJWVhXnz5uHmzZto3rw5JBIJXr16BX19fXh4eLAC6uTkZEyaNAk5OTmM/sDAQNSvXx/+/v4sgqqEhAQOKYMMiYmJnG3Pnj3jJe0ghPCSUxQVFXEaVMvvUxbp6elKy8rG8zPoLg/s27cPVlZW8PLyUmo1Txbs/vrrr5yxKga7NLKqlqeRlSe7AIoDyOTkZHz+/Bn+/v6sbAd9fX107twZjo6O0NfXR5UqVXDx4kUIQf63P3z4ILhPhsDAQBQVFeH8+fPMdZiVlYVFixYhICAAkydPFvwtNdRQQ43/CmgCL1kg+ddff+HFixfo1q2b6GR2pUqVkJ6ejmbNmuH+/fvQ0dER9RFoA7VGjRqhUqVKaN68OZ4/fw4jIyNkZGTwysr8YJmsiYmJIIFp1apVkZ+fj7/++gtPnjxBz549RSdnaHTLVhGbNWuGFy9eQFNTU1Q37VhozglAH0zXr18fjRo1goaGBp4+fQozMzPs3LlT8FhpJi/u378vuO+/AnXwWgYcPnwY9+/fR2hoKCwsLNCqVStkZWUhKytLdBZLCHwXyqFDh3Dnzh2cO3eOYcFMTEzEvHnzcODAAVhaWjKyz58/x6RJkzBp0iTMnTsX+fn5iIuLw6RJkxAQEMCh3Pb19cXIkSMxadIkZtuECROwfft2+Pj4MLNI165dg5+fH4YOHQo7OzuGVVMM06dPR0REBDZs2AAzMzOMGjUKf/31F6/szp07ER4ejuHDh6Nnz54YPXo0h9lRhj179iAoKIiVmtiyZUtoaWlh8eLFvMHrtm3b0LhxY1y5coVJkcjJyYG7uzs2bdrEumFv3rwZRkZGmDp1KkvH5s2b4enpyQpWR48eLXj8fAyS8uy1yuD58+fo1auXYK2usviZ0qn+7VWD2rVrY9GiRfDx8RG88cuDJtilDYxVKU8jK8RAGB8fDy8vL+zZs4fZpq2tjZs3b6JmzZqoWrVqiW1vaFtNHT9+HMHBwawJpJo1a2L16tWwt7f/qYLXn4keQpVjUVXatRr8+JnOn9quVAeawEtTUxOOjo6YM2cOpk6dirdv36JSJWF33crKClOnTsX27dthZmaGmJgYtGzZUlCeNlCrUaMGjh49irZt2yIiIgIaGhrIzs7mlW3QoAF27doFLS0t+Pn5oVatWsjNzeWVNTQ0xJQpU7Bu3TpYW1vj1q1bguUutLqbNWuGtWvXwtzcHK6ursjOzhY836UZC805AeiD6UqVKuH9+/fQ0NDAzZs3oauri7y8PEFZmsmLM2fO8G4XS03/6VDuFFD/o0hLSyO7d+8mgwYNItra2sTT05NaBx+7pqWlJW/z6S9fvhALCwvWtpkzZzKMm/I4f/48cXBw4Gw3NjbmZWctKioigwcPZm1LSEggfn5+xMDAgIwePZocP35ctKm9DB8+fCAbN24k/fr1I5MmTeIdnwxZWVkkIiKCjBgxggwdOpTs27ePZGZmsmQU2YHlIcR8LHScOTk5xMTEhLVt2LBhvDqKioo4srTgYxqWITY2tky6xcBnV3zs0g8fPiQPHjwgWlpaP4VueaiaeVIeFy5cIJMmTSp3WVXL0+rmA5/9JyYmEj8/P9K3b1+io6NDtLW1edmRCSHE1NSUea/4H/D9J/LyilC28TqNTj4oayvR0dEqHQsfQ3leXh6LHV3G8MzHoEurWwhubm682z9+/MhiX5exVb5+/Zojy8dOnZaWRgghZNSoUWWSp9UtBpr/h0aW5v5Da1dltSlC1HbFJ69qu5o+fTrZuXMnuXHjBhkzZgw5d+4cGTRoEO/3pVIpuXPnDiGk2H9bu3YtefXqlehvyphxExISSExMjGh3im3btpGxY8eShIQEoqenR2bOnCl6jG/evCHr1q0jUqmUzJkzh2hra5P9+/fzyiYnJ5Pg4GBCCCHr168npqam5MyZM4K6ZX7Ro0ePSFBQEElOThaUpdGdnZ1NTp06RQgp7twwffp0cvPmTUHdtGOhOSeEELJgwQKyZs0a8ujRI2JmZkb27NlDhg4dKij/zz//kDFjxpCsrCwyaNAgoqOjQ1xdXXllDxw4QKytrUlqairR09Mj5ubmvD6/DPKMx9bW1kRLS4tMmTJFUP5nhJptuAyYP38+PD09OdsvX76MsLAwbN68mbOvS5cuvLMthBDk5uZycs7FWO4U2W7F2GyHDBnCSRcUY8sV0kUIQWxsLA4cOIAnT57AwsICM2fO5NUhD1lqYGRkJF6+fInTp0+Lyj99+hT79+/HiRMncPPmTWa7GIuf0D6xc6jI8ismq6jfxcWFqTOOjIxkkUnJ+gQKfV+xHpBv7Hfv3uX0LZXh4MGDLDbradOm8coBxfb48OFD1jYxVmWATVylSt3KQpVMkuXJTPxfh9h5KyoqwtmzZ7F//37cunULAwcOZPVkBorvG3v37gUhBGPGjGHeA8W9WRXvKYMGDcKpU6c4KXFSqRRDhw7l3LOUwe7duzFx4kSl5Z2cnJjjOHv2LNzc3Jh0fUIIJBIJh4tAEYoN34Himfb4+HimnypQXJYQFhaGtLQ01vf5+iuGhobC3d0dBQUFAMCMRaguiUb369evsXPnTqSlpbHGLLQq7+Pjg4CAAFYPXKH+igD//czY2BjHjh0rszyt7vv373OI/65evYo+ffrA3d29RPZtGWjsSt6mgNLZlSpsClDb1Y+yq5SUFBw/fhxjxoyBp6cnrly5ghkzZgj2Z71//z4eP34MCwsLPHr0iOkjywepVIrAwEA8f/4cS5cuRUhICCZNmiTKGfD582c0bdoUjx8/xo0bN2BsbMz6H/jw/ft3UT4SGXJzc/Hu3Tv8/fffyMvLE+zlCxSXsTx58gTTpk3DuXPnYGxsXG66ExIS8OzZM+jo6ODr16+CZIKlHQug/DnJycnBxYsXMXjwYOzfvx9XrlzBhAkTBOueFb/77t07tGnTRnC1VsYWnZiYiAcPHkBXV1e0h7s8Xr58CT8/P/j4+Cgl/zNAnTZcBrx8+ZJ3u66uLnR1dXn3Cd0IhSCWhiB7+Ah9lgcfY6pUKkVGRgZ++eUX1vbv378L6pFIJNDX10eLFi2wZ88e+Pv7KxW8fv78GQ8ePMDz58+hoaEhKhsfH48DBw4gLi4OJiYmJeouCWKpGYpzNzRprfIsxnv27GEFr3zpKYSyHnDlypXMw9Ta2hrh4eHMvpCQEFbwKlaLzLePJoBUpW4AGDt2bIms2iEhIaWWLwm0TMY0wa6qW/yU51hu3bol2CoBKGY8lNW9v3nzhpclUTHVXd7J5ru2evbsieDgYA5L8+7du9GnTx/Bsdy5cwcbN27k1IQfPXqUN8AQc8DlgwxPT0+4uLigffv2St8LxIIB+eMHiic8q1WrppT+3bt3IzQ0VClGbFrdLi4u0NTURPfu3ZU6zqioKJw5c6ZEToKxY8fiwYMHyM3NZdX3S6VSdOrUqUzytLofP34MQggWLlyIDRs2MHZSWFiIFStW4MyZM5wAg8aulLUpgN6uVGVTgNqufoRdAcUpr1ZWVnj27BnmzZuHmTNnCgZehw4dQkBAAPLy8jBw4EBMnz4dTk5OsLKy4pVfv349vn37hgcPHoAQgkuXLiEpKUlwAgMoDo7Dw8Mxbdo0vH79WjRwff36NWbOnImMjAwcPHgQ48aNw+bNm3lTk+/evYuZM2eiUqVKCAsLg6mpKbZt28bL9+Hv748rV64gISGB0fnu3TvMmDGDdxw0ui9cuIAVK1agQoUKCAsLw7Bhw+Dp6YkBAwbw6qYdC805AYrrjDt37ozY2FhYWVlBX19fNJjOysqCl5cXXr9+DR8fH+zfvx8LFy7kLUmUSqUIDQ1lJi9evXoFAwMDQd2KaNWqFV6/fq20/M8AdfD6L4O2b2HHjh0RFRUFU1NT1vYjR45wZv1++eUXvH79mhMcvn79mhOgAsWziitXroSnpyfzoMnLy8Py5cs5vwcUz3idOnUKBw8exIcPH2BpaYmzZ88Kjj0/Px+nTp3CgQMH8OrVK5ibmyMgIAB//vknRzYxMRGHDx/GoUOHUL16ddjY2GDlypWcC5WW9AgoDsZjYmJ4A0TFAvuUlBQEBgby6vn27ZvgsSoTBNPWA8rrVKx1UPw9WeBcWFjI1MYkJSXxslLLcO3aNTRs2BB///03ACAoKAht2rRB7969/zXdgHKkT/J2QCtfEmjrcGmC3dK2+FHlWPhW0tPS0vD+/XtWNoAMWVlZOHbsGIup28jIiNdBo2lLBRSvUNna2uLBgwfQ1tZGYWEh4uPj8fr1a9ZkjSKWLVsGCwsLpR12ZR3w2rVrU9f90AQDCQkJOHnypFJ6GzZsqHSAQas7JydH1LFVRJMmTUoMMABgy5YtSEtLw+LFi1ktmSpVqsR7v6CRp9UdGhqKK1eu4OvXr6wJ1kqVKgmudtHYFU1QR2tXqrIpQG1XP8KuALrAa9++fQgPD4ednR0aNGiAw4cPY9KkSYLB67Vr1xAZGQkLCwv88ssvCAgI4PXhZKAN1NasWQNXV1d4enrit99+g52dHZYtW8Y7Sbx+/XoEBQXB2dkZjRs3xvr167F27VocOnSII3v8+HEcOHAAVlZWqFevHiIiImBtbS04DhrdW7ZsQUREBKZMmYJGjRoxwZ9Q8Eo7FppzAtAH02vWrEGjRo2QkpKCqlWrIjMzE8uWLeNtrUQ7eSFf80oIwcOHD0Vrqn9G/LdG+5NBLJASSgkSSxvm+46TkxPs7e3x8uVLlnN36tQpjnM3fvx4ODs7Y8OGDWjRogWAYmdy4cKFmD17Nuc3p0yZAicnJxgYGEBLSwuFhYW4f/8+unfvzvRnBYpn6A4ePIiTJ0+iXbt2sLOzw8CBA0VTUpYvX44TJ06gRYsWsLW1xbBhw3jb5ADApEmTcOPGDRgaGsLNzY3VK6uoqIj1O7SkR0Bx/015Ehp5KLbL0dHRwfPnz3llxVaClHGgaTP0aYLdjIwMODg4wMbGhkl1cXV1RW5uLrZu3cppgXLu3DksXboUvr6+zLZq1aph/vz5WLt2LfT09P4V3UDxrKEQqzLA7T1GK1/e+JkIrUozFsXVcolEgnr16qFr166cSa53795h7NixaNmyJUP4dujQIfj4+GDfvn2cmWNZKhofLl68yGmVU79+fRw8eBChoaEMi3HXrl2xbt06jl3Jo1KlSlQ9dZV1wGUz44o2KgaaYKBp06ZMeldJoO3FR6O7WbNm+Pr1Kxo1aqTUuHv37o3169ejf//+rFQ0xeOuVasWatWqhT179nDSXr9//84ZO408re7Vq1cDKG7R5OTkpNRx0tgVTVBHa1eqsilAbVc/wq4AusCrQoUKrPtfkyZNRP2tSpUqsUovqlSpIhqM0AZqaWlp0NHRYcrkRo8ejYiICF7Z3NxctGrVivmsp6fHyUSQH7e8X1i7dm3RcdPoLioqYtlhu3btSiRIohkLzTkB6IPpJ0+ewN3dHbGxsahevTq8vLwE05hpJy/kW91JJBLUr1+/VK02fyTUwWsZ0KJFC6aJsLKgTRv+888/sW/fPvj7+8PLywtAsXMXERGBxo0bs2SNjIyQkpICS0tLVKlShUldnTdvHvr378/RXbFiRfj6+uLOnTu4e/cuAGDy5Mno3LkzS278+PEwMzNDWFgYKyUiNzcXhw8f5mXWzc/PR2BgIIv5tKioCKdOnUJQUBAOHDjAbNfS0oK7uztrljM9PR1hYWHYv38/q7eVbOX64cOHrN60YgyrQj0p+SA/81oSaAMN+aBLsQ0OTesbPnh6eqJ169asmd/Nmzdj7dq18PLy4vQf8/f3R0BAAKuNkY2NDTp27Ig1a9awnCxV6gZKZlVWrMWilVeDDfn09oyMDEgkEsFA0dfXF05OTpwH4YEDB+Dp6clxHGj7vALFGSNTpkyhOoa///4bz5494zCoC0FZBzw2Nhb79u1D5cqVUblyZaVqE2mCgUaNGsHMzAw9evRgOet8M+S0vfhodEulUhgbG6NDhw6sMQvVJsp4AeRrkMVqE8PCwuDm5oaCggLmOhUbO408rW5HR0dcv36dM+HFtxJKY1c0QR2tXanKpgC1Xf0IuwLoAq+6deviyZMnjI8RHR3NatOniNatWyMkJARFRUV4/fo1goKCRFsU0gZqQHH2l2w8SUlJkEqlgrrT09MZWbF01CZNmuDChQuQSCTIz8/H7t27RbMTaXRXr14dnz9/ZmRv3rzJssmyjgVQ/pwA9MG0Ig9EUVGRYLsk2skLmU9cWFgIQghvWeHPDnXwWgZUqVKFOg2YT/7bt2+oX7++4Hf++OMP1oNGDHZ2drCyssKLFy8AFD+MhVY8ZejSpYsoGcClS5dYD+jExETs3bsXERERqFOnDm/wKh8EpqenIzw8HCEhIcjKyoK9vT1LVj715tWrV9izZw+io6PRsGFDzJo1iyUrlUoxf/58xMXFoVu3bsjPz8eOHTvQo0cPeHl5Cc5OJiYmwt/fnxXwTp48mTMBACjfK/fDhw9MCqb8ewD4+PEjRy9tPWBubi5TXyP/XrZPHrdv30ZUVBTr+KtUqQJXV1eYmZlxdOfl5fE+3Dp27Mips1albgBo27YtFRkTrbwaXFy8eBHr16/Hq1evABS3m5o/fz7vxAJfmpKlpSVvehRtXbcYGRgg7PR++PABI0aMQNOmTVkOiRABnbIOeFBQkOh4+EATDPz+++9KPzNoe/HR6B44cKBoiqMiaOvYd+3aRVVXSSNPq3vZsmWIjY1Fs2bNmG0SiYQ3yKCxK5qgjtauVGVTgNquyks3jV0BdIHX4sWLMWfOHLx//x66urqoWrUqtm7dKijv6uoKNzc3pKSkwNbWFrq6uqLp27SB2qhRozBx4kSkpKRgw4YNOH78OKvFojwcHBxgZ2eH5ORkzJ07F1euXBH0X5cuXYoFCxbg2bNn0NLSQufOnZlFmrLqdnZ2xoQJE5CUlARra2u8ffuWtyymtGOhOScAfTDdvXt3eHp6Ijc3F5cuXUJISAin3l0G2smLlJQUuLi44Nq1aygqKmJ+S5kU/p8F6uC1DBAzPCEkJyfD19cXv/76K0aOHImJEyfi9evX+OOPP7B582aOwQnVX8ogn+IkTxwhuxFlZ2czAYPirO3w4cNFdcse2LLA9f79+wgMDERMTAwkEglWrFjBG7zI8Pr1awQHByM6Ohq///47cnNzcf78ed7628uXLyMoKAhxcXHo06cPatSogVOnTnGC0cDAQIa5WBaUZ2VlYdGiRQgICODtC/nlyxdYW1tj8ODBmDNnDvLz8xEfH4+RI0ciPDycddOm6ZXr6urKvFdMxeQjMqKtB8zLy2MF9vLvFYPdypUr8wbuVapU4bVTsRlCxSBDlbqBH98r9n+NcP3mzZtYsWIFFi9ejN69e6OgoADXrl3DihUrsH79enTv3p2RFUtVK4+67vj4eNSsWRMmJiZo3bq10v8FTboeoLwD/vvvv+Px48fIzs5mMiTev38vWGsG0AUDfOR2QqR8+fn5iI2NRVZWFgAwYxE6dhrd8qvvQPE18O7dO8Fxf/v2DdHR0cjKygIhBFKpFO/eveOd2ADo6ypp5Gl1X7lyBSdOnBBNQ5eBxq5ogjpau1KVTQFquyoPWYDOrgC6wKtly5aIiorC27dvUVRUhBYtWoiujtWqVQtubm5Kj502UBs5ciT++usvxMbGorCwEKtXr4aOjg6vrIGBATQ0NHDlyhVIpVLMmDFDkMTot99+Q3BwMHJyclBUVFTiuaTR3aVLF0RERODOnTuQSqXo3Lmz6CIR7VhozglAH0w7OzvD398fv/zyCzZt2oS+ffti+vTpvLK0kxerVq1C586dsWHDBhQVFWHv3r1YsWIFtm3bJnrMPxPUwWsZIGPbLCgoYFYwNDQ0RFc6lyxZgiZNmuD9+/ewtbWFlZUV7O3tcf78eaxdu5aT4ipUf8mHXr16QSKRKJ1OuXTpUqX0njx5EsHBwXjz5g2MjY2xf/9+ODo6YsSIEYLfmTJlCh4+fIihQ4diz5496NSpEwwNDQWJoypXrgwTExN4eHigYcOG6N+/P6/jfPz4cQQHB7POcc2aNbF69WrY29vzBq/e3t6YO3cuK9AePHgwOnToAG9vb1a7Iz8/P05dZseOHdGqVSv4+PiwZj8VH9QlQZGVUhGKkws0s9JVq1blXcFPSUnhtYcOHTrg6NGjnAmMY8eOoXnz5v+abgC8BF5ioJEvb2ZigC7YpQ2MVSkvk922bRs2bdrEKg8wMjJC48aN4efnxwpeaScKaMd/9epVnD59GkeOHMHNmzdhamqK4cOHl9h6oEePHkhLS2Pq02QOuBCUdcCXLFmCc+fOIS8vD40aNcL79+/RrVs30eCVJhg4e/YsfH19mSBGKpUiLS0Nd+7c4cg6OTnhw4cPSEpKQvv27XHv3j0WH0BZdIeFhWH9+vXIyclhttWvXx9Xrlzh1e3o6Ihq1arh5cuX6NOnD65evSra4oG2rpJGvjQ1m8oGGDR2RRPU0dqVqmwKUNuVkLwq7QqgC7xyc3Nx7tw5xme4ceMGgOK6Sj68ePECe/fu5ZAZCrU+oQ3UgOJrQ559OScnR5AtuUaNGoxNEULw8uVLVsq0DElJSYiMjOT4RgsWLBAch7K6gf9b3a5QoQIePHgAAIJ156UZC805oQ2mK1eujBkzZgjWIcuDdvLi7du3LNuYPXs2hg0bpvT3fwaog9cyIiIigpklLCgoQOXKleHo6AhbW1te+Q8fPmD79u0oKChgzaSYmJhg586dHHmaGkzalT2xB5Y8nJycYGJigq1btzIXW0lO7ePHj9GhQwf8/fffTFqN0HeqVKmCgoICpKamIj09HQ0bNhTUK5VKeQPgOnXqCDrOjx8/xrp16zjbR4wYwalZfvfuHe/NTV9fn1PQTpvyKJtcAPjZiRUnFx49eiSqX36W2NraGrNnz4a7uzsT3L1//x6urq68kwwyG7148SK6du0KqVSKu3fv4saNG5wJFFXqBsAidlIGNPK0zMQ0wa6qW/yoaiwpKSmcunag+OGakJDA2paQkIA1a9bw6ktMTORso63rrl69OszMzGBmZoYvX74gKioKdnZ2aNGiBSwsLAQdDR8fH+barVixIgoKCtCqVSvBtGFlHfCrV6/i3LlzWLlyJWbMmIEvX75g165dvDploAkG1q9fD0dHR4SGhmLy5Mk4e/asIDP2kydPcObMGaxYsQLjx4+HVCrl1JeXVre/vz8CAwOxbds2ODo64vz585z/Xh6fP3/G2bNnsWLFCtjY2GDWrFmCqwAy/TR1lTTytLq7du3KEBPKp/fypXfS2BVNUEdrV6qyKUBtVz/CrmRQNvCaNm0avn//jj/++IM1FqHg1dHREbq6ukpzANAGaoGBgfD29mY6Ooj1BnZ3d0dISAh++eUXVu3wtWvXOLIODg5o3Lix0hPSNLqdnJxw8+ZNVp2pRCIRfKbQjoXmnMhAE0zHx8fD39+f48McPHiQI0s7eVFYWIi8vDxmkiYnJ6fcM9pUDXXwWgacPXsWe/fuRVBQEFMPef/+fSxevBgNGzbkrf2QFVFXrlyZk18ulBaSk5ODzMxM/PrrrwgLC0NOTg4qVKgAOzs70bS+79+/QyqVokKFCoIrGWfPnkW1atWgq6uLMWPGIDU1FRUrVsSOHTuY8W3duhWhoaEwNDSEvr4+zMzMSlxhuXDhAs6cOYPQ0FCsXbsW+vr6nHYvMhw+fBj3799HaGgoLCws0KpVK2RlZSErK4vzkMzOzmaOSR5SqVSwz63YWBVXyWl65dKmPJqZmeHOnTswNDTEiBEjBGcLZRgxYgTq1KmDWrVq8Qa78qQW5ubmSExMhKmpKapXrw6pVIrCwkJMmjSJU2MMFM+8Hjx4kCHEqlChArS0tLBkyRIOMYQqdQOAoaGh4I1TIpFw2jHRyNMyE9MEu6pu8aOqsciviihC8boScpYA8Na609Z1y6NJkyaYNm0a9PX14ebmhunTpwtO4ERFReH8+fPw8PDAggULEBcXxyJ2U4SyDvivv/6KGjVqQENDA8+fP8eAAQMEg3cZaIKB6tWrY+jQoXjy5AmqVq2KFStWYNiwYVi4cCFHtlGjRqhUqRKaN2+O58+fw8jIiNPaq7S669ati86dO6Ndu3ZISUmBg4MDhg4dKqhbNqEoG4uJiQlvL2sZaOsqaeRpdcuCSXmSQKHaRBq7ognqaO1KVTYFqO2qvHTT2BVAF3glJibixIkTSgcU1apV421dJgTaQC0oKAjh4eH466+/SpSNiYnBpUuXUK9evRJlCwoKsHnzZqXGQKv74cOHOHfuXImcL6UdC805AeiD6SVLlsDe3l4p/bSTF0OHDsW4ceNgYWEBiUSCQ4cO8Za6/cxQB69lQGBgIHx8fFh9VTU1NeHj44OlS5fyBq/yzqGio8jnYL958wbjxo3DlClTMHr0aOzcuRM9evTAkydPUKNGDVhaWjKyhYWFWLduHZo3b47Ro0dj6NChSE5OhkQiQXh4OKcvbHR0NLZu3Yq1a9cCKF6RWb58Oc6fP4+AgADmZmhoaAhDQ0N8+PABYWFhWLRoEb5//47NmzfDzs6ON62mUqVKGDp0KIYOHYqXL18iLCwMeXl5GDRoEMaPH89ZmdbU1ISmpiZcXFxw6NAhhIeHQ19fH9bW1nB2dmbkevbsieDgYE47g927dwu2sqlYsSISExM5kwWJiYmcGxtNr1zalEcPDw/k5OTgzJkzWLt2LbKzs2FiYiL4nRkzZuDUqVNo2bIlRowYgb59+wqyzQHFs7Vjx47F69evUaFCBbRs2VL0xl2/fn3e1De+2WBV6uZbSb158yY2btzIe0OlkadlJqYJdlXd4kdVY/ntt99w//59zv3g/v37nBYXfP+hIubOnYuNGzcCoM/+kCExMRHR0dGIjo4GIQQmJiZYv369oHz9+vXRqFEjaGho4OnTpzAzM+PNXJFBWQe8cuXKuHHjBlq2bImLFy+iZ8+eovWDAF0wULVqVeTn5+Ovv/7CkydP0LNnT0EHtUaNGjh69Cjatm2LiIgIaGhoiI6FRreMPKZZs2a4f/8+dHR0RBnPGzRogF27dkFLSwt+fn6oVasWhzROHvJ9BOUh5NjTyNPqpmGbp7ErmqCO1q5UZVOA2q6E5FVpVwBd4NW6dWskJyeL9lKXR48ePRAbGwtdXV3RBQ0ZaAO1Zs2aiRIAyaN58+Ylln3I0KFDBzx//hytW7cud90aGhooLCxUOnilHQvNOQHog+kGDRpgzJgxSsnSTl7MmDEDTZo0wcWLFyGVSmFhYYGRI0cq/f2fAergtQzIzs7mBDlAcbH99+/feb9Dy1C7YcMGzJ8/n+nvVLt2bbi7u+Ply5dYvnw5K3jdvHkzEhMTMXXqVADFs5qXL1/GiRMnEBwczCFBCAoKYrHMVa5cGT169ED79u1haWnJuRj+/PNPzJ8/H3PmzMGJEycQFhaG3bt3C9bWyNCqVSssWbIE8+bNQ3R0NMLDw2Fra4u3b99yaiDr1KmDCRMmYMKECbh8+TJTV3z9+nX06NEDTk5OsLW1xYMHD1h9b1+/fs3peyuDjY0NFi9eDB8fH6a2IyUlBQsWLOCsHtH0yi1NymP16tVhamoKU1NTJCQkICoqCmPGjEHz5s3h7e3Nkp01axZmzZqFmzdv4siRI/Dw8ICBgQGzOq2IN2/eoGbNmqx04q9fv2LdunWc//7jx4/YtGkT6tWrh3nz5qF69erIysqCr68vQkJC8PDhw39Nt3ybI6lUCl9fX4SGhmLNmjUwMTHhHCeNPC0zMU2wq+oWP6oai4ODA+bPn4+lS5eyriE3Nzfe9PqS8ObNG+b93Llzoa+vj759+yrlpEVGRiIqKgovX77EkCFD4ObmxqohEkKlSpXw/v17aGho4ObNm9DV1RXM7ACUd8CdnZ2xd+9eeHh4wN/fH7169SqxjQ9NMGBoaIgpU6Zg3bp1sLa2xq1btwTP07JlyxAREYH58+fj4MGDsLOzw9y5cwXHQaPbysoKU6dOxfbt22FmZoaYmBjB+jugmODj+PHj0NbWRseOHeHr68uaVFSEvGNfUFCAZ8+eoUePHkoFAiXJ0+oWWuHkIzShsSuaoI7WrlRlU4Darn6EXQF0gdeQIUNgZGSE1q1bs1qeCPWrb9iwIaZOncoqSxJLYaUN1Ozs7ODo6AgdHR1WBhofYae9vT3s7OzQs2dP1tj5JkK7du0KMzMz/PrrryxZoVZJNLqtra1hYmKCLl26sGSFSvFox0JzTgD6YNrQ0BAhISHo27cvazx8fdRpJy8yMzORlJQEb29vfPr0CUFBQcjJyVG6V/TPAAn5X6PaLEcMHjwYp0+f5t1nZGTE28Bc1gNRCIokQAMGDGClQZqZmTHOuKGhIYvUZ8iQIYiMjGQKxmWyRUVFGDRoEOciHDp0KE6cOMF8dnJyYvqOCY1fEU+fPkXbtm1Zqy/KwtzcvMTzwSebkZGB0NBQpkde165dMWrUKFHSgXXr1iEsLAytWrVCYWEh3r59izFjxvASYOzbtw/e3t6cXrnW1tYljvPp06dwc3PDrVu3SqxZffz4MaKionDq1Cm0atUKu3fvFpXPy8tDTEwMQkJCUFBQwKp92LVrF7Zs2QKguHane/fuCAoKgq+vLzp27Mh56I0ZMwatW7fG169foaGhAUNDQ8yePRu1atXCkiVL0KtXr39Ftzw+ffqEefPmASjuLVtSSpMy8jQ2BrCvr/KUVbU8re5z587B09MTb9++hUQiQYsWLbBw4ULBFCYxyJ/jXbt2IS4uDnfu3MHff/8NPT096Ovrc9pMydC2bVs0bdoUurq6qFy5Msf5F3IEz58/j6CgIGzbtg3m5ubIysqCvr6+oEO5fft2xMXFMQ54p06d8O3btxLJujIyMnhr7OXx9u1bJhhwcnLClStXMHfuXEHeg8+fP6Np06Z4/Pgxbty4AWNjYzRo0EBQ//fv35V2eml0y3qUJiYm4sGDB9DV1WXV7ikiNzcX7969w99//428vDxBYhI+vHz5En5+foI1WGWRL0lWfoWpoKAA58+fR48ePXhti8auSmtTQMl2pWqbAtR2VVZZGrsCim3L399fqcDL2NgYpqamnJRRodTOwYMH8z4DhSYZDh48iGXLlikdqE2aNAkJCQmsGlyAv5WZra0tatWqxRk7H0GokZERZs2axZGVn6AurW5zc3N07tyZIzthwgRe3bRjoTknQDEBp5ubm9LB9Lp16xAYGMi6HoR6Q+/evRuenp5KT17MmjULf/zxBxYuXIiMjAz4+fkxLX/+MyBqlBpTp04lsbGxnO2xsbFk+vTpot/Nz88nT548IU+ePCF5eXmCcsbGxqzPr1+/Zt6bm5uLyu7atUtwHyGEDB48WPB3TUxMBPfxwczMjEqeEEJMTU1VIiuEL1++kNOnT5PTp0+ThIQEUdm8vDzy8OFD8vDhQ9H/hxBCEhISiL+/PzE2NibDhg0jO3bsIF++fOGV/fz5M9m+fTsxMjIixsbGxN/fv8SxEFJsL2fOnCEzZswgffr0IUuWLGHtHzBgAPn8+TO5desWmTFjBnFyciI6OjokOjqaV9/AgQMJIYTk5OQQIyMj0rt3b7Jjxw5SUFDAkVWlbhmioqJIjx49yKZNm0hhYWGJ50NZ+VmzZpWoSx40dkxr86qUL831RwghqampJDU1tVTfFfvt/Px8cuPGDeLn50fs7OxI//79OTZLCCG+vr7Ez89P8KUMsrOzyZMnT4hUKhWV+/TpEyGEkEePHpGgoCCSnJzMkfn69SuZPHkyGTRoEElOTiYTJkwgX79+VWoc6enpSsmdPHmSbNy4kWRnZ5OjR48Kyr169YoYGRkRXV1dkpCQQIYMGUJevnxZLrqLiorIrl27yIIFC0hGRgbZvn276HV0584doqOjQ/T09MiXL19Ijx49yK1bt0o+WDnwPYPKS55GNiMjg9jZ2ZUop4xdKWNThJTersrbpghR29WPsisbGxsyadIksmrVKtaLDyNHjlT6d2W6aTBkyBBy/Phx8uDBA9ZLCDTngcZXs7KyUlqWVreFhQWVbtqx0NqdmZkZWb58Odm9ezfrJYTBgweTpKQkpXQPGjSI3Lt3j3z79o31ohn78OHDlfqtnwXqtOEyYPbs2XBwcMD06dOhra2NgoICxMfHY9euXQgICBD8Hg1DccWKFVkzpLJUVhmxkjxkrGcyTJw4EUBxaiVfOtOff/6JO3fuoEuXLqztd+/e5U1NKG/QsJvJZGkZfoH/a1FTrVo1FmOjbLt8PSDfaumLFy+Y9/Jps7Qpj/b29njz5g2GDh0KLy8vtG/fXvRYgOJazujoaMTExKBz584wMTHBxo0bOakn1atXR5MmTdCkSRNMnz4dWlpaOHHihODMuiw9pFq1akhPT8f69euhq6vLK6tK3UAxw+Hp06fh5OSE7t27c+omFXvv0cjTMhnTtOFRZYsfVY5FqLZLBjG2TGVRuXJltGrVCl+/fkVaWhq+ffuGZ8+eceRmzZpVoi6+rI6srCx4eXnh9evX8PHxwf79+7Fw4UJRltX79+8jPDwc06ZNw+vXr3lXjlauXIkBAwZg3759qF27Ntq2bQtXV1cOK7k8Xr9+jZkzZyIjIwMHDx7EuHHjsHnzZt50SX9/f1y5cgUJCQmM3Lt373jbIaxZswaurq5M83g7OzssW7ZMcGWPRvf69evx7ds3PHjwAIQQXLp0CUlJSYKrRuvXr0dQUBCcnZ3RuHFjrF+/HmvXrsWhQ4d45eVtjBCChw8fslYbyiJPq1sRtWrVwtevX3n30dqVMjYF0NuVqmwKUNvVj7AroJgoLzQ0VCldffr0QUhICAYOHMh61gu17dHS0sLs2bMxaNAglrzQvbx27dqiRFqKaNq0KS9vCB9atGjBZOSVhF69emHdunWccQv126XR3aFDB1y4cAH6+volypZmLDTnBCjmuBFj9VZEgwYNRFvpyKN+/focDgsxFBYWIjMzk8lWlPVZ/i9BHbyWAe3bt2fSSmS1Yt26dYO/vz/+/vtv3u/QMhQPHz4crq6u2LBhA3NBFRUVYc2aNZzc+q5du+LgwYOcwuujR49CS0uLM5YpU6bAyckJrq6u0NHRgUQiQXx8PNauXfvTpg/QMvwC7BY1AJsYSzG1Qp7hl09WPq1m0aJFaNq0KQwNDUEIQVRUFKKiopj9ig/sGzduoGrVqjhw4AAr5Zf8/ykeiukg/fv3Z8hr9u3bxzhG2dnZyM7OZj3I5CcyatWqBW9vb9FULXnUr19fNLhUpW6gOEBv0KAB9uzZw0lBVjzntPK0TMY0wa4qW/yocizytV2PHj1iPZzF2DKVwdu3b/HPP//g3LlzePnyJXr16gV9fX04ODiUmMYoBPmaWhnWrFmDRo0aISUlBVWrVkVmZiaWLVsmeN9S1gH/9OkTrKyssH//flSuXBnz58/n9CvmG4uywcDx48dx4MABWFlZoV69eoiIiIC1tTVvIJCWlgYdHR2mD/Xo0aMREREhOA4a3deuXUNkZCQsLCzwyy+/ICAgAKampoK6c3NzWXX2enp6TIkJH+RtTCKRoH79+pxWY6WVp9Utn/JLCMGjR494uSpkssraFU1QR2tXqrIpQG1XP8KuALrAKzAwEPn5+Vi9ejVrTEJpoDIeCXneD7F7OW2gJpFIMHz4cHTq1IlV38m3WPDlyxeMHDkSv//+O0s3X7sp2Tb58ju+Z35pdF+9ehURERGoXLkyKleuLOhnlXYsNOcEoA+mW7dujVGjRsHAwIB1rIpkpQD95IWZmRksLS0xZMgQSCQSxMTEwMLCQqlx/SxQB69lwMmTJ2FkZFRiraI8aBmKx40bhwULFsDQ0BBdu3aFRCLBnTt30LNnT04bi1mzZsHKygpPnz6Frq4uJBIJ4uLicPr0aV4yo+7du2PlypXw8vLCrFmzIJFI0LJlSyxbtoxqFuffBC3DL0DXooaG4XfGjBlUq8dCN0F5yJNYffr0CUDxzXDHjh2MDCmhnuGXX34pMbiUHzfN7LIqdMvXbSsDGnlaJmOaYFeVLX5UORZ5J83MzIyaNVMR8hM8Q4YMgaGhIWbNmgVtbW0q26LBkydP4O7ujtjYWFSvXh1eXl4MqR0flHXAJRIJpFIp8zkzM5P1mQ80wUClSpVYzkXt2rVFz1FeXh7zvyYlJYmOhUZ3pUqVWPe1KlWqiI5DxiIrG4usX6EQZDZVWFgIQohgG7jSyNPqVlytMjEx4SWCA+jsiiaoo7UrVdoUoLar8tBNY1cAXeAl1rbn2LFjHJsUu4d7eHjAxcWFtY02UBs8eLBgva2sxlkGMfIvRZJOsWd5QEAApz6VRrdY33MZAag8aMdCc04A+mA6NzcXLVq0wNu3bwXHJQPt5MXUqVPRqlUrXLt2DZUqVYKzszPDd8E39p8R6uC1DPD394eRkRHVd2gZiitWrIgNGzbg0aNHuHnzJgghmDhxIm9w2bRpUxw6dAg7d+6Et7c3CCHo2rUrQkNDBSnX9fT0oKenh4yMDBBClCZw+Lchc5BLw/BL06KGhuGXNuVRxuosBicnJ4b8Rpm2I7KbcEpKCgIDAwGA9V4Gxdm6Z8+eoWvXrgCKb5Ky93w3VFXqBorTtWQ32fT0dFYv2K1bt3Ka1tPI0zIZ0wS7qmzxo+qxyFAejcnlV0omT56MCxcuYMWKFTAwMIC+vj60tbWVYkCkgeKEUlFRkWgbKWUd8EGDBsHZ2RkZGRkICwvDgQMHlLrHKxsMNGnSBBcuXIBEIkF+fj6L7V0Ro0aNwsSJExkijePHj2PSpEmCY6DR3bp1a4SEhKCoqAivX79GUFCQ6IqQg4MD7OzskJycjLlz5+LKlStYtWqVoHxKSgpcXFxw7do1FBUVoXv37swqYlnlaXXPnDkTWVlZePToEQoLC6GpqSlI7kdjVzRBXWnsShU2Bajt6kfYFUAXeIlh9+7dohN1ioiPj+dsow3UFIlE5TF69GgWKaJiUCgPef+mJBw9epQzDhrdYteAu7s7FZEj31hozglAH0wLETkB3FIa2skLoDizr3///kqN/aeEyqtq/x9GaUhSBg0aJLhvyJAhnG1iJDdPnjyh/n15nD59mnmflpbG2rdlyxYqXaUhVHJ0dCxR5sKFC4QQQtzc3ARlnjx5Quzt7Un79u2V+t0vX76Q7du3E1NTUzJnzhxR2dzcXHL06FFiY2NDRowYoZR+edDaCO15lOl3cXERfSni48ePoi95qFK3/DEovuf7XBp52Zisra2JtbU1ef/+Pa+MIoqKisimTZtIjx49SFRUVLnJqlqeRrYk+2zTpg1p27Yt82rfvj3p06cPcXFxIZmZmYLf+/jxI9m7dy+ZMGEC6dOnD3F0dFTqOJUdo5ubG1m/fj0ZPHgwuXjxIpk6daog+QkhhMyYMYOcP3+emJmZkby8PLJ161YydepUXtnIyEgyZ84cMmvWLBIeHl4iEdSBAwfI6NGjSd++fYmXlxcxMDAgISEhvLIJCQlkzJgxpF27dqRdu3bExsaG95qQIT4+nqxfv554eHiQy5cvi46DRndGRgZZtGgR6d27N+nRoweZO3euKMEHIYS8ffuWhISEkL1795ZI8DN79mzi5+dH0tPTybdv34iPjw+ZNm1aucjT6r537x7R0dEhpqamxNjYmHTv3l2QFIjGrmhsihA6u1KlTRGitqvy0E1jVyWBxk+g9RFK61OoQr8qSTp/Ft2lkf+ZyBzLgxz134A6eC0DevXqRVavXi344gMtQ7G84Sk+RBWNcsOGDcx7xQeSg4ODqG5lgwAhyLMgy3DlyhXy4cMHQggh58+fJ1OnTiW+vr6kqKhIVFdOTg7Zv38/GTx4MNHW1uaVoWH4VcSjR4+Im5sb6devH5kwYYKgXEkMv8pA1Yy0/5UbjRjkj0HxePiOj1aelsmYELpglzYwVqU8re6S7E2RvTAlJYU8ffqULF26lCxfvrxE/WlpaSQ6OpqYmJiQtm3bliiv7Bjz8/PJ5s2byciRI4m5uTnZuHEjyc3NFdRRGgefBjTBACHFTLYZGRlK6c7Ozma9ylM3Db5+/UpevHjBegmBj61+6NCh5SJPq3vUqFHk2rVrzOerV68SS0tLXlkau/ov25RMXm1XpddNY1clgeY5/rP5FKoKpH6mgO6/fM5VHUj/KKjThsuAihUrCrK/CYGWoZjI1ZMpplsSBbKiS5cuMakpXl5e0NHRYfZ9/vxZVLeiLvnPbdu2Fa2ne/z4McOCLMOBAwewbds2+Pn5obCwEHPmzMG0adPw6tUr+Pj48PZXTUxMxL59+xAREYGsrCxMmTIF48aNY8nQMvzK8OXLF0RHRyMqKgoVK1aEiYkJIiIieFOClGX4/Rkg+19oGWRLIqGRr8NRpW6AnbqqaGd8dkcjT8tkDADR0dFYu3YtbG1tMWvWLNGUVxpZVcsrKyvP2P3hwwcOg7c84QRfn8D69etj2bJlvP/z9+/fcePGDVy/fh3Xr1/H58+f0bt3b4wZMwb9+vUTPVYhKN6bgGI24xkzZgiS0ijit99+Q3BwMHJyclBUVCSY3nfixAn4+PhwSjiuXbsmqr9Hjx6s+1BOTg5vv8qkpCRERkYyTOcyLFiwgCMbGBgIb29vhkWelFDrTqP7xYsX2Lt3L9LT01nbhXpauru7IyQkBL/88gvzf0gkEsHzUlhYiLy8PFStWhVA8fkQS1GnkafVnZWVxeot3bt3b7i5ufHK0tiVsjYFlM6uVGFTgNqufoRdlYTyKN8oL/xMY/lfgSrP+f+r/6c6eC0Dfv31V94G02KgZSgWMzzFfWLBaFmCAL4HSXR0NDZt2sQJLmUIDQ1FeHg4fv31V2zduhU9evSAg4MDCgsLYWpqygpe79+/j6CgIJw7dw69e/fG8uXL4eXlhdmzZ3P00jL8AnQtamgYfn8miNU88BXu8zX1/hG6VQ1aJmOaYFeVLX5UORb5GlixelgxVKpUiZe4q3fv3mjTpg369u0LV1dXdOnSpcz1rnzso/Hx8fD39+c4yfIs3vJQ1gH39PTEkiVLOI3qxUATDDg4OKBx48ZKtTYKCgpCeHi40mOh0e3o6AhdXV20adNGKd0xMTG4dOkS72QGH4YOHYpx48bBwsICEokEhw4dErU1Gnla3RKJBJ8+fWJq4D5+/ChokzR2RRPU0dqVqmwKUNvVj7ArNdRQo3yhDl7LAL4VAWWgqampNENxaX+jPGdb5B8sWVlZWLlyJW7cuIFdu3ZBW1ub9ztFRUUMSdTt27eZdimKbIQAYGVlBRMTE5w9e5b5jlDLC1qGX4CuRU1pGX5/NGgZY/mID/Lz83lXl1WpGyherYuJiQEhBBkZGayV3oyMjDLJ0zIZ0wS7qmzxo8qxiBFNyMDXW1UemZmZKCws5Gy/cOGCIDkcn27FrI4KFSqgbt266NevH5YsWYKaNWtysjqA4kkqe3v7cnfAf//9d14SCzHQBAMFBQXYvHmzUnqbNWumVFuN0uiuVq0aFi1apLTu5s2bU5H5zZgxA02aNMHFixchlUphYWHBaeFWWvnS6La2tkbv3r0hkUhw+fJlLF++nFeWxq5ogjpau1KVTQFqu/oRdlWeoPUJS+tD/mioctz/K+fw/2Wog9cyYOHChSXKKDK3KTK1KkKRuZUmUKMN6miDhvv372PevHlo3749oqKiRB86MmbEgoIC3L17l0lnLiwsRHZ2NkvW1dUV4eHhsLCwgImJCad/rTxoGX4BuhY1NAy/yoD2pqcs4yCf/levXqFq1ar4448/ABRT6rdr1463sX1+fj6WLl2KAQMGMO2ZZs2ahfr162P16tUc1kxV6m7atCkTcDVp0oQVLDdp0oSjn0aelsmYJthVZYsfVY+lJMh6q/KljKelpeHw4cO8jJclBa7yugFuVgchBElJSQgJCYGnp6dgU/cGDRpgzJgxJf6WDMo64GZmZli3bh369evHstPu3bsLfocmGOjQoQOeP3+O1q1blyhrZ2cHR0dH6OjosNp2CN0faXT36NEDsbGx0NXVVWq1yN7eHnZ2dujZsyfrvAhlHmVmZiIpKQne3t749OkTgoKCkJOTI9iCgUaeVveAAQOgoaGBuLg4SKVSTJ06lfe+BdDZFU1QR2tXqrIpQG1XP8KulIWs/aIY5Ms1PD09MX/+fFF5mskEgN5nkZ0fobR2edD4NxMnTmTef/jwocRJIpnuW7duoVu3bqKyPXv2VGoM3759Q/369VljkS1kiIG21Ywqg+nS/p8/O9TBaxnQu3fvEmUUKbbXrVuHhg0bok+fPkrd3MXajshSimRISEhgGmfLvweK60kVQRMEbNu2DYGBgZg/fz4sLS1LHLeWlhY8PDyQl5eHBg0aoH379vj+/Tu2bt3KuXHY29vD3t4e8fHxCA0Nhbm5OSpUqIAjR47A2NiYulekvHMM0LeoKQk0NOuKKY9Xr17FX3/9hT/++AMXLlxAWFgYOnTogBkzZqBChQqiDdrlERsbCz09PeZc3rp1Cw4ODtiwYQMTYL579w5r1qzBjh070LlzZ9b3fX19kZmZydgTAKxatQorV66En58fK61blboB+pVdGvlt27Yxweu4ceNY/1tMTEyZ2vCossWPqseiLBTPdYUKFVCvXj1YWVmVS1Nz2ppaGQwNDRESEoK+ffuy7g9NmzbllVfWAY+Pj8fFixdx+fJl1na+Xowy0AQDXbt2hZmZGX799VfWuPkm2CIiIpCQkIDc3FzWdqEgg0Z3w4YNMXXqVMYJKymzxN/fH7Vq1eKd1OTDokWLmHtF7dq1IZFIsHTpUsGMGhp5Wt1Pnz7Fxo0b4e/vj2fPnmHu3LnYtGkTb8s6GruiCepo7UpVNgWo7epH2FVJkAVeyrRflA+krl69WqJuoUAtNTUV1apV4wSc8vqXLl2K1atXA/i/QE4RISEhAIARI0bAx8eHt/xNBpl/Y29vL8qjEhwczLr/z549u0SfS6Z7zZo1JcrKB/QTJkxg+GZ27NiBqVOnMvsmTpyIyMhI1ljGjBmDTZs2oWHDhoL6ZeekJCj6cXx49uwZCgsLUbFiRWZCS3ashYWFgv7x06dP0bZtW9axKuMnKDv2Hw4VkkGpQbhMX3FxccTFxYUMGjSIrFu3TpRZjxC6tiN+fn6ir9LCzs6OaGpqku3bt5PTp09zXnzIzMwkK1euJDNnziTPnj0jhBCydOlSYmdnR1JTU0V/LykpiWzevJno6+sTPT096vGWhi2tNDTrim1E5F/t2rXjfC8iIoIYGBiQhw8fkjdv3hBNTU2ydetWMm/ePLJx48YSf1eMhdnOzo5cvXqV853Y2FgyZswYzvZhw4aRnJwczvaMjAwOw6IqdRNCeG1KzL5o5GmZiWkYuFXd4keVYykJynynpOu4LLpLkvPw8CBt2rQhWlpazKtLly6C8gcOHCDt2rUj/fr1I4aGhsxLEUOHDhVlLebDxIkTybBhw8jUqVNZLz4MGTKEHD9+nDx48ID14oOxsTHVOGh0Dxo0iNy7d4/DJi0EWsZKvrEPHz68XORpdVtbW5MzZ84wn2NiYoidnR2vLI1dKWtThNDblapsihC1Xf3bdhUZGSn6koeqWW0JISQwMJDo6Ogw/suAAQNIaGhoifpL+q19+/aRnj17koiIiBLHcOrUKc5r27ZtpFOnTrzn8N9qg6N4jHy61q1bR3R0dJRiAOdDSd00MjMziYODA9m2bRshhJC+ffsSAwMD0q1bN85v0nQjUdxWHn7Cj4R65VXFUJxd6tmzJ3r27Inc3FycOXMGbm5uyMrKgqmpKYyNjTmpuGKrhhEREbCysmI+i5FHffv2jXf7lStXUKdOHXTs2JHZ9vTpU6xcuRKhoaHMNk1NTVy+fJkzc8xH2CP7vWXLlrG2LV++XKnV5oYNG2LGjBlwcHDA+fPnS5QvD5QmPZuWyIqGxEoeyrAwZ2Rk8GYC9OvXD56enpztlStX5iXcqVWrFqc2VZW6geJZ1YYNG0JDQ4OXaEzRvmjkaZmMiQjpmdjnkmRVLU+ruyx49eoVgoODER0djbt375arbhmEamplOH/+PC5fviw6+y2P3bt3w8vLq8QawoYNG6KwsJBhHFUGiYmJOHbsmFKytWvXxtChQ5WSbdq0KRITE3kZ0cuqu379+tDU1FRKFgBatGjBzOQrg8LCQmRmZjIMvFlZWaJ2SCNPqzsnJ4cpXwCK0z23bNnCK0tjV8raFEBvV6qyKUBtV/+2XZ06dYr3+9euXYNEImGteCtmzClCkZDy9evXohkqiiv7+/fvx8mTJ+Hn58fwDdy/f59ZXbaxsWHJiz1XFDF69Gjo6Ohg4cKFiIuLw5o1awTTiBWJsA4cOIDdu3fDwcGBw34PFPsgshI3Psg/8799+yZanidWmsfnTyhiwYIFMDQ0xKJFizB06FDMmTOHw+PCB2X8OADYuHEjmjZtymRs1q9fH0eOHMHly5exf/9+VhcR+fGW1I1EcZuq/QRVQx28/iBUq1YNJiYmMDExwcePH7F48WJ4eHjg/v37LLlLly5h0aJFqFevHrZt24Y//vgDDx48wIoVK/Dp0ydW8Jqeno6AgADUrVsXY8aMQcWKFSGVShESEgI/Pz9cv36dpXvdunU4efIkcnNzsXr1aujr62PdunUIDQ2FiYkJI0eb1gnwp3kIBa4bN25kamKvXLnCXJwVKlTAoUOHqAlU/i3QElnRkFgBdCzMYjcePt0VKlRgPahl4AsaVKkbANzc3BAVFYXs7GyYmZlh+PDhovXUtPI0oAl2VdniR9VjKQ0uXbqEoKAgXL16Fdra2ti2bVuZddLW1MrQoEED3hQ2ISjrgP/2228wNTVFnz59WBMtfCzmMtAEA7169cK6deswaNAgln6+lk0SiQTDhw9Hp06dWKmj8q2MSqtbS0sLs2fP5sjyTUQCxa3GRo4cid9//50lL5T2amZmBktLSwwZMgQSiQQxMTGiaeY08rS6JRIJK0B69eqVoLNJY1c0QR2tXanKpgC1Xf3bdqV4XpOTk7Fw4UL89ddfnJRk2vaLv/32GxW7/6FDh7B7927Wb/To0QO+vr6YMWMGJ3iVhzLPkebNmyM0NBSLFy/GwIEDWT4S33+akZGBJUuW4PHjx9i1axenBEmGb9++cYgI5cclb195eXl4/vx5iWOVQd6/UfZZqa2tjaioKCxatAhmZmassgLF/5vGjwOKn7MnTpzgpAPr6OhwFoRoupEoblOVn/BvQR28/kDcv38f0dHROH36NFq3bo21a9dyZNavX4+lS5fi48eP2L59O9q1awcPDw+YmZlh165dLFkXFxdUqFAB3759Q1FREYYMGYLZs2cjISEBLi4uHN0xMTGIjo5GUlIS1q5di6CgIHz//h179uzhFLwnJibC398ft27dgkQiQdeuXTF58mQ0btyY99hoZnHE+tN++fJFaT0/CsoSWdGQWAF0LMzNmjXD1atX0adPH9b2q1ev8q4iGBsbY8mSJXBzc2MK9LOzs7FkyRKOo6FK3QBgYWEBCwsLfP78GVFRURg9ejQ0NDRgYWGBvn37chwCGnlaUjI1iiG7fvPy8hAZGYk9e/YgJSUFQ4cOZXo5llU3UPqa2tatW2PUqFEwMDBgOb2Ks+oyKOuA//XXX1RtcgC6YEDmwJ0+fZr1fb76wcGDBwu26sjOzuYQa9DofvjwIQAgPDycJSsUZMjuVXyQkd3JY+rUqWjVqhWuXbuGSpUqwdnZGXp6eoJjp5Gn1T1nzhzY29ujdevWkEgkePXqFby8vHiPhcauaII6WrtSlU0Barv6EXYlQ2xsLBYvXowhQ4Zg27ZtnEwk2vaLNWvWVJo8Eij2NfiC499++43xT+QhlUqRnp4OQgiKioqY9zIo6iooKIC3tzdiY2Ph7OwsSrJ08+ZNzJ8/H9ra2oiMjBTtk9ysWTOlnzlNmzaFu7u7UrJA6YO2I0eOID4+HqNGjRI9Tho/DgCqVq3KClxlNcgSiQS//PILS/a/tlpanlAHryqGonF9/PgR0dHRiI6ORtWqVWFqaopDhw6hUaNGvN+XSqXMg0ZPTw/Xr1/Hnj170KVLF47sy5cvcebMGXz//h3jx49HcHAwDAwMEBwczDF6oPjGV7t2bdSuXRuPHj3C4MGDsXTpUtbDEigOIK2trTF48GDMmTMH+fn5iI+Px8iRIxEeHs6b2kyT5kGTmqIMVH1By+unIbKiIbEC6FiY58yZg3HjxmHEiBHo2rUrCCG4c+cODh48yOvwjB07FsuXL4eOjg7+/vtvSKVSvHr1CsOHD8eMGTP+Nd3yaNq0KRwcHODg4IA7d+5g48aNWLJkCS5dulRqeVomY5pgV5UtflQ9lpIgI4TQ19dH586d4ejoCH19fVSpUgUXL16k1senGxDP6khLSxNchcjNzUWLFi3w9u1bpX5TWQdczHG0s7PDvn37ONtpggExVmhFZnqxlkajR4/mZLbQ6BY77x4eHpzJTjEHWYjsrn///rxZM3xjp5WnkTUwMMCpU6dw+/ZtVKxYEZ07d2b6dysyx9PYFU1QR2tXqrIpQG1XYvKqsqv8/Hwm023t2rUwMDDgPWZa34VWXiy9lU/X8+fP0atXL2afvJ+iSMT19OlTzJ8/H3Xr1kVkZKTgwgZQTOoYGBgIR0dHmJqaorCwkNUvmWb1WZnjEIN86vX79+9ZadgfPnzgyCcmJmLRokX48uULAgIC0L59e1H9NH4cUDwBUFRUxGQqysajSNAKqL7DyM8MdfCqIvBRbAPFdRFNmzaFiYkJY/TydWOKM5SKM3OBgYGCdbA1a9aERCJBnTp1kJCQAGdnZ9HVC/kbWd26dbFs2TJe5jJvb2/MnTuXddENHjwYHTp0gLe3N2/dI02ah+K+skJZxl55KEPhrsgMZ29vj/v372P69OmoU6cOJwVS8RhdXFywYcMGJCcnw8/PD0DxSvObN2+Yz/KgYWFu2bIlgoODsXPnTnh6eqJChQrQ0tLC/v37eWf8K1SogNWrV2PatGl49OgRKlSoAE1NTdYkimzmW5W6FZGcnIxjx44hKioKubm5GD16NN9fobQ87QohTbCryhY/qhwLTW9VbW1t3Lx5EzVr1kTVqlXRt29fzjhLq1sIytTUis2s8/WopXXw+ZCZmcm7nTYYEIIiM70YaB00Gt3x8fFUulXtcNPIC8k2aNCAVZ8ogyJzPI1dlYdNAfx29SNsClDbFa2sMnb18uVLzJ07F7/++iuio6NF66mVab8oD9rnG9/qqfw+RSjTOlAGGxsbTJ06FdOmTSvRj9u6dSuA4vPk4eHBSd1VZKemqenmqyMVw86dO6nkhw8fjkGDBmHLli2cml75oFMG2m4aurq68Pf3h4ODA2v7vn37ONlvNN1IAHof5GeGOngtA2gptoH/6+t269Yt3Lp1i7VPLKgDimsslWn7AhQXedO0sqhRo4Yg5fbjx4+xbt06zvYRI0bA39+f9zs0aR40Aauic6yo5/Hjx7zOcWlb1OTm5iIyMhLBwcFISUnBjRs3WNTjNERWpSWxkpF8JScnIzw8HD4+PvD29saFCxdYchoaGqLOF9/M9++//y5oU/Iz36rUnZOTgzNnziA6OhrPnj3D4MGDsXLlSkHiDxp5vppKeSj+RzTOgCpb/KhyLDS9Vf38/PD161dERERg6dKlkEqlyMvLE+y7V9q+rUD51dQqtsoqCco64KWZWCsPB7k8xqKqcZRmLKqUV+V5obErmqDuv/xf/kxj+VntasSIESCEoEmTJrw1zvLZS4mJiThy5IigXsVVOzc3N0FZiUTC2a+4kqoor4jPnz8Lth+7ePEi+vXr199KOwABAABJREFUx3wOCAhgtccTA01QDBSn3sqvzCpCfqX2999/x40bNwRlFXsry1bI5dvOJCUlCfYsX716NScrIj09HWFhYdi/fz9iY2N5v6esHzdz5kzY2Njg3r17zGRxfHw8Xr9+jbCwMJZsTEyM4HHyYffu3bykmf9FqIPXMkCewffUqVOs4FXoRq2Mkyk/a5ubm4vHjx+DEIK8vDzmvQzy9TXyNx/F1F8+iPWFBf6PTELsoVMeFwJNf1pahl+gmMlu27Zt8PPzQ2FhIebMmYNp06bh1atX8PHx4WX5VYYZjjYYoSGx4kNZWZhVOfNdFt19+vRBvXr1YGJiglmzZjG2++jRIwDcGjIaeVomY5pglzYwVqU8jSxtb9VGjRph5syZcHBwwNmzZxEaGgojIyMMHDiQM+lDq1sVNbW0UGWZgSod5P/iOH42qOpY/xdsilb//6pdiU3YKYKGmRgAb0/V1NRUBAcH804c0waNM2bMYHyWWbNmsTLENm3axApeV69erXRGAFBcEhcTE8PiURkwYACvT9SrVy9IJBLBoFt+pXbVqlW8v/f+/XsUFBTg8ePHrO0ZGRlwcHCAjY0NQxLo6uqKnJwcbNu2jVOLKx+4vnr1Cnv27GFW1GfNmlXicZfkx9WtWxeHDh1CeHg4rl69CkIIunTpAjc3N85YlF3MksHa2prqP/qZoQ5eywBaim1lIT9rm5eXx6qXkX+vWF8jlrsv0ysP+RRLsfTMihUr8jIfJiYmCgavNGkeYuMYNWoU6zMtwy9A16KGlhmOhsiK1qEpbxZmVc58l0W37D+V1YIryinWkNHI0zIT0wS7qmzxo+qx8KFSpUq8LY5kqFixIlOL9+bNG84scGl0q6Kmlhb/S061Gv8O1DalhgyyFPCCggK8evUKQHEmE5/vRMNMDICzun/16lUsXLgQw4cPF2SyDgkJwZs3b9CrVy8MGDBAdOzyzxLF+s+ytFrJy8vDxIkTkZmZid69eyM/Px9btmxBUFAQAgMDOc8KmqBb0c/NycnB2rVrkZqayptB6OnpidatW7PSvzdv3oy1a9fCy8uLd/Lh8uXLCAoKQlxcHPr06YMaNWrg1KlTvIF3afy4mjVrYsKECSVmbxgaGrLuNTK26n79+mHatGmcbMr/lwie1MFrGVAaim1avWJ1NTLIyAFoc/eVYbXz8PCAjY0NFi9eDB8fH2bmJyUlBQsWLOAElzIYGxvj8+fPgnrlU1FK059WWYZfgK5FDQ0zHC2RFQ2JFVD+LMw/y8qOIpSx8dLK0zIZ0wS7qm7xo8qx8IGvldGZM2cYu0xPT0edOnUAFPdnlL0vrW6AvqZWDTXUUOO/hoiICMaPKCgoQOXKleHo6AhbW1vB75TETCyPwsJCbNiwAZGRkVi5cqUg2Ze7uzvu3buHbt26YePGjfj48aNojShNaxUa/2bbtm1o164dXF1dmW2EEKxevRpbtmzBvHnzeHVkZWXhzZs3qF69Ov78888SM/+ePHmCefPm4a+//kJ0dDRvG6zbt28jKiqKFXhWqVIFrq6uvORKxsbGqFy5MkxMTODh4YGGDRuif//+gll0tH6cfFmaIhRTwX19fVn7pVIpUlJSEB4eDj8/P05WIV/2pjyE2mv9jFAHr2WAqoIBWr0ycgBlKNOFGDOFEB8fDxcXF7x//x59+/ZFq1atUFhYiLdv32LMmDEYMWIE7/eGDRvGSfOQSCTIy8uDVCplpXnQ9qelYfgF6FrU0DDD0RJZ0ZJYlTcL888KxfoUGclPy5Yty0UeUJ7JmCbYVWWLH1WOhaa36rZt2xi7HDduHCvlKCYmBtOnT2fJ0/Ztpa2p/ZH4t1jM8/PzS3TKFNt2KKubVjYnJ4dDSqIIZcju5CE/dkJIic87mmNV5XlRFVQ5BnndarsSlqfRrQzkj/Xs2bPYu3cvgoKC0K5dOwDFk++LFy9Gw4YNOYRPyjITy/D27VvMnTsXNWvWxJEjR0RZfq9evYrIyEhUqlQJY8aMwfTp00WDV5r/l8a/OX/+PCIiIjgyCxYswIgRIzjBa1FREdzd3REeHo5atWpBIpEgJycHdnZ2mDt3Lu9/HRAQgK1bt8LR0RF2dnaC465cuTJv4FmlShVUrVqVd3tBQQFSU1ORnp4uSsAF0PtxNKngHTt25NXRq1cvWFpacoLXDx8+YNasWYLp10LttX5KEDVKDU1NTWJsbEyMjY1Z742NjUnnzp1LrdfMzIxK3tTUVCWyivJfvnwhp0+fJqdPnyYJCQlUeqRSKdm6dSvR1tYmERERrH3Tpk0j06dPJzY2NmTnzp3kw4cPxNzcnPTu3ZscOnSIJWtnZ0c0NTXJ9u3bmbHIv/iwZMkS4u7uTlasWEEGDRpECCEkPT2duLu7k0WLFvF+Jy4ujsyZM4d06NCBdOrUiURGRpKCggKWjLGxseDxyn5HHmU594o2QWsjpfkOjXxZdMtfN8bGxmTo0KGkR48eZMCAAeTNmzec79LKy5CUlEQCAwOJmZkZGTJkCNm2bZtSY719+zaxs7Mjurq65SqrankhWTs7O9ZrzJgxZM6cOZxrjRC2DSraL5890+hWRGFhITl16hQZO3Ys6dChA3F0dCzxO3wozXV2584dwf0HDhwghBCSmZlJPZZRo0YpLRsdHU0Iob+WgoKClNateA+Tx5MnTwghxfc+GYyMjMjz58+VHov8PTgtLY21b8uWLRx5Ozs7kpSUpBLdysDNzU1p2dI8Z1VhV6WxKULUdlVeupWBvF2NGjWKvHr1iiPz8uVLYmtry9r24sULMnz4cDJhwgSlxn/w4EHSvXt3snXrVqXGpWgDw4cPF5UfPnw4SUtLI6mpqaz3ss/yoLk+xH6Xz6/atm0bmT59Osvv/PjxI5k2bRrnOZ6cnEwmTJhAjI2NlbIxa2trkpKSwtmenJwseEz37t0jLi4uRFNTk1hYWJCePXsKXsdl9eOuXLlCdHV1yeLFi0l2dnaJ8ny/K7btvwp18FoGxMfHi75Ki581yCgtEhISiJ2dHTE3NyevX7/m7B8wYACRSqUkLS2NmJubE11dXbJ06VLy/ft3jqyicyz/sre35/39zMxMsnLlSjJz5kzy7NkzQgghS5cuJXZ2diQ1NVV07ElJSWTz5s1EX1+f6OnpsfYNGzZM8Ht8N2DaG4f8uS+P4JX292mCB1XojoyMJFOmTFFaJ598dnY2OXLkCJkwYQLR0dEhq1atIvfu3VNKH02wSxsYq1K+tEE6IYRzPZSnDZZ0rcnj9evXvIHFp0+fBL8TGxvLfFcZyByW6Oho1rFYWVmx5MSOMzs7m3z9+pUQQkhoaCgJCAggQUFBpLCwkCWnOOGi+JJHWe4TNLKrVq0qUc++fftIz549OROOyuhXxl7WrVtHdHR0yOXLl8tdNyGEREREkBcvXhBCCNm/fz8xNjYmCxcuJFlZWSy58rIreZtSHJeydqUKmyJEbVflpZsQ5e1KTAchXB9CU1OTdOrUiUyZMoVMnTqV81JEmzZtSLt27YiWlhbp0qUL85J9LmksJf3Hbdq0IW3btiVt2rThvNq2bcuSpbGvQYMGkdzcXM723NxcMnToUM52ExMTkpOTw9menp7OOYbevXsTTU1NsmTJErJ69WrOSxGHDx8mo0ePJu/fv2e2vXv3jtjZ2ZE9e/aIHkdqairZvXs3GTRoENHW1iaenp4cmdI+QwsKCoiHhwfp2bMnOXXqlOg4FJGXl8frn/6/FLyq04bLAGXSdEsD8hOkMsmjS5cuvGkZ5P9Pzbl9+7bgd8+cOYOlS5fCwsICc+fO5WVBpulPWxoW0tK2qAHEmeFoiaxoSKwAOhZmMYSGhsLW1la0lkIe+vr6uHDhglL9clWp28zMjKqOm0+elsmYpg2PKlv8qHosilCmt2ppIaabtqZWGfZL+VZZyrYz2717N7M9Ly+P9ZtC9+M3b95g/PjxmDx5MkaPHo2dO3eiR48eePLkCWrUqMEqacjOzkZeXh5MTEzQt29f0XuPKuuS5HUq3rf5fm/06NHQ0dHBwoULERcXhzVr1oimexKRFDk+/QsWLIChoSEWLVqEoUOHYs6cOZz0+dLq3rFjB06fPo2uXbviyZMn8PDwwOrVq/HixQt4enpi+fLljCyNXdG0yJMflzJ2pSqbkv2+2q7KrpvGrgBwSpPkodhbdfny5VRlY7RpnvLdK/g+K9oADVESjX9jaGgIb29vTl9bLy8vQRIpPsK/2rVrc86Xra0t1Tk0NzdHYmIiTE1NUb16dUilUhQWFmLSpEmwt7cX/W7dunUZYqXLly/zkhiWxo9TNhVc5sfIIy0tDaGhobz8EUKkpv9FqIPXMoCv9YM8FFnPACA4OBhjx44V/d7EiRPLNK7yxrFjx6i/k5ubi7Vr1zKBimJzZSEo05+WhuEXoGtRQ8MMR0tkRUNiBdCxMIvB09MTtra26Nmzp1Ly6enpP4VugL4Vk6I8LZMxTbCryhY/qh6LDCX1Vv3+/TtDwpGRkcGqac3IyODVqaxugL6mVt6ZLIn9ElC+nRkNMYkMGzZsgLOzM1PLW7t2bbi7u+Ply5dYvnw5K9A4d+4cbt68yRCqGBoawsLCAq1ateLopa1L+vDhA6ZNm8Y7RoDNYCrm1Anta968OUJDQ7F48WIMHDiQxfiu+IwrzXnU1tZGVFQUFi1aBDMzM9Z9UGjsyug+ceIEQkJCUKtWLWzatAl6enowMTEBIYTjaNPYFU2LPNoxq8qmZMeltivxsZe3XQHFE3GKPVGB4j6pGhoarG1ivg8feaVEIhHtw6pYI6nYvQL4P8JMsZrHN2/e4Pnz56hWrRpat26NJk2acGRoerHOnj0b48ePh7W1NbS1tVFYWIgbN26gRo0azMSQPIQmHgDuNadMuxpFTJs2DWPHjsXr169RoUIFtGzZUtT3IITgypUrzDlp06YNdHV1GTJQedD6cYcOHcK6deswfvx4ODg4iI5b8VgrVKiAevXqoV+/fqz7kgxCDNT/RaiD1zKAduYTAI4cOVJi8FpSUKwIVa7UEkJw9uzZEsesCHNzc3z+/BljxozBs2fP8OzZM9b+8ePHM+9p+tPSMvzKjkFZ0DDD2draUhFZ0ZBYAaVjYeYDrX38Wy1ySsKbN2+o+uDyydMyGdMEu6ps8aPKsdD0Vm3atClDwtGkSROWDJ8DQ9u3lXbVg9bRVFU7M6B4VWLz5s0c/a1ateJlkdTW1oa2tjZyc3MRExMDd3d3ZGZmwtTUlOXEtGrVCkeOHFF6HL/88osgu6giSvOsKCgogLe3N2JjY+Hs7KwSIq0jR44gPj4eo0aNKlf9sknF27dvw8jICEDx/67YQoLGrv6LNiXTobar8oGydgUUB2oODg6YPn06tLW1UVBQgPj4eOzatYsTqCmzqi8Pmj6sAP3zMCsrC/PmzcPNmzfRvHlzSCQSvHr1Cvr6+vDw8GAFeDS9WKtXr46QkBCcPHmSycaZNGkSBg8ezPvMV1whVtwnDxcXF3h4eAAAIiMjmVZFADBy5EgcPHiQJS8fcMv8x+zsbGbFXD7oBorbF02aNAk5OTlo27YtJBIJAgMDUb9+ffj7+3Myhmj9OFdXV1SoUAH+/v6sTDK+TEfa/7MsWZQ/G9TBaxlAO/OpKii76gWwHzLPnz9H69ateeUOHDgAS0tLLFq0CB4eHtTBa+fOnaGlpYXk5GQkJyeLytL0p6Vl+AXoKNzFnGk+LFy4EGPHjsX9+/cBFB+3YhqxDHfu3GF9JoRg+/btCAgIwIIFCzjytCzMQvhZW+TIIJ9GI0Nqairi4uJ4G47TyNMyE9M8DFTZ4keVY6HprUqbpk/bt5U2GKV1koVWVxUh7xzxpdbxQTHNUT4VXtHhkUe1atVgZGSEGjVqIDAwEJs2baLKpFBE3bp1WQ6aGGiv16dPn2L+/PmoW7cuIiMjRZlMAfqV+sTERCxatAhfvnxBQEAA2rdvX266STGnB3Jzc/HgwQOmX2Nubq7SqeF8UNamZL9FY1c/i03Jfk9tV2WzKwBo3749/Pz84OPjw/QZ7datG/z9/TnMsjSr+orblMlEAYoD0mPHjrFWDYcMGcK70rht2zY0btwYV65cYZh3c3Jy4O7ujk2bNrHSfmlSjIHi7DdjY2NeFnpF8K0YC0F+HHv27GHZMF+7NpqgGyjuAWtkZMRZ2dy8eTM8PT05/gmtH0ebCs63CtytWzde2dJkUf6sUAevZQTNzCdAl4oDCKexAsD06dOxdetWpt7w+PHjGDZsGEdnbm4ulixZAi8vL4SEhDDbp0yZgrCwMNaDo6CgACtXrsTp06dhaWlJFRjLQzbzpQxo6hofP37M22h6xIgR8Pf35/0ObYsa+X3KoHHjxiU+fBWRmJgIZ2dnZGVlISIiglWnJ4OLiwsqVKiAb9++oaioCEOGDMHs2bORkJAAFxcXlixf7QPwfw9aRYjZYH5+/r+mG+A6ZRKJBBoaGpg1axZvuwQaecVgViqVIjk5GbVr18bOnTs58jTBrqpb/KhqLLS9Va9cuYI6deqwaPmfPn2KlStXIjQ0tEy6aSGVSpGeng5CCIqKipj3ALd+DFD+GlZ0juTfC+moWLEivn//zvTTlV3DqampghkDd+/exZEjRxATE4MOHTrA1taWU+NFW5dEE3g9e/YMXbt2BVD8XJC9J4TwXps2NjaYOnUqpk2bptS5pF2pHz58OAYNGoQtW7aU2DqFVnffvn3h6OiIwsJCtGzZEi1btsTbt2/h6+vLaT9CY1c0gRqtXanKpgC1XZWXbhq7kkFTU5NVVy8E2lV92sm/d+/eYezYsWjZsiXatGkDADh48CC8vb2xd+9eTuZabGwsjhw5wrK96tWrY/HixbC2ti7xeIQg5iMAXD+YduJXBmXOIW3QffPmTd4gcPr06byTPTR+HADe7EEh0K4C0+j+2aEOXssJys580qTiAOJprIr1k6tXr0aDBg3Qq1cvZtuHDx8wc+ZMJp2lZs2azL6xY8di4sSJCA0NRe3atZGYmIiZM2eiqKgIhw8fZumgCbgB5YJuGYSIrxISErB3717WfrEHqlCNQrNmzZReQaJxTEqbgqEMiRUAvHz5EmfOnMH3798xfvx4BAcHw8DAAMHBwfjll19YsmJ1HvK1RDKI2aDiPlXqBsTTavhAI89Xdw4Up5O5u7tjx44drO00wS5tYKxKeRpZmt6qsn6Dubm5WL16NfT19bFu3TqEhobCxMQEiqDt20q76vH8+XP06tWLuQ/IT67xXYtiWR3yKxWlcY6GDx8OV1dXbNiwgbn3FBUVYc2aNZz+0Js3b0Z0dDRq1KgBMzMzREVFCfYHVKxL+vTpE+7fv4/27dujWbNmHPkNGzYoPeaYmBilZYHiXomyQERZ+ZJKP+SxevVqpZ+HtFkATk5OCA4ORlJSEkPYd+DAAVStWpV5NslAY1fK2hRAb1eqsilAbVdCUKVdAfy9r+UhlPmljC9Cm4ni6+sLJycnmJqasrYfOHAAXl5eHCLFihUr8k6aVKtWjbPd0NCQNeaKFSuibt266NevH6ZNm8ZKqabxgQFhYj8A2Lp1K4cbQYayZoZFRETAysqKtY0vNRwonjDmq82l8eMAOr+SdhXY3t6e9z/S09Pj3F9+dqiD13KAsjOfAF0qDiCexqpo4L6+vpg7dy527dqFtm3b4tKlS3B2dsbQoUN52WDHjx+PtLQ0TJ06FQ4ODnBxccHAgQPh6urKCgRpA26ALuhWxL179xAUFISYmBhoaWmx9tEy/NKChhmONgWDlsSKhoVZzEniI1EQskHZhMG/pVsGX19fdO/eHb179wZQzBb5119/CQaqtPKKEGIypgl2aQNjVcrT6m7UqBFmzpwJBwcHnD17FqGhoTAyMsLAgQNZDkxMTAyio6ORlJSEtWvXIigoCN+/f8eePXsEU5OU1Q3Qr3rQzpIrm9WheE+qWLEiateuLbpqM27cOIbVtGvXrpBIJLhz5w569uzJIebYvHkzmjZtisaNGyMuLg5xcXGs/fITgHfu3IGLiwsaNWqEKVOmYPbs2WjWrBk+f/7M65RfvHhRNDVbnl+AduZ99erVnDo7Mejp6cHKygq2traC5RPyGDx4MK5du4aGDRsyKZRBQUFo06YNc23LkJeXBx8fH7x+/Rq9evXCmDFjRIlcKlWqxCE/nD9/Pq8sjV3RZArR2pWqbApQ29WPsCtAPDhWzPyiDbZoM1GeP3/OOylhaWnJyspTZjyK/qivry9nbCkpKQgPD4efnx+cnJyYfX/99Zfg84MPNMR+tOfw0qVLWLRoEerVq4dt27bhjz/+YNLBP336xAleafXT+HEAnV9JuwpsZ2fH+iz7j/bu3YvU1FTWNf2zQx28lgG0M59A2ciVSrpoevTogVWrVsHBwQHDhg1DWFgYVq5cyZtKLIOTkxNWrFiBqVOnwsPDgzMjB9AH3ABd0A0UX0SnTp1CcHAwHj58iCpVqmDXrl2sVWSAnuEXoKNwp2GGoyWyoiGxUoQyLMyKoGl/IjZhoGrdO3fuxJUrV1gzf3Z2dli7di1q1qzJOS+08kKgmeygadtTHi1+/q2xVKxYEYMHD8bgwYPx5s0bDtV/zZo1Ubt2bdSuXRuPHj3C4MGDsXTpUqVWQUrSDZSu9RUNnjx5otQ1qkimJkt31NbWxsaNG3nv6xUrVsSGDRvw8OFD3Lp1C4QQTJw4kbc9kZubm9JOj4eHBxwdHZGamorp06fD398fvXv3xps3b+Do6MgJMp4/f66UXoBudQSgf17t3LkT4eHhGD58OBNwKd7D5XHu3DksXbqU5fhWq1YN8+fPx9q1a6Gnp8dsX7FiBbKzs9GvXz+cPHkSaWlpcHR0FNQtT3wkf6y6urplIu9R1qYAertSlU0Barv6UXZFc4+jWdUH6DNRxAgQ+eTlM2MUoZgZI19WIo9evXrB0tKSFbyuWbOGavKChthPPlNQMWvw48ePHN3r16/H0qVL8fHjR2zfvh3t2rWDh4cHzMzMsGvXLo58SkoKAgMDecdZEpGmMn7cpUuXoK+vr1QpGu0qsNAi1PDhw2Fvb68OXv9XQDvzCdCl4gD0szyGhobIyMjAokWLsG/fPqVSc5YvX47MzEzcuHGDN3gVe9C8fPmyRIKqko5h165dDPW8mZkZ/Pz8YGNjw/twomX4Beha1NAwwynDHC0PGhIrgI6FWR7KtCgBlJ8wULXuo0ePYu/evaxUIE1NTWzZsgXjx4/n3FBp5flAy2QM0AW7ZW3xo8qx0PRWlX8A1q1bF8uWLRN8YNLqloGmplZW1yM/PpmTvGTJElZZBKD8NapIpgYAmZmZCA4Ohru7u+h9u2PHjoKOmww0E0/Z2dkMg+muXbuYlaIWLVrw3kvd3d2V1k2zOgLQkd0BxS2ZVq1aBRcXFxw/fhxeXl7IycnBqFGjYGZmxvl//P39ERAQgLZt2zLbbGxs0LFjR6xZs4YVZDx8+JDJMBg2bBjGjh0rGmSkpqZyjvXJkycMsZ88EyuNXdHc90trV+VtU4Darn6EXcnw/ft3VKhQAbVq1cLnz59x+vRpdOjQgVMyRTOJCdBnotD6k/KZMYrgy4zhQ/Xq1cs8eUFT2+vq6sq8VwzW+II3qVTKbNfT08P169exZ88edOnShXcsOjo6ghM7fNl0tH7cP//8A09PT/z+++/Q19eHnp4eunTpwhuMlhcZZ506dVRK7KkKqIPXMoDm5i7DyZMnRfcrBk80aayyFE49PT1Mnz4d7u7u2Lp1K3PBKBLdyM/qFRYW4s2bN7h58yYjL7uh8z1gL168iODgYMTHx+Phw4ec/TQXgpeXF0xMTDBt2jSm75nY92kYfgG6FjXlxfDLBxoSK4COhZm2RQnNhIEqdQPFs8F8gU3Dhg15A0waeVomYyHQBLvl0eJHlWOh7a0qQ40aNUQD19Lopq2pvXbtGuszIQRJSUkICQmBp6cnw/xZHqhVqxZmzJjBOPyKUFxtkodEIsHZs2eZzzS1RvL/l4y4R16vImhq6mhWR4DSk93VqFEDlpaWsLS0xNOnT7F//37o6enh5s2bLLm8vDxWgCE/TlmrChnkba9OnTolOsBLly7l3f7y5UssWbKEFWT8LHalKpuS7ZdBbVf/B1XaFQDcunUL06ZNg7e3Nzp27AgrKyv8/fffOHjwIKZNm8Z6rgvxfwhBrK8qwPX5FH1IeSj6k4Byq8YBAQGYMGGC4P78/HwOy++3b98EVy8B8Sy0kkCbJag4uRsYGCiaBq+M3+/h4cGQMdH4cUDxxEtRURHu3buHa9euwdvbG2/fvkWPHj2gr6/P+n5ZVoHlQQjhZWL+maEOXssA2UVSUFCAV69eAQA0NDREV0UUZ+2A4httdHQ0atWqxQleadJY+Si/ZWyffJTfQjdhRcgYS+WDmLdv32L48OGC+fk0QXdUVBRCQ0NhaWmJFi1awNzcHFKpVHRMNAy/NC1qaJjhVMEcLQ+aWVjaFiU0Ewaq1C1Dfn4+57rhe+jRytMyGdMEu6ps8aPKsdCkYIldxwCXBIa2byttTS0fQVj9+vWxbNky3v7YpSGbU0S1atV4tyuuNgHFNUgbN27kzPDT1BqJrTLwYfbs2WjYsCE0NDR4SzSEAgF58K2OAHRkd3yIj4/HgQMHEBcXxzsZIXafLymIEKtLFEOrVq2QlZXF2kZjV+VhUwC/XanKpgC1Xcnwb9oVUNzeb9u2bdDW1kZISAgaNWqEwMBApKWlYcKECSz74ruHyUMx0JH5fAB/eZaiz6foQ8qjtK2Vjh49igkTJvB2JUhLS0NoaCiHdT4vL48qLZ2G2I+WyVge9erVKxdG3vj4eOY97Wo6UDzR1LVrV3Tt2hU2Nja4cuUKAgICcObMGZaN0K4C8012pKWlYe/evUqVi/1MUAevZURERASzMllQUIDKlSvD0dERtra2vPKKAeOLFy8wd+5caGtr87aAGTBgAO8MIh9oU0jEZvkiIiKY/YmJidi3bx8iIiLQqFEjWFhYYN++fbzjlYEm6G7Tpg1WrFiB+fPn48iRIwgPD0dCQgIWLVqESZMmsdp9lLXJckktamiY4VTJHA3QsTDTtiihmTBQpW6gODj29PTE4sWLWQ9iLy8v3tVaGnlaJmOaYFeVLX5UORaaFCyx65gPtK0bylJTK49KlSrxBgOlIZuTx9evXwWdXfnVJqlUCl9fX4SGhmLNmjUch5qm1oi27YibmxuioqKQnZ0NMzMzDB8+nLOyVhLEJopokZiYiMOHD+PQoUOoXr06bGxssHLlSk5qJ1CcDnr06FGO037s2DGO3X7//p3jtMp/ViaYkkHZzCA+uyqrTQHCdqUqmwLUdgX8GLtKT09n2hTduHGDaadTt25dFBQUsGSzs7ORl5cHExMT9O3bt8QMGzMzM9y5cweGhoYYMWJEiSVcyjwP586di40bN5YoJ4PMjhW7ElSoUAH16tVDv379OGy4TZs2pcpcpCH2i4+PR82aNWFiYoLWrVuXOFkh3385Ly+P1YsZKLYlWsh/n8aPk+Hhw4f4559/cO7cOaSkpKBv376YNm0adHV1WXK0q8CKC1wSiQT16tWDnp4eFi9erPTx/QxQB69lwNmzZ7F3714EBQWhXbt2AID79+9j8eLFaNiwIQYOHCj6/ZCQEHh7e8PBwUEw7WLcuHFo0aIF7O3tMWjQoBLT9t68eYOaNWuiUaNGzLavX79i3bp1nPRfZVnW+vfvjyFDhiAgIIC5kBVr0RRBGzQAxY7s6NGjMXr0aNy8eROhoaGwsLDAvXv3GJmyNFlWpkUNDTOcKpmj+SBGfETbooRmwkCVugHAwcEB06dPR//+/dG5c2dIpVI8ePAAGhoa8PPz4+inladhJqaxW1W2+FH1WH60Xhloa2qFkJmZyeskK3uN8qVepaWl4eTJk5g8ebLodz99+oR58+YBKO6ZSEMGxFdrRNt2xMLCAhYWFvj8+TOioqIwevRoaGhowMLCAn379mWdY5rVEYCO7A4AJk2ahBs3bsDQ0BBubm4lpkHKJnovXryIrl27QiqV4u7du7hx4wZnZa5p06Ycp1X2WdmVQKC4dOfXX39VSpbPrmju+6W1q/K2KUBtVz/KruT/i9u3b7P6oyqmMJ87dw43b95EZGQkVq5cCUNDQ1hYWAgGpR4eHsjJycGZM2ewdu1aZGdnw8TEpFQTDTK8efOGSl52fDRtocQCyqKiIk7QTrNKf/XqVZw+fRpHjhzBzZs3YWpqKno+SurFfO7cOaV/W/57QiiJwFJPTw8NGjSAvr4+Vq1aBU1NzTLVo8qvAtMucP3MUAevZUBgYCB8fHyY1EigmDjGx8cHS5cuFQxe09LS4OLigrdv3yI4OBjt27cX/I2LFy/izJkzCAsLg7u7OywtLWFtbc1b47lr1y5s2bIFQHHefPfu3REUFARfX1/emhRlWdbs7OwQFRWFjx8/wsTERJS9WAahugoZFNMNFaGtrQ1tbW1O3j4twy9A36JGhpKY4cpCZKXszYiG+EixRcn+/fsxZMgQDBo0iNOiRAZlJgxUrVt2TNevX8ejR48gkUgwfvx4wTQWGvnSMBPTBLuqbvGjirHQpGAJMWvq6Ojgr7/+4oyBtm+rPJSpqeWrw0tLS8Phw4dhbGzM2afsNaqYeiWbkV69ejWLwVMR0dHRWLt2LWxtbTFr1ixqEjC+WiOJRMIikZPHxYsXBdPamjZtCgcHBzg4OODOnTvYuHEjlixZgkuXLjEyNKsjAGBlZSVaV6e44q+lpQV3d3elg8PffvsNBw8exP79+xEbG4sKFSpAS0sLS5Ys4dS1+/v7i7YuUgRfCmZaWhqqVq3KaR1FY1c09/3S2JUqbEr222q7+nftCigucTp37hyys7ORm5vLlEOcOXOG5TvKIPN9cnNzERMTA3d3d2RmZsLU1JQ3tbd69eowNTWFqakpEhISEBUVhTFjxqB58+bw9vZW+rjKipJaIMrb3rhx4zj709PTERYWxvxnilCW2K969eowMzODmZkZvnz5gqioKNjZ2aFFixawsLBgkXUBpevxTQsaP65x48ZISkpCcnIyvn37hvz8fFStWrXUv81XvlNUVIRKlSohMzMTV69eRZs2bXh7Pf/MUAevZUB2djbvzadly5b4/v0773euXbuGhQsXol+/fvD29hasp5KhSpUqMDY2hrGxMd6+fYuIiAiMHDkSXbt2hZ2dHbp3787IhoeH48SJE/jy5QsCAgIQGhqK69evY+XKlbw3XGVZ1lxcXDB37lwcO3YMoaGhcHd3R6VKlXDjxg3W78sjJCQEDRo0gJGRkSDLqDyCgoLw66+/YtiwYRg4cCBSUlJQsWJFREREoH79+owcLcMvQNeihoYZjpbIinb2jJb4SAZlWpTwQWjC4N/SraGhge/fv0MikShVd6KMPC0zMU2wq+oWP6oaC00KFi2zJm3fVtqaWsUZeJmTbGVlxTvRpOw1WhryvQULFuD06dNwcnJC9+7dObPa8ulmNLVGM2bMYIiuZs2axcom2LRpEy+bqQzJyck4duwYoqKikJuby0n1pnXU+HgUZOCrqTMwMMDXr1/x9etXXn18KXj169dXaoV/xIgR8PHxYfp2lgTFEh2ZrWhoaHDuxTR2RXPfp7UrVdkUoLYrIajSroBigsnZs2cjKSkJK1asQJUqVbBhwwZEREQgODhY8HeqVasGIyMj1KhRA4GBgdi0aVOJdanfvn3Dt2/fkJqaigYNGih1POUFGmJM+efUq1evsGfPHkRHR6Nhw4aciRCAnthPhiZNmmDatGnQ19eHm5sbpk+fzpslEBISgjdv3qBXr14YMGBAKc8AP2j9uPDwcHz79g2xsbGIjIyEq6srOnXqBH19fRgYGCjN9SKDvE2+fPkSU6ZMwdKlS9G7d29YWloCKM4w8fDwYJWy/exQB69lgGLKhzz4GkQDwIQJE1C5cmXcu3ePMRx5KBbky6N58+ZYsGABHB0dsWHDBowdOxaPHz9m9levXh1NmjRBkyZNMH36dGhpaeHEiROC6RLKsqzJyHFkaUSPHj1CSEgIpkyZglatWuHAgQOc75w9exaRkZE4deoUWrZsyZtqJENQUBBOnz6N1atXAyi+aR89ehRnzpxBQEAAs720oGlRQ8MMR0tkRUNiBdARH/HdkGXgu7nTkBqoUrcMGzduxJ49e9CyZUvk5+fj48ePGD16NJydnXl1KCtPy2RME+yqusWPqsZCk4JFy6xJS8JCW1NLq5/mGv3y5QtCQ0Px/PlzVKtWDa1bt4a1tbWgE3jz5k00aNAAe/bs4TCnKqab0dQayTt/ir0d+Zx9WdpgdHQ0nj17hsGDB2PlypW8vUFlOq5cucIcZ5s2bXjJsQD6NDM+x1MGvhS8RYsWicq7ubkxn0ePHg17e3vMmzeP99mpCJp+rDR2RXvfp7ErVdkUoLYrefl/y66A4klWRbswNzfH5MmTBX2zu3fv4siRI4iJiUGHDh1ga2srGFR9+fIF0dHRiIqKQsWKFWFiYoKIiAjRDgzlCZnt0BBjAsDly5cRFBSEuLg49OnTBzVq1MCpU6d4n8u0xH5AsU8VHR2N6OhoEEJgYmKC9evXc+Tc3d1x7949dOvWDRs3bsTHjx95V4ZpIH89lYbAsn79+jA3N4e5uTkKCgpw9uxZbN++HatWreJM7NBg/fr1cHR0hIGBAQ4dOgQAOH78OBITE+Hk5KQOXv9X0KJFC1y8eJHjwF28eJF3RRaA6ExbSfj06RMOHz6MyMhI/PHHH5yievmLvlatWkqt7MogxrJmbW3NannRoUMHuLm5wcXFBUeOHOH9zu+//46ZM2di5syZuHXrFo4cOQIPDw8YGBhgxIgRrLrHQ4cOYe/evUyqUMWKFfH7779j1KhR5cL0SNOihoYZjpbIiobECqAjPqJ9uNMQjqhSN1D8/9+5cwfnzp1jHLrExETMmzcPBw4c4DgUtPI0TMY0wa4qW/yoeiw0vVX5IMSsSau7NDW1WVlZOHbsGCsYMDIy4mV5V/YaffToESZNmoSBAweib9++kEgkePDgAUxMTLB7925e0jya1SYaZ52W9KpPnz6oV68eTExMMGvWLCZjRDbpJL8qlZycjEmTJiEnJ4fpbRoYGIj69evD399fqSwZMdCuwPGtdqWmpiI4OJjzPBo9ejR0dHSwcOFCxMXFYc2aNaLpnrRZOsraFc19n9auVGVTgNqufpRdAVwuEg0NDXz9+hUrV65kreRv3rwZ0dHRqFGjBszMzBAVFYWGDRsK6rW3t8ebN28wdOhQeHl5iZaglRWpqamoVq0a59xMnDiRI1sSMaaxsTEqV64MExMTeHh4oGHDhujfv79gijwNsV9kZCSioqLw8uVLDBkyBG5ubujUqZPgcV29ehWRkZGoVKkSxowZg+nTp5c5eJWfPClNN43v37/jxo0buH79Oq5fv47k5GT06dMHU6ZMKdO4vnz5wiw4xMfHo3///qhQoQKaNGmCzMzMMun+t6EOXsuA2bNnM+Qx2traKCgoQHx8PHbt2oWAgADe78iIBpKTk3H37l1IJBJoamoK1nLk5+fjzJkzOHjwIB49egQTExP4+/uXyCr3yy+/lBi4KsuyJlTjU7t2bYwZM0b0NwCgW7du6NatGxISErBgwQIEBgayZo+kUimrxkVWC1S1alWO41AapkeaFjU0zHC0RFa0jjoN8RHtw52GaEqVuoHiNJnNmzezViJ+++03eHl5YcaMGZxglEaelskYoAt2VdXiR5VjKW0KliL4HF5a3bQ1te/evcPYsWPRsmVLtGnTBkDxZIaPjw/27t3LcUyVvUY3b96MjRs3MvXCMsTGxsLb21uwvUJ2djbCwsJw69YtSCQSdO3aFVZWVqhVqxZHVtlao5LYMRUha/MiW2WQh+Lk0ubNm2FkZMSpQ9y8eTM8PT05aduKfUdl/0+/fv0wbdo0To3y/Pnz4enpqfTYFYkKr169ioULF2L48OG8vAjNmzdHaGgoFi9ejIEDB7Ja3IhlLZUEGruiue+Xxq5UYVMyWRqo7aoYZbErgI6LZPPmzWjatCkaN26MuLg4xMXFsfYr2suNGzdQtWpVHDhwAAcPHmS2K9t9gQ+KdhIUFIRdu3YhOTkZEokEf/zxByZOnAgbGxsA3BpgZYgxq1SpgoKCAqSmpiI9PV00QAfoiP0WLVqEpk2bwtDQEIQQREVFISoqitmv+P9XqlSJ0fXbb79xGKAVoUwvZvl6dloCS3Nzc7x8+RIdO3ZE3759sXr1asE+yspA/v+UP4937txhnYu8vLxS/8aPgDp4LQPat28PPz8/+Pj4MLOu3bp1g7+/v2j9hCzlUUNDAwUFBaIpkrq6uvjtt99ga2uLLVu28NLCyyDfsJivebFiWqKyLGt8ga08xKjE8/Pzce7cOURFReHBgwfo378/HB0dWTKKzrX8rJXiTYKW4Regb1EjDzFmOFoiq9KSWClLfJSamgqpVMoEddeuXUObNm1YNcPyoCEDUqXu/Px8Fju2DI0bN+Zt4UAjT8tMTBPsqrLFjyrHUpoULEUIMWvS6qatqfX19YWTkxNMTU1Z2w8cOAAvLy8OeZiy1+inT584AQZQzAXg4+PD+5309HRYW1tDQ0MDffr0QX5+PuLj4xEeHo6wsDCWA0xTaySVSpGens4EJrL3AH85Cs3k0s2bN3lTW6dPn857X1XsOyrrJRoeHg4/Pz84OTmx9r948ULpscijsLAQGzZsYFhWhSYoCwoK4O3tjdjYWDg7O4uy8NJk6dDYFc19n9auVGVTgNqufoRdAXRcJLQ10rRMuHFxcYKTtps2bYKTkxPL1vfv34+TJ0/Cz8+PWVG/f/8+s1osC2ABOmLMw4cP4/79+4wvI8vkycrKEvVxgZKJ/WbMmFEmdt6SCNJoejHLQ1k/bvLkydDR0eFkK9y9exdBQUEsEi5PT0/Mnz9fdLzy/nSdOnXw9OlTZGZmIikpieGsuX379r+WZl5eUAevZYSmpiZ2796ttDxtyuOWLVsESZEUId+wWKx5sQzKPpw+fPiAWbNmCZIr8N1Ar1+/jqioKPzzzz/Q0tKCubk5fH19eVP72rRpg/PnzzP9z2SIjY1F69atWdtKw/BL26JGWWY4WiIrWhIrPggRH7148QL29vZYvXo1w3IdExOD+fPnIzg4mDO7R0Pwo0rdgHjtON8sKI08LZMxTbCr6hY/qhoLTQoWH9GbLH2Mj1mTtm8rbU3t8+fPeQlzLC0tERISwtmu7DXKV4svg9A9x9fXFyNHjsSkSZOYbRMmTMD27dvh4+ODFStWMNtpao2eP3+OXr16Mb8rP4vPd78Sq0kH2JOLQk5fhQoVeM+B0Ix/r169YGlpyQkySuM0vn37FnPnzkXNmjVx5MgRQUKSp0+fYv78+ahbty4iIyNLJC6hydKhsSua+z6tXanKpmTHqLYrLlRpVwAdF4nYxDwfA+/Bgwcxe/Zspc+Po6MjgoODmewCoDhF1cnJCW/evIGTkxMrxffQoUPYvXs3KzOuR48e8PX1xYwZM1jBKw0xJlDsO2tqasLFxQWHDh1CeHg49PX1YW1tzVnIoSH2GzJkiNLkWwA7A5Hvs+LiDE0vZiEo+nF2dnbYt28fAHYbKZkvGhQUhEePHnGYz69evVrib8lf53PnzsW4ceOQmZkJZ2dn1KhRA7t378b27duZ7ID/CtTBaxlx6NAh/P333wyJgaenJ1q1aiV4E6JNkXz48CGHtVYe8jeE0jBmSqVSxMTEsFKUBgwY8P+x991hUVz992dBUcQENUVFE3uLFexRA6KxIioWNIIFK6IoxS6WKAIKYkdREVREEBvGEuzGLoo9dn2tEBWkF2Hn9we/mXfq7txdBsn33fM8PM8ye/fu3d3PzNzPvedzDmf1qX79+pK1rVIYOXIkLCwsMGjQIFSpUgVv377lTALY43Zzc8OYMWMwYcIEdOrUCSqVCleuXEFoaKigRphU4ZcPbRd5EmU4UiErEhErGnJVmIOCgjBv3jyOPdOCBQvQrFkzBAYGIiQkhNMvicCPkn0DRTeDgwcPCnY9Dhw4ICoOQtoekK9kTJLsKmnxo+RYSChYpMqaxeXbKlVTq2lVXOrclnOO6jI5vnr1quh1ccKECQIfS5JaIyXFbPTZkWDD1NRU9Hd9+PAhrKysBMelaIx79+5FQEAAxowZA1dXV43vOWzYMEycOBGTJk2S9TlIWDqkcSX3uk/6fSsVU4AhrqSgZFwB+mmRsOHh4SH4nJcvX2Z2/eTYCC1YsAATJ05EVFQUqlevjgcPHsDNzQ0NGjTAvn37BO0LCgoEtkVA0ZyVX7dJIozJhrm5OVxcXODi4oLz58+LOhiQCPv99ttvmDVrFgYPHizr/fkMROC/LERNPq/6eDHToOdw/PM1PT2dsQ3KyclBYWEhjhw5oredTatWrXDu3Dnk5uYyiyeWlpbYs2cPateuDaBo0Yd+XJphSF71QGxsLEJDQzn0HysrKwQEBEClUnF2nmiQUiS17Z7ykZycjNDQUCYZtbS0xIQJE0RXE/Py8jB27FhkZmaiY8eOyM/Px/r16xEeHo5t27bpdIGlMWDAAKhUKnz8+BEfP37U2LZRo0YICwvDqlWrsH79elAUBSsrK2zatElwEpEqPQJkN1YSZThSISsSESuATIX57du3ortkDg4OovXXJAI/SvYNFN2UnZ2d8eTJE7Rp0wYFBQW4cuUKjh07hujoaL3bkyoZA2S2PUpY/JTUWLRRsMRqwFNSUmSdU3J8WzVB7D30nSRLnaOaqICvX7+W7E8sno2MjAQME11qjZ4/f84RDxKzGgLI6J1i5SQ0NNlY8SFVd12nTh2EhobK7mfevHkwMjJCaGgoRyxPLCkJCwsTTWCkQMLS0SeuNF33dYkrJWMKMMRVScYVH3K0SEjeNzIyEhs3bsSgQYOwbNkydO7cWWMfffr0QXp6OsaOHQtnZ2cEBgZi4sSJkkJAJMwBEmFMoMgip1y5cqhZsyYA4I8//kDjxo0FOggAmV7Ijh07MGPGDFy+fBm///47KlSooLG9nDj/448/OLue+nox88G+/ixevBh//PEHWrdujdmzZ8PW1ha9evUSTVzZ7hhiEKvXNjEx4VxL+LHv4eHBmdeWVhiSVz2wa9cuhIeHc8yXu3XrhoYNG2LatGmiySspRZJkN/Xdu3dwdHREz549MW3aNKZeZvDgwYiOjhZMZkNCQtCkSRPMmzePOUZRFJYsWYL169czq0pt2rQRfT8xDj6NIUOGyK6fA4DGjRtLiqKwQarwC5BZ1JAow+kjZKVNxAogU2HWdPGUomzKFfhRsm8A+OGHH7Bz506EhoYiMDAQQNEFNSYmRnTRhaQ9KU0fIEt2lbL4UXIsJBSsDx8+YM2aNfjuu+8wePBgjB07Fs+ePUPNmjWxbt06gVoqqW+rFKRqasX6pCFmNwWIW5UMGzaMc46yr4F8SFEE1Wo1MjIy8NVXX3GOi3l8k9QaZWVlwcvLCwkJCahduzZUKhWePn0KGxsb+Pv7i5ZeSCEoKIi5jgOay0nEatTEqKOfPn1CVFQUunTpInjOxMRE1qIJDZKavSVLlhBNqkhYOqRxJSemAPK4UiqmAENcSUHJuALItUikIMV0mTx5MmxsbDB//nycPHmSI3Qn1vewYcOQnp6O33//HaGhoaLfNw1+bTT/OTbEkk722N3c3Jj/r1+/DldXVwQFBTHJ63/+8x8sXboUmzZtQsuWLQV9yNXRaNy4Mfbu3Yvg4GAMGTIE/v7+nF1RsZ1kbdi6dSuTvJJ4MeuCffv2oXv37hg4cCB+/vlnGBkZSS6uVa1aVbL0RleQCrt9KRiSVz1AURQncaXxww8/SPq86kJ5lMLw4cM5KoerVq2Cp6cnJ2nu2bMnmjZtygigsHH69GnExMRwjqlUKsycORODBg1ibk7sCSebg3///n1JsYqlS5fKviFooySzPw+pwi9AZlFDogynq5CVHBErgEyF+ZtvvsHff/+NJk2acI7fv39fVPafROBHyb5p1KxZE7///rvoc/q0J6XpkyS7Slv8KDUWEgrW/PnzUb16dbx8+RLDhw/H0KFD4ezsjNOnT8PX11fgj0nq20paU6upTzG7KSmrkn79+nGsSjTRAC9cuCB63M7ODosXL8aKFSuYOM/Ly8PChQsF13eSWqOQkBBUq1YNFy5cQLly5QAUeW76+fkhODgYs2bNkhwrH5GRkZwkQ9NiqNgOGZ86StPGf/nlF4GyLABmvHKhUqlE76FAUULATlhIJ1UkLB2SuJIbUwB5XCkVU4AhrmiUZFwBRcm7XC2ST58+EY2FBp3gPHnyBLm5uVrbT5gwAWlpadi5cyc6deokucPKr5Nmg59Q8cX3gKLvKC4uDhUrVuQkr6tWrcLq1as5YmZubm5o3rw5Vq5cKSgXI9XRMDExwcyZM/Hp0ycMGTKE8UNWqVQ6+aSyPz+JF7MuOHPmDGJjY7Fo0SLk5uaiX79+km4EZmZmkg4ZuqK4SgAUB2WAzujXrx9VWFgoOF5YWEj16dNH9DUvX76krK2tqcDAQOrMmTPUiRMnKF9fX6pLly7U27dvid6/VatWnP/t7Owk2/bo0UN0/FLg95WWlkZt2rSJsra2ptq1a0e1bt2aevHiheTr+/fvL/kcHxMnThT9a9GiBdWyZUtOWz8/P6pDhw6Uo6MjFRkZSX369ImytbWV/V664Nq1a5SnpyfVokULzvGmTZtStra2VNeuXQV/YmO6cuUKNXfuXKpDhw7UpEmTqGPHjlF5eXmS7yv2m9Hg/z7Xr1+nbGxsqD179lBPnjyhHj9+TMXExFA2NjbU+fPnBa/Py8ujxo4dS3Xt2pWaPn065e7uTnXt2pUaO3YslZ2dXWJ907h16xbl6elJ2dnZUYMHD6bmzp1LPXjwQPLzy22vKQ7FzpchQ4ZQycnJguPv3r2jHBwcdG6rdHvSvuWCvo7l5+dT7du35zyn6XojF1euXOH8Xbt2jXry5AmlVquJ+3r8+LHg2KRJk6iLFy8Kjp85c4aaOHEi8//du3cpR0dHauLEidTHjx8piqKoN2/eUG5ublTz5s1F36+goICaOnUqZW1tTU2bNo1yc3OjunTpQnl6eoqOPy8vj0pLS2P+v379OvX8+XPmf/qxnZ0dVVBQIHh9Tk4OZW9vL/7hJcC/R3z69IlauXIlFRYWxrxHYWEhtX37dqpt27ZEfWvC58+fmcf//POPZLsBAwYwj6dMmSL5HEVRlK2tLRUfH0/9+eefon98JCUlUYGBgVS7du0oOzs7avPmzZS1tTXxZ+HHldyYoijyuFIqpijKEFdiz1HUl4srMTRq1Ihq3Lgx1ahRI9E/PtRqNbVhwwaqdevW1M6dO7X236pVK8rS0pKytLSkWrVqRTVq1Ihq1aoVc7w48ejRI8rOzo4aM2aM4LcivS/369eP+vTpk+D4+/fvRdu/ePGCcnR0pBwdHamXL1+SD54HfswUN8T6V6vVzDWlSZMmlJOTE3X27FlOG5J5tj5jKY0w7LzqgXbt2iE8PFzgKbZt2zZJU2RSiqQm8FdIKA0riGKUoLy8POTl5QlWNfPy8jhUWRIOPo2UlBTJGhiAS2fh04U/fPiAWbNm4ccffxRQdEgVfgHdLWpoSCn8kgpZkYhYAWQqzFZWVli+fDnWrl2LZcuWwcjICK1atcKKFStEad8kAj9K9g0U2e7MmDEDzs7OjADJnTt3MHbsWKxcuVKwskjSnpSmT1KTrqTFj5JjIfFWpWtWy5YtK6AiilHGSX1bSWtqX79+jeDgYFSuXBleXl4wNTVFVlYW1qxZg8jISAFlT65VyaJFi9C7d2+8ffsWISEhaN++PWbPno2WLVtyPAL5n23NmjW4efMmEhMTARTZHIhR3gD5tUbGxsaiVP3y5csT11bxv8fZs2fDyMgIKSkpKCwsRK9eveDu7o6kpCTMnj1b8HptVmL83a2MjAy4urpi2LBhDM1u3rx5yMnJQUhIiMCrlH3PevXqleRzQFFc8Hc62J+zR48enGMkLB2SuCKxvyGNK6Viiu7bEFclG1cAsHPnTjg5OQEoUu5nK+EuWrSIoyCtSVRLbPdt2LBhyMnJwa5duwRzAjH88ccfUKvVKCwsRNmyZZGRkYGLFy/C1tZWsgQoMjISz58/R4cOHdC9e3et70G/ZtWqVXB1dRXMjwHNc1WxXWASHY1du3YhKCgIzs7OxVKPygeJCrdciH0fKpUK1tbWsLa2xtu3b7F7927MnTsX58+fZ9rwmU//SzAkr3pg2rRpcHJywokTJ2BlZQW1Wo2bN28iMzMT4eHhkq8jpUjKhbGxMZKTkwWTzOTkZNHk1dbWFqtWrRLQhQIDAzkXKRIOPo28vDxisSmgKDGbO3cuevXqhZCQENG6SRKFX4Dcokauwi8pSESsADIVZgBo27at5E1YCnIFfpTse9OmTdiyZQuHbmdtbY1ffvkFQUFBggSHpD0pTZ8k2VXS4kfJsZB4q7InEvxJhdgNl9S3lbSmdu7cuWjYsCH++ecfbNq0Cba2tnB3d0fFihWxZcsWwXjkCo5kZGTAxcUFhYWF6NmzJ44ePYrFixdr9W4GihQc+QszUVFRGD58uNbXio1H07VV7DuPj4+XbMuv13/y5Ani4+ORnp6OMWPGICIiAl27dkVERISgzhIA+vbty1DuaKhUKmaBk0/BW7FiBRo2bMhRJl+3bh18fX0RGBjImajzPyv/c/P/r1WrFtFkjcSPlSSuSERsdI2r4o4pwBBXUv8rGVdAUUkHnbzOnDmTU07F9/gUQ1paGqKjoxEZGSmwy2natClmz54tmCdJ6ZHk5ORwvIFpS6Zt27bB399fcJ/28/PDrVu30Lp1a6xcuRKvX7/G6NGjJcf66dMnzJ49Gy9evEBERAR++ukn0Xa1atXCxYsXBfXQFy9exLfffiv6Grk6GqGhodi4caPoZsbZs2dhbW0tOX45IFHhBop+C6mF+9jYWAwePFjU5o0NCwsLeHh4MPXBNExNTREcHIzu3bujefPmCAoKQmRkJFMqyC6X+r8GQ/KqB7766ivs2bMHhw8fZnaYRowYgR49ekiuYgHyC88B6V1DiqIEk9Jhw4Zh7ty5WL16NbMS+fHjR8ycOVO0Hszd3R1jxoyBo6Mjo9p67do1VKhQgaMiS8LBp2FhYUEkNpWfn4+AgAAcPXoUvr6+gt1GGqQKvwCZRQ2Jwi+pkBWpiBWJCjMgrjQ9fvx4STVJEjEgJfv++PGjIEkBiux1MjIy9GpPqkxMkuwqbfGj1FhIvFXZaql85VQxtVRS31bSmtqkpCRs374dubm5cHBwQExMDEaPHg0XFxdRZWO59Tt07baxsTHy8vIQGhoqOfGSgxUrVhAnGvRY09PTcfz4cdGEQux80DTx5jOAzMzMoFKpYG5ujqSkJHh7e8PBwUHy9fTuHw2KorBx40aEhYVh5syZgvY3btzAwYMHObsdJiYmmDdvnqiAoaYdGH1BwtIhiSuSmrDijCt9YgowxFVxgZT9xR4LybiePn2K7du3Iy4uDt9++61o0rRgwQLmsRw9Er43MEVROHLkiKQ38MWLF7F//36UKVMGI0eOxOTJkyWT10uXLmHWrFn45ZdftNoBTZs2DaNHj8agQYNgZWUFiqKQmJiI2NhYUeFOEh2NuLg4jodubm4u9u/fj4iICHz8+BHXrl2THJcU2L+bHHVitt3M4sWLmTmro6MjZ94RGRmJwYMHw8zMjDn2119/Yc6cOahcuTJCQkJQs2ZN3LlzB4sWLcKbN28wdOhQpm1QUBCeP38OR0dHJCQkYNeuXdi8eTMePnwIf39/gc6NHPwbbHIAQ/KqN0xMTDBw4EDZvl+kheealNH4wgbDhw/Hy5cv0aVLF9SvXx8FBQV48eIFRo4ciUGDBgleb2pqisjISBw9ehQ3b94EAIwbNw49e/bk3CQqV66M8ePHY9y4cTh37hyioqLw/v17ODs7Y/z48YIJKUB2kX7y5Ak8PT3x3XffMRdqKUj1q0nhl8SihkThl1TIikTEioZcFWYppekhQ4aIKk2TCPwo2TegWc1Y7PcmaU9K0ydJdpW2+FFyLGIQ81Zlq6Xy1VGlVHjl9g0UJcQbN27E58+f0aVLF0yePBkAYG9vz7G4oEHbHpQvXx5paWlYvny5RnsIuVYl7LipXLmyXokrvz9SWFhYSLIcxBaL5OwahYWFCeh7VapU0Zhg8JGcnAxvb29kZWUhJiYGderUEbQpW7as6PlpYmIiKrqjVqsZNVO+silf9JDvcyqGq1evMswLEpYOSVyR2N8UZ1zpm5AZ4qrk4wrQvAsshvPnzyM8PByXL1/Gzz//jAoVKuDYsWOS9z0xT9DDhw+LlnXxvYG7d++u0Ru4TJkyzOJN1apVRRlCNFxcXFC2bFncunVLVMWfbdtSr149REREYPPmzVixYgWMjIzQsmVL7Nq1S7S8xNXVFZMnT0a3bt3QsmVLqNVq3LlzB3Xr1sXatWs5benEle1MkZWVhQkTJmjcNdYETXY0YmDT9dnnLd/CSuycXr58OXx8fPD69Wts3LgRTZo0gb+/PwYMGCBggZw/fx579+6FiYkJduzYge7duzNOFmLnuhwKe3BwMNFn/VIwJK96wNnZWfJipFKpRKmdhw4dwo4dOzj01RYtWmD9+vUYM2aMIHmV42/l6emJlStXAgBmzZqFUaNG4fbt2wCKjKPFZPMBYPfu3bCxsYGdnR3Hw0oKcjj4NDRdJFJSUjj020GDBoGiKFSvXl20/pSdvOmq8EtDm0UNicIvQHbjIJ18kKgwkypNk6jwKtk3QK5uR9qehKZPkuwqafGj9FikwP9u5SzKOTk5YefOncR9A+Q1tWxUqVJFq6+hXKsS9mQXgMAegtReQR/FRl2TBk04dOgQXFxcOOPS9v2yER8fDx8fHzg4OMDT01PyteXKlRNc34EitoTY9Y+vZkpfbwHhdyjlRcmGn58fZ5eDlKUDaI8rEvub4owrfVVADXFVhC8VV3JgZ2eHsmXLwt7eHv7+/vj222/RrVs3ycSVVI9EV29gGpoWjsXmu5pQt25d2ew8Wkfj2rVruHv3rqiORnZ2NipUqIDbt28jPDwcJ0+eRMeOHbFw4UIEBgbC3d1dtO/Pnz9j3bp1Gqm3Y8eOJfpsUnR9bRR2oOiaQV9HrK2tcfXqVWzfvh2WlpaCtsbGxsy8NDExkTO3Evut9KWwlyYYklc9QAcBG8+fP8eGDRskBRZICs/l4vnz5wCKklgbGxt07txZIDIghlOnTmHFihWoUaMGbGxsYG1tDUtLS401PTQsLCzg6ekpyf+3sbFBcHAwzM3NMWrUKBgbG0OtVmPnzp1Yt24drl69yrRduHCh7Bvzq1evMHXqVMkCd00y5XIsavh06Dlz5nD6Z4P0xkEiYgUAx44dE2136dIlqFQqTjJ5//59Ua/bQYMGiZq7kwj8KNk3oNlomy+2oUv727dvIyIiguPJOHLkSDRq1Ei0D5JkVymLn5IYCx9S3qraILZiL7dv0ppa9jkoRhPmg5180xY8YvZO2ia7YvYKUsIdFEUp7pVHJw1yQY+Hfe68fPlScB7xTe1zc3Ph6+uLM2fOIDg4WNSzkw1HR0e4u7vDz8+P8VZ8+fIl5s2bJ8r+0SRQowvkUDTFWDokcSU3pgDyuPqSMQUY4koKusYVoNnnlS8CaWJigs+fPyM1NRVpaWkaWWgAuR4JqTdwbm4uZ7OA/z97s0DKsoUuo2I/r2keBEh737Zt21ZSmHPEiBHYv38/hg4dCnt7e5w4cYK554h589JYuXJlsVNv9Vlo4m+SbNu2TaNmSH5+PnJycnD37l1m4TotLU1Qlw7oTmEvjTAkr3qAv8q6Z88ebN26Fa6urpK0IkB+4TkpfvrpJ8TFxWHx4sVo0KABrK2tYWNjI/DnpBEaGorCwkLcunULly5dwqpVq/DixQu0a9cONjY2zA3I1taWczLSCqLW1tainmxAUdJHqw+q1WpGfTA5OVmgPkhCMSJV+AWKKD8HDx7EqVOn0KpVKwwcOBBr1qwR3UklUfglvXGQiliRqDCTKk2TCPwo2TcAUXqoWJ80tY+kPamSMUCW7JImxkq2l9uW1FtVG9gxT9o3aU3tw4cPGUXV3Nxc5jH1/z38bty4IXhNeHg4tmzZwoik1axZE2PHjsWwYcOYNrpMdjUJd1SuXJnz/6tXr5hJtxRIao1IJx70byTn3GFj4MCBePv2LUaOHImHDx/i4cOHnOf5k8yBAwciOTkZ/fv3h6mpKdRqNQoKCjBu3Dg4OzuLvkd2djZMTEw4SWNubi5CQkLg4eFBNF52LJKwdEjjSk5MAeRx9SVjCjDElRR0jStAs88rP2nft28fbt++jaioKDg4ODDlFllZWZy6SBqkeiSk3sB5eXkC9h/9v6bNAm1lVLqIeWoD/XvMmzcP0dHRcHBwgL29vWhNNBuk1FtSsBN+scUATahcubLGxNXOzg4jR46EWq1G+/btUbNmTSQmJmLlypWi92JSCntphiF5LQZkZGRg/vz5uH//PrZs2SK56wqQFZ6TYty4cRg3bhw+f/6MW7du4fLly1i2bBnevXuHjh07csSGaBgbG8PKygpWVlYYNmwYLly4gLCwMMTHxzPBv2bNGs5r1Go1Pn78iOjoaKxdu1b0RkCiPqgp0QeESRwpSCxqSBR+SW8cpCJWbGhTYSZVmiYR+FGyb0B6xZYNelWVtD2pkjFJsqukxY+SY+GLKhkZGaFy5cqoW7eu3jc00r5Ja2qPHz9ONJ5du3bh6NGjWLt2LRo3bgyVSoXbt28ziz90svH27VuBPQeNc+fOidb1yxHuoOHu7q613p2k1kjX30nTucPfBQKKyk5atWqFDx8+4MOHD7LeY9KkSRg1ahSePXsGIyMj1KtXDyYmJigsLBSwiw4cOAAfHx9UqFABERERaNy4MU6cOIGlS5eifPnyxEkGGyQsHZK4khtTAHlcfcmYAgxxJQek7K+ZM2cSuRS0aNECLVq0wOzZs7F3715ER0fDxsYGjo6OAsFDUj2SVq1a4dy5c8jNzWVqQy0tLbFnzx7RhQ6SeATkl1HpOg/SBDp2nZ2d4ezsjCtXriAqKgoDBw6EkZERDhw4ADs7OwGzgpR6Swr+AgD7sdj5xk5wxRZK2Isj48aNQ40aNfDhwweGEXL9+nW0b98erq6ueo+9VEOeHawBUrh27RplY2NDeXt7UxkZGVrb5+XlUWPHjqW6du1KTZ8+nXJ3d6e6du1KjR07lsrOztZpDGKmwqmpqdThw4epJUuWUH369KGGDBki+to7d+5Qq1evpuzt7alOnTpRs2fPpo4ePSrrs2RnZ1N9+/YVfY5tntyxY0dq7969kv3s27dP4x8bS5YsEe0jMTGRmjZtmuhzs2bNombPni35x8fff/9NTZw4kWrTpg3VunVravz48dTff/8tOX45ZtIUpZuhdF5eHvX7779THTt2pE6dOiXZbteuXZSLiwvnd/vw4QM1cuRIKjY2VtD+5cuXlLW1NRUYGEidOXOGOnHiBOXr60t16dKFevv2bYn1LRek3x3dXszAnMbAgQMFx0aNGiX6W9+6dYsaOXKkzm2Vbk/aNx8fP37U2kYK2kzN9emboihqxIgRzOPPnz9LthP7/A4ODlRqaqrgeFJSEjVo0CDmf/ZnmDJlCqetps+XlZVFbd26lZo8eTLl5uZGbd26VfTaWdxm8qRG8nT7MWPGMMc2btyoV59y8enTJ2rTpk3UL7/8IniuZ8+e1J07d6jDhw9Tnp6e1PLly6mWLVtSISEhVF5eHvF7sT8DyXdOEldyY4o/Hrlx9aViStOYtLU3xJU0WrVqRXl7e1M3b97U2tbb21v0+F9//UW5ubmJPpeSkkLdvXuXys3NpSiKot68eUMFBQVRnTp1IhqnFDIzM6ndu3dTv//+O7V8+XLq4MGDot/hokWLqDZt2lATJ06kjh49SuXl5VFdu3Ylfr9hw4bpNE6pOPvnn3+odevWUTY2NpS1tbXg+f79+1N5eXnUp0+fqKZNm1KvXr2iKKoovnr16lWsY5GDrl27Sv7Z2trK7ufx48eCY126dKHCwsKosLAwzuOwsDDR86g0w7DzqgfWrFmDbdu2Yfr06ejfvz8KCgrw6dMn5nkxMQaSwnNSvHjxAqdOncLJkyfx5MkTdOjQATY2NnB1dRX1e7K2tsY333wDGxsb/P7772jRogWxDYCcujNt6oNNmjQRtT4RA6nCL0BuUSNX4ZeGXCErEhErgEyFmVRpmkTgR8m+5UJXUSdSJWMSGx4lLX6UHAuptyoJlOibXVM7ZMgQZrdpyZIlnJ3eOXPmCHaiCgoKRK/DVatW5dQEsWOBXzctFidAUV2Ro6Mj6tati59//plR4Y6Ojsbu3bs5NM+MjAxJmxIAsjQK9AH9vuxdsGPHjnHKPsTGtm7dOsk+VSoV3NzcJJ+XY/VRtmxZNGvWDM2aNYOvry8sLCxw6NAhrXRYKUh9v9pAEldyY4o/Hjlx9W+KKcAQV3Jw/Phx7N27F97e3vjqq68wYsQI9OvXT5S19OTJE9E+OnfuLCoidvr0aXh6esLU1BRGRkYICQlB8+bNNeqRkOA///kPRo0ahXr16jHlJ7GxsVi1ahV27NjBobSSllFJQd965ZSUFCxatAjPnz9Hhw4d4OnpCTc3N7i6uuL06dOC9qTUWzng72I/ffoU5cqVY3xa//jjDzRp0oTjdEGDZLf79evXCA4ORuXKleHl5QVTU1NkZWVhzZo1iIyMxN27dznt2bR1bRT20g5D8qoHNmzYAKCIAuHv7y9QGBMT+aAhp/BcLuj37dWrF2xtbTF16lS0adNGa2JZrVo1vH//Hh8+fEBKSgry8/NFZeeloKlOl0R9cPTo0ahTpw6cnZ3Ro0cPreMmUfgFyCxqSBR+xaBJyIpExAogU2EGipSmR48ezajGaVKaBsgEfpTsW0mQ3jxJkl0lLX6UHAupt6o2sPsv7r4B7m/Ifi9+HaLYd6hJfI5/vRZ7LPY/jTVr1mDw4MEYN24cc8zFxQUbN27E6tWrsWjRIuZ4SkqKZP2USqUiTjRIJ9O0WqbUd8l/jkZqaqrgWF5eHuLi4lCxYkXRJIPE6oN9rS9XrhxCQ0MFtZ00rl+/rnURki2I1KZNG8YqpUyZMsjMzMTFixfRsGFDweSSJK7kxhRAHldfMqbExq8NhrjSHFdAkRjnxIkTMXHiRFy4cAExMTEIDg6Gvb09hg8frnNCDQDr169HVFQUGjdujPj4eKxZs4apPyZRfZbCmjVr4OHhISgB2rNnDwIDAzm0dNIyKikUR+nKjz/+iEGDBuHgwYMIDAyEj48PjIyM0K1bN0H7cePGoWbNmnj//r3e1FsbGxtGhIzG9evX4erqiqCgICZ5/c9//oOlS5di06ZNomWGFEXhwoULjH5Fo0aNRGN07ty5aNiwIf755x9s2rQJtra2cHd3R8WKFQW2OoAydO0vBUPyqgeKW9GOBvviP2PGDK1qZ/SJMn78eJw5cwaLFi1C165dYWNjgzZt2khObKOjo5GSkoKzZ89i//79mDdvHpo3bw4bGxt07dqV2SUTU0D89OkToqKi0KVLF9G+SdQHz507h/j4eOzevRt+fn4YMmQIHB0dRZMjUoVfgOyGTKLwSypkRSJiBZCpMANFn/Obb75Bjx49tN5QgaIbkKWlJerXr4+oqCjs2rULTZs2xYIFCwQ7/0r2rSRIlYlJvm+lLX6UGguJt+qoUaO0WiCw68dJfVtJoelzij3H93jkP0dDl52Vq1evii52TZgwQeAdWatWLZ0SdymwrRu07Q4cOnSIaSOVsEuBX8P8+PFjeHp6ok2bNqIK5KRWH2yYm5tLJhiAvEVItjr8sGHD0K1bN/j4+KBjx45MLVtmZib8/f3RqVMnpi1JXMmNKYA8rr5kTAGGuJKCrnHFR6dOndCpUyekpKRg48aN6N27N2d3jC0cxgYlIRxWUFDAsFl69Ogh8DzVF48ePRJV6h0yZAjnug+Q19+SQEzklA96XvHy5UtGfKp9+/ainrN89OrVi/M/e/GIBGlpaYJjq1atwurVq9GxY0fmmJubG5o3b46VK1cK7q8fPnzAuHHjkJOTw9TUb9u2DVWqVEFoaCjHrSQpKQnbt29Hbm4uHBwcEBMTg9GjR8PFxUV0EyglJQWLFy/Gs2fPmF1pKaX00g5D8qoH2BRhMZB6A9JgX/ylaCRs0KbeXl5e8PLywps3b3D69GmEhobC09MT7dq1Q9euXRkhFzaqVKmCgQMHYuDAgfj8+TNOnDiBjRs34vfff2d2jvm7iLQIyy+//CKpNkwyUTUxMWG8Zl+8eIGYmBgMHjwYVlZWcHJy4uxQ60JNIbGoIVH4JRWyIhGxAshUmJ88eYIJEybIvqFu2rQJf/75J6ysrPD333/D398fS5YswePHj7FixQosXLiwRPpWGqRKxiTJrtIWP0qNhcRbVexmzAdbBVMf31Y5IE0G+FYlbLCvG2w/Tn5ywk9I2BCbPBsZGWmdaGkCSdIAFMVvXl4e7O3t0aVLF40Ten12NSIjI7Fq1Sq4urpK2qmQWn2kp6cz1NeMjAzEx8dznmfvHpL+9suXL8f06dPRtWtX7N27FwBw+PBhJCcnw8PDg3PdIulbbkwBusWVEjEFGOKKjZKKKz5ycnJw9OhRxMbG4v3794I5Qp06dUTt56TAZwEUh8CQ3P6kfnNNZVT0vXbp0qWir6UoStSRgO+tKwY6mWbfZ8qXLy/rOzl+/Di2bNmCR48ewdTUFA0bNoSLiwtxwi32nWRkZHASVxq//PKL6MbUunXr0Lt3b8Hcet26dVixYgXnu6PnLeXLl0daWhqWL1+u0aOa3pV2cHDg7Er/G2FIXvVAhw4doFKpJG9immjDSqJGjRpwcnJCv379cO7cOWzZsgXHjh0TTV7T09Nx7do1XL16FVevXsWHDx/w888/c4y7SRXnAGn1waSkJOzYsUPy+dq1a2PmzJmYPn06goKCMGrUKNy/f595XhdqCqlFDQ1tCr/NmjUTfV2HDh0wZMgQwY3JzMwMKpUK5ubmSEpKgre3t8YElUSFmX9DpSgKR44ckbyhHjlyBJGRkahYsSKCg4NhbW0Ne3t7UBQlWOFXsm+5IN2tpduTKhmTJLtKWvwoORYSb1X25FsM/AU6Ut9WUpBOkuWyY7T5cYpBrVYjIyNDsPCUnp4uaEsS9yRJAwCcPHkSCQkJ2L9/PxYvXgxbW1vGZoMPTYwYsQUUoGiRdvbs2Xjx4gUiIiLw008/SY6F1OrDwsKCob5Wr16ds5PIp76S+mS/e/eOuedduXIF3bp1g5GREapXry7wJiaJKxLGFWlcKRVTgCGuaJRkXNFITExEbGws4uPj0bp1a0ycOBG//PKLIAZMTEw0WqPwIYeirQ/07Y9fRkXfazVt7IhtiJDcO0i/k6NHjyI4OBju7u4c9fClS5fC29tb79pxTWMXK0FISEjAH3/8ITg+efJkjsc0H1WqVNGYuAK67UqXVhiSVz0g5yamq/gSDRIaCT8Rffv2LTp27IiRI0eKriANHDgQT548QbNmzdClSxcsWbJEMiGTgpeXl0YDaBq3bt1CeHg4jh8/zhGn4uPNmzfYt28f9u/fj5o1a2LlypWc53WhppBa1OTn5yMgIABHjx6Fr6+vwPNVG+QIWWkTsQLErUKkwL+hdu/eXesNtWLFigCKarx69+4NoOhCzx+7kn3TyMnJQWZmJr777jvs3r0bOTk5MDIygpOTE4yNjQUUJdL2msC+uZAku0pa/Cg5FhJvVW27TPwFOlLfVjlgv/eDBw8k/Tjz8/MFr3379q3GvmkbE11KQOzs7LB48WKsWLGCmSDl5eVh4cKFghqxoUOHamTqsCdzJEkDjTZt2qBNmzbIzc3F8ePH4efnh8zMTPTv3x+//fYb046Uun3p0iXMmjULv/zyC1atWoXy5ctrfQ2J1QcJ7ZV0EZI9MUxMTOToBuTl5XHaksSV3Jii+yWBUjEFGOJKCkrGFQD07t0bnz59wqBBg5h5jRRINEcAIeOGv3DALs/SBUlJSZK7pMnJybL7oXdD6Wv5lClToFarkZ6eLouhSOKt+/HjR85iBP9//mLE9u3bER4ezjlv69Wrh1atWmHu3LmC5FXTpoLYPahWrVq4ePGiQBDp4sWLogwCqTmSkZGRINllJ+ZyxFN12ZUurTAkrwqDVHyJDxIaSceOHdGoUSN06dIF8+bNg6WlpcbgHD9+PDp16sTh0PMRFhYmSeUBIKreRoNWA46IiMDdu3cZpWW+n21+fj7i4+MRGxuLe/fuwd7eHqGhoRpvqnIVfgGyVTsShV8pSAlZkYhYAWQqzKQ3VIqiGNPsO3fuMEIgubm5gvZK9g0Az58/x5gxYzB+/HiMGDECmzdvRrt27fD333+jQoUKgtVB0vbaQLq6rM8q8JdsT7cl8VZt3LixVhEzNkh9W0lrak+cOCF7LADQt29fATtGpVIhLy8ParWaSb7d3Nzg5OQkSu+SwoQJE+Dh4YGuXbuiVatWKCgowO3bt9G2bVvBNZOUpSM3aeCjfPny6N27NypUqIBt27YhODiY0/7vv//GoEGDmMUlbXBxcUHZsmVx69Yt0fNK0+TY3NwcLi4ucHFxwfnz57F7924ARXWd7MWWCxcuwNzcnLNw+uDBAyxevBhRUVHMMdJFSHNzczx48ACZmZl4//49U35y48YNAaWdJK7kxhRAHldKxhRgiKuSjiugaCexT58+Gmnf9DyL/ixsfPr0Cebm5qL3KVI2DylGjBgh+ZymeJEC/Rlu3boFNzc3fPz4EQ0aNMDatWs16paQeOvyVXT5//ORlZUl6sVcp04d0fmKpk0FseemTZuG0aNHY9CgQbCysgJFUcxOvJirBcl8hL25xV90E6uRVnqnviRhSF4Vhi5UOfaFhoRGcubMGXz33Xca23h6ejK7mXJoR4cOHdKYvEp9vi1btjDU0QEDBmDt2rUYNmyYIHEFimTgq1atiuHDh2P9+vWiNCBN0KTwC5BZ1JAo/JIKWZGIWNHjlqvCTHpD7dKlC6ZPn46CggLUq1cP9erVw4sXL7BmzRrBTrOSfQNAUFAQvL29YWdnBwD4+uuv4efnhydPnmDhwoWCyQ1p++LGv13USRP1iIaTkxN27txJPB6SvgHymtqIiAiMGDFC40SHjcTERM7/FEVh48aNCAsLw8yZM5njrVu3ZtSxf/vtNwwcOFDrRNzY2Bhr1qxBYmIibt68CaBoQVBMPVJXcT9tSQMbN2/exIEDB3D8+HE0bdoUw4cPR/fu3TltLl26hLVr16JPnz5wcnJCw4YNNb6/toUFuWBbffj5+TELujTDJTc3F0uWLIGNjQ0CAgIQFRUlKHMhvZd6enpi9OjRyMzMhLe3NypUqICtW7di48aNDHWOBklcyY0pgDyuSiKmAENcsaFkXAHaHQqA/86zMjMzsWjRIgwdOhTt2rWDh4cHjh07hho1amDr1q2C+CRl85BiypQpWtuw55RyERAQgCVLlqBjx47YvXs3goKCBBoibNSvX1/2IqqchQh/f39GJJPUBWDgwIFITU3F27dvUb9+fa275fXq1UNERAQ2b96MFStWwMjICC1btsSuXbvw448/Ctrzd4rZYFtSAUW1uiQg3ZUuzTAkrwpDbPJHQnkkoZFoS1yBol0rEmi7sEtNbgMDA2Fvb49Jkyahbt26GtuuX79e0jaID1KFX4DMooZE4ZdUyIqUWkWiwkx6Q/Xw8EBERATev3+PBQsWAChSCC5Xrhw8PT1LrG+gaBLG9v2jY65+/fp49+6d3u0NIAdNB9fHxkFb3wB5TW1hYSGGDh2KZs2aYcSIEejatavs8zU5ORne3t7IyspCTEwMI3QHgNnJuXr1KmJiYrBhwwb07NkTI0aMQIMGDTT2a2lpCUtLS86xmJgYDB06VNA2KysLz58/h6mpKX744QeNuzFykgagSMgjLi4OFSpUwIABA3Dw4EFJxsjGjRuRlJSE2NhYTJo0CRYWFvjtt9/Qs2dP0Umc1OT45s2bCA8PlzV55oP9Wx8/fhxxcXF4//49fH19ER4ejvT0dGzfvl1gDaFpEVIMrVq1wrlz55Cbm4uvv/4aQNFvtWfPHoFKuq5xpSmmAN3jSqmYAgxxVZJxRTr2gIAAmJmZoX79+jh79iwuX76MU6dO4dGjRwgICGDsGXXpWymQzimBot1geiF79OjRiI2NLe5hacSVK1d0fq2Ut64m1K1bVzSpPnv2LKytrTnHNO0U86nHJPXRYn1r25UuzTAkryUMUsojTSP5/Pkznj59CqDoRNBXeVAuaJluMVAUJSmWdPDgQURFRWHIkCGoU6cOBg4cKDBwp3H37l2BmTIb7NUgUoVfgMyihkThl1TIilTEikSFWc4N9cWLF8zjMmXKcGwRgCJbJjbo1Ukl+wYgkGpne6SJ1cOQtjeAHPTEXdNquL59A+Q1tT4+Ppg5cyaOHDmCzZs3w9fXF8OGDcOQIUM0/vbx8fHw8fGBg4MDPD09JWn77dq1Q7t27fDp0yccPHgQs2bNQsWKFUX9NP/66y/MmTMHlStXRkhICGrWrMnQ5N+8ecNJNAoLC+Hn54fo6GhUrFgRKpUKOTk5cHJygqenJ+c7IUka6PYWFhaoVq0aLl++jMuXL3Oe51PTqlWrhilTpsDNzQ1nz55lPBsdHBw07rTQZSDh4eG4f/8++vbtK9lWE9if1czMDF9//TW+/vpr3Lt3Dz179oSPj4/o79OgQQNRtgsNdt0bDRMTE869Ukw/AtAtruTGFCA/rpSKKcAQV18irkjHfvPmTcTFxUGlUuHcuXP49ddfUb16dVSvXl3UQoik79IEfu2mtjKqNm3aFOv7s+83mnRlxGpYNXnrykFubi7279+PiIgIfPz4EdeuXeM8T7JzLEdBnA26JO7/AgzJawlDF8pjTEwMI4r0+fNnlC1bFtOnT8fw4cNLZMyaVmakbjSNGjXCokWL4O3tjYMHDyI6OhpJSUmYM2cOxo0bh3r16snqnw9ShV+AzKKGROFXE+QIWckVsQK0qzAD2m+oHh4eRPQh9uqkkn0bGxsjPT2dSYzp3YvU1FTRVXvS9tpQkr6z/zaQ3hxJQVpTCxSxUWh7rydPniAmJgYODg5o37694Mafm5sLX19fxjiev3ItBRMTE1SoUAFmZmZITU0VbbN8+XL4+Pjg9evX2LhxI5o0aQJ/f38MGDBAYBC/efNmvHv3DidOnGCYE2/evGGM6tnXHdKkYdmyZTpNUFUqFWxsbFCnTh1s374doaGhoklGeno6du/ejV27diEnJweFhYU4fPiwbOq2JrAnsZUqVcKCBQskyyOkykLoz8Kue9MFcuNK15gCtMeVUjEFGOLqS8UVCYyNjZnvPDExkVOypfQOqr4g8WIl/SxTpkwhEifTBnZck1JvdfXWTU5Oxs6dOxETE4OsrCxMmDCBeNefBj1/IrW5GThwIJYvX050zSqtMCSvJQxSyuOJEyewY8cOhIeHo0mTJgCA27dvY+7cufj222/x66+/Kj5mEjEDNtRqNQoKCjBixAiMGDECCQkJjNT9rVu39O6fDU0KvyQWNSQKv5ogJWQlV8SKD20qzHJQEmJAurTv168f5s2bh6CgIObmV1hYiKVLl4rWC5G2L05lYoAs2dXV4qc0jAUgvzmSQt9dgfr168PGxgapqak4e/as4PmBAwfi7du3GDlyJB4+fIiHDx9ynufX+Fy/fh2xsbE4efIkfv75Z0ydOlWSMaFWq5nrhbW1Na5evYrt27cL6J5AkR1DdHQ0R1W1Ro0aCAgIwKhRoziJBmnSQMIWoZGbm4tjx44hNjYWr169wpAhQ0RFixYvXow//vgDrVu3xuzZs2Fra4tevXoVS4LBR4UKFTTW9eti2aYrNMUVaUwB8uNKqZgCDHElhZKMK20wMjJCRkYGsrOz8fDhQ8ZaKTk5uVh8spUEiRcrX4me/z9/IYUWJ6PBF0vTx5aSpt7evXsX169fh0qlgpWVleRGCam37u3btxEeHo6TJ0+iY8eOWLhwIQIDA+Hu7q7zmOnPX6dOHaKdVF9fX8yePRsODg5wd3cXter5t8CQvOoBkpUmGqSUx23btmH16tVM3ShQJBm/evVq+Pj4KJ68UhSF//znP/D09MTz58/RoUMHLFmyBN98843G1928eRNTpkxh1OTWrVvHKB3yi841Yfjw4RxlQClIKfzyoc2ihkThVxPEkjkSEStANxVmTSgJMSBd2o8ePRozZ86Era0trKysoFKpkJiYiPbt24uqHZK010WZmCTZVdriR8mxyIEutWck0LWm9t27d9i7dy/27duHb775BiNGjICvr6+gXcuWLdGqVSt8+PABHz58kOxv8+bN2Lt3L3JycjBkyBD88ccf+P777zWOgX/t37Ztm8YaJDE7kK+//lpw7pAmDc7OzpI6APzFnNu3byM2NhZHjx5FkyZN4OTkhF9//VVyArZv3z50794dAwcOxM8//wwjIyO9FxzY10a2FYeYLYeYaN7z58/x6NEjlC9fHg0bNkT16tX1Gg8bcuJKbkwB5HGlVEwBhrhio6TjShvosTs5OWHgwIGgKAq9e/fGd999h1OnTiEoKAhOTk4lNh5dQLKAzValB7RvGgwYMACJiYmwtbXFoEGDdJ4DiUGtVmPGjBm4fPkyWrdujfz8fGzatAnt2rVDYGCgIIZJFXuHDh0Ke3t7nDhxgkk05dhLagL9nhMmTGAWDGJjYzF48GCNr7O2tsbBgwexcOFCjBw5EitXrtR6nyutMCSveoBkpYkGKeUxOzubk7jSqFevnqhxuTawT7yIiAiMGjVKY/uxY8di8eLFGDhwIDp27IjY2FgsX75ca/3F8uXLOWpygYGBTP0cW91XG/iKiqQKvwCZRQ2Jwq8miF3QSESsAP1VmP8tMDY2RlBQEO7du4eEhARQFIWxY8eiRYsWercnpemTJLtKW/woORZt4IufbNmyBY8ePYKpqSkaNmwIFxcXUU9l0r5Ja2qPHDmC2NhYJCYmolevXli9erVGsQx/f39Z/f7111+YPn26xgm3JlSuXFljkqFphZs/GSJJGgAIJrW0DsCOHTuQmprK2QkcM2YMBgwYgN27d3NKN6Rw5swZxMbGYtGiRcjNzUW/fv00LhJev35dIIjDB72bBHCtODTZcgBFwkReXl5ISEhA7dq1oVKp8PTpU9jY2MDf318vHQiSuJIbU4B+cVWcMQUY4koKSsYVIH+eBYDx3f3w4QNzfU1NTcW4ceNEldx12UApbtCxRuLFSqrY6+/vj5ycHMTHx8PX1xfZ2dmwt7dHv379mLm0LmMGihaICgsLcfr0aea7zMrKwpw5cxAWFobx48dzXkvqrTtv3jxER0fDwcEB9vb2stSndfkckZGRWpNXoOi6smbNGsydOxfdunVD2bJlJa11SjUoA3RG//79iV+zZcsWasqUKVReXh5zrKCggPL09KR27twpaN+jRw/Jvnr16sX539vbW+v7P3v2jHk8YMAAOUOm+vXrxzwuKCig+vbtq/U1/O9GzmvEYGlpyfm/a9eunL9u3bpRgwcPptasWcP5Ttlo0aIFZWdnR9nZ2XEe039s5OXlUYcOHaKcnZ2pzp07U6tXr6aSkpJE+w0LCxP927p1K9W8eXNB+wcPHlALFy6krKysqEGDBlE7d+6kbGxsJD/71atXtX09RJD7e+vSXom+ExMTqWnTpsnuU6x9t27dOP+z47Jr166CPtzc3KhDhw4Jxvn48WPqt99+07mt0u1J2o4cOVLwXnxkZmZSFEVRR44coX799Vfq0KFD1OPHj6knT55Q+/bto3799Vfqzz//FLyOpG+KogTnoqZzk6Ioqnv37tSWLVuo1NRUre9DURQVFBTEPD5//jznOVdXV0H7O3fuUOHh4VRERAR1+/ZtjX336tWLunfvHnX37l3OY/pPqi3/j38dP3bsGOfvyJEj1I4dOygHBwcqLCxM1uemKIr69OkT59pNURSVlZVFURRF5efnU3///Tf1999/S1432VCr1dSZM2eoiRMnUk2aNKGcnJyos2fPCtqRXgdIsGLFCmrhwoVUbm4ucyw7O5vy8fGh/P399eqbJK5IY4qi5MeVUjFFUYa4koKScUVRyo5dyb4piqIuXbok+dzKlSspivrvnLJp06aUra2tYI7WtWtXytbWlvPaU6dOUa1ataI6duxIderUSeu1lo93795RGzdupPr37080R6Bx+fJl5vHAgQOp9PR0QRuxOKcoirpy5YrGP03vOW3aNKpp06ZU8+bNqf3791OfP38mHjtF/fd3Z//+cvOR1NRUatq0aVT37t2pS5cuUa9fv2b+/k0w7LzqAZKVJhqkFMk6derg3Llzgl2Oc+fOCXZknzx5onXMfCl/OWDvPhobG8vajSRVk5MLXepTSJTgSBR+SYWsSESsADIVZiUgFddK9s1Wnrx37x6zYyoFbe1JafokNelKW/woNRYSb9Xt27cjPDycY+Jer149tGrVCnPnzkWPHj107hsgr6mNj4+HSqXChw8fcOLECahUKrRo0UKy7uevv/5i7JkCAwPRqVMn5rm3b98yjymKgre3t2zqGFB0/WcL0bAf84Ve+G01QYpC169fPzg7O8s+783NzQXMjgoVKugkAKhSqWBtbQ1ra2u8ffsWu3fvxty5c3H+/HlkZ2frLMTCjlngv7uBnTp1Enggnj17FgcOHOD8Fqamppg7dy4cHR2J3pcPkriSG1MAeVwpFVOAIa6+RFyRgr87zoZKpRL44yp5jwaA6dOnIyIiAo0aNWKOpaenw8PDA8+fP4eHhwczpyTxYtVXsTclJQUpKSlITU0VlLDx7RTZUKlUOHHiBGeXXq1WC4Q7gaI4F/t+27Vrh0ePHuHFixdo2bKlqHWhGNq3b4/27dvjw4cPiI6OxurVq7Fq1SqcOXNG1uvZEBuXHNr92bNnMW/ePPz888/Yv3+/Vi/z0gxD8qoHXr16halTp0oGkphKHSlF0t3dHa6urpg8eTLatGmDz58/48qVK9iyZQvCwsL0Hr8mdV26aJ7/+eScJCQXVX49CruPz58/y+5HSuGX1KKGhjaFX12EpuSKWAFkKsyvXr3SWj/I9qBbsWKFwL6Gjzlz5ijeNw0x5ckjR45ICnjIbU9K0ydJdpW2+FFqLCTeqllZWZzElUadOnWQl5cnOE7q20paU6tSqbBy5Ups374ddevWxefPn/H69WuMGDEC3t7egvbscWi6joWFhRFRxwCyhbTiEIURSxo0gRKxMisOAUALCwt4enoyKq0jRoxgymdSUlIkrdUA4YIbX3FXrVbj77//xqpVq7BixQrOoq2xsbHoOVu+fHmdqN5skMSV3JgCyOOqpGMKMMSVknEFyJ9nAUKqNlBUErJhwwa0bNlS8JwuGygkWLBgASZOnIioqChUr14dDx48gJubGxo0aIB9+/bp3K8uir3v3r1DXFwcDh48CGNjY9jb2yMmJkaQPIqVoiQkJGDlypWiCzjZ2dlQq9WCDRe1Wi06/9y7dy8CAgJQq1YtvHz5EkFBQejcubPW8dP49ttv4ebmBldXV1FhT5L508ePH5nzgv2YBv+88PLygo+PD/r37y97vKUVhuRVD5CsNPHRtGlTzoWFNudetWoVp91PP/2EtWvXYvXq1UydaevWrREaGiowOdfkVyXGZ//qq69kqevyBQ/4/4uJH5CoyWmSOZ84caLW8dGQUvjlQ65FjTaFX1IhK1IRK5Lk2N3dXWv9NTuhuXjxotY+6dVJJfsGyJUnSdqTKhOTJLtKW/woNRYSb1VNkzex15P6tgJkNbV79+5FYmIiTp48yZxrycnJ8PLywp49ezTW9mqaoB8+fBgRERGc+jEzMzMsWbIEzs7OoskrUFRnRJ//3bt3l+w/Pj6e2aVOS0uDubk589yGDRswefJkydfSEEsaAIhaSHz69Ak7duwQXN+KUwCQZtOwf+u8vDyiRTepnfcnT55g/vz5nBjQ9PvpuwOla1xpS/p0iauSjCnAEFdKxhUgf54FCHfH9+zZg61bt8LV1VU0AdZlA4UEffr0QXp6OsaOHQtnZ2cEBgZi4sSJmDBhgqAtiRcrqWKvs7Mznj9/jj59+iAwMBA//fSTZFu2SrBarcaaNWsQFRWFpUuXwt7eXtC+ffv2iIiIECR6W7duFbWU2bFjBw4dOoSqVasiMTERwcHBRMkrDSMjI8yYMUMwLyeZP3Xq1Ik5L9iPpRASEsJhD/6bYUhevyDkUiRbtGiBrVu3au2vTp06CA0Nlf3+lSpVEhUB4INPZ9YmgACQqcmRUJ80QdONRq5FDYnCL6mQVXGJWAFCFeYvQfEtLpAqT5K0J6XpkyS7Slv8KDUWXbxV5YK076NHjyI4OBju7u5o3LgxVCoVbt++jaVLl8Lb21tAS46Ojsa6des4i0RVq1ZFYGAg3NzcBEmG3B0lUuoYULS4dOvWLbRu3RorV67E69evJX37QkJCmM8yevRozmLQ8ePHOYkGSdIA/NdGgh6nSqVC5cqVYW1tjblz53LaFrcAIP1+NCwsLIrF+qx+/frIysriHEtPT8fx48dFf4+MjAy93o8krkh2KUnjSqmYAgxxBZR8XAHy51n8950/fz7u37+PLVu2iO66AvptoMjFsGHDkJ6ejt9//x2hoaGSwpgkXqykbL5r166hXLly2LNnD2JjYwWvvX79uuA1b968gZeXF4AiJV4p9piHhweGDx+OO3fuoE2bNigoKMCVK1fw7NkzREdHi76G3u21tLSU9AGXA33nVnLOibCwMMYveNmyZVo3Iv4tMCSveoBkpYkNEoqktgsTe2JqYmKiUZ2QD7knzujRoyW58Xw1YBpSF2uaqssGn0LKhkqlwrJly2SNU+oCSGJRQ6Lw++HDB4bm4+3trZWKkZ2dja5duwIo+k75F2ES8L/3jIwMyRswAEESwFfM44OtmKdk3wC58iRJe1KaPkmyq6TFj5JjIZl8a2Jz5OfnC46T2l2Q1tTm5+eLSvtXq1ZNdDyaLDOSk5OZx6TUMaBohXz//v0oU6YMRo4cicmTJ0smGpqopvz/SZIGQPoaLIbs7GzJ5woLC2X3I4XiXOjix5KFhQW2b98u2lZfWxOSuJIbUwB5XCkVU4AhrmiUZFwB5GNPSEjAjBkz0KZNm1JTlzhhwgSkpaVh586d6NSpk6jSNYkXK6lir9gOckFBAbP5w0dcXBx8fX0xfPhwTJ06VePObpUqVRAbG4tdu3bh3LlzAAArKysEBASIfvf8+NGHWi52vySdP2nDoUOHmORV6Y2IkoQhedUDJCtNNEgpkseOHRM9funSJahUKk7yqk1unA+5XlNDhw7F+vXrBWJPe/bsgZ+fnyx5bU1UXT79GSiiO0ZERAiScam6FynqE0BmUbN+/XrZtApSIaviFLHijz8lJUXyBqxSqQRJQNWqVWWL5SjZN1Ak3T5+/HiMGzcO586dQ1RUFN6/f8/Q6vj0UdL2gHyaPkmyq6TFj5JjIfFWPX78uOy2pH0D5DW1mibJYsmAJsuM3377jXlMSh0Dis5/+pyvWrWqxvp89vnKP3f5/5MkDTQoikJhYSHKlCmDzMxMXLx4EY0aNRLcV0gEAHWBVKJFiqNHjwrEkviLnsUJkriSG1MAeVwpFVOAIa6Ako8rgMzTc82aNdi2bRumT5+O/v37o6CggDPH5M8pdd1AkQtLS0smliiKQk5ODmNZxC9FI/FiJRFnAsCZB6alpSE6OhqRkZHIzs6Gs7Mzp+3MmTPx559/wsPDA23bthXEvVgd8FdffYWJEyciIyMDKpWKaMFAX39iPkjnT9rATlhJa8dLMwzJqx4gWWmiQUqRZNeGAkW7fbNmzcKPP/4ouCju3r0bQNHN9unTpwCAunXrSvqA1atXDw8ePEBwcDBu3LgBlUoFS0tLTJ8+nRFdAIpqHkeOHInFixfD1tYW+fn5WLhwIc6fPy8YHxtyqbr0qhCNixcvYtasWejXr5+gnpZU4RcADh48iKioKAwZMgR16tTBwIEDoVarRduSKPySUl+UXPWqVasW0U3YzMxMtliOkn2zoUl5sjjakygZy012Sdsq3V5OWxJvVZVKJZpcAkUTU/7iEqlvK2lNbbNmzXDw4EEBy+HAgQOiibqckgR/f3+dqGN8FIe4Cw25SQNQVMc3YcIE+Pj4oGPHjgzFNTMzE/7+/hw1XCUFAIGihUgxL24a/Imj2A5Damoqypcvj02bNnGO79y5k2G6PH78mLPouWjRIixatEjncZPEldyYmj17tt5xVZwxBRjiqqTjCihKmDWBHU8bNmwAUEQH9ff31zqn1GUDhQR//PEH1Go1CgsLUbZsWWRkZODixYuwtbUVLL6TeLFKzQ/o+5XY88+ePUNERATi4uJQo0YN5Obm4tSpUwJafkJCAr755hts375dsOguVQd87tw5LF++nJk316tXDzNmzIC1tbWgLZ+NlJubCysrK0ltGU27qGILtLrOn6TAnpeS1o6XZhiSVz1AstJEg5QiycbZs2cxd+5c9OrVCyEhIaJJKYlc/aNHjzBu3DiMGzcOXl5eyM/Px+XLlzFu3DiEhYUx8ui9evVC7dq1MW3aNFy7dg0XL15EpUqVsH//fnz77beiYyWh6tIoKChAUFAQ9u/fj8WLF4vWyepS90JiUUNyYpMKWZGIWAHFp8Is1YdSKI6+aeVJKQsUkvakSsY0SJLd4rb4UXIsmm6mAJeW5ObmxtTITJ06laMKGRwcLNhpIelbF3h4eMDZ2RlPnjzhJAPHjh2TnWTyceXKFcyePRuxsbGIioqSRR0DiiYtbKVP/v/sCTW7ri4jIwPx8fHMc/y6OpKkASiqpZ8+fTq6du2KvXv3AigSCkpOToaHhwenPYkAIFBEp5Va/KRB25kAYJRixSA2ceTvMBgZGaFy5cqoW7euYDFw7969TJIxc+ZMTu0WX6mdFMUdV1euXAHwX0qi3LhSKqYAQ1x9ibgChMrHQFESERcXh4oVK3KSV9LdcV02UEiQk5PDiZlx48YBKGLA+fv7CxYvTU1N0b9/f/Tv3x9JSUk4ePAgRo4cidq1a0suzrLvV/fv3xfdhJgwYQLu3r2LPn36YPv27WjevDlsbW1F68lJVbgTEhKwaNEizJ07Fx07dsTnz59x6dIlLFq0CMuXLxcw8UjZSKS7qErOzYqrdrw0wJC86gGSlSYaulAe8/PzERAQgKNHj8LX15epm+SDVK5+7dq18PX15awuNWvWDPXr18fq1auZVUCgSIjF1dUVs2fPxvfff4+wsDCNyrokVF0AePHiBTw9PWFmZoYDBw6gWrVqou1IFX5pyLWoITmxSYWsSESsADIV5j59+mjsiw+SnVQl+9aG4OBgAS2IpD0pTR8gS3aVsvhRciwkN1P2jfTVq1eSz+nSN0BeU/vDDz8gMjISmzZtQmBgIICiZCAmJkbymqEN9Of46quvRFU0aXh6enIUx8V8Nun/+RNqdl1d9erVOecIv66OJGkAiiwkaBXNK1euoFu3bjAyMkL16tWRmZkp+BzaBADZAh+Ojo5aBT4iIyOZx6QTR3qHoaCggKHLvn//XvReoanGU18Ud1yxx0cSV0rFFGCIqy8RV4Dwmvj48WN4enqiTZs2AoFHTbuogHBOoMsGCgn4MUNRFI4cOSIZM2xo8mIFxO9Xhw8fFr233b9/H02bNkWDBg2Y56Xmk507d4a1tTW6du2Kn3/+mbMIIoaQkBAEBwdzRLF69+6NatWqYe3atYLkVUxXprCwkEnA9+zZw3mO1BdWSRq7oebVAAa6rDQB8imPT548YXaU4uLiJHc6AXK5+v/85z+itAgbGxv4+/sz/xcWFiIgIABHjhzB1q1bceHCBQwePBirV6+WrNcjoerSvlljxoyBq6ur5OcDyBV+AXKLGinwFX5JhaxIRKwAMhVmOzs7vH37VvJ5PvVTkwgWXyRLyb61gfRiy29PStMnSXaVtPhRciwklCTSujpSuhPpKjZQNHn4/fffJZ+nKZtyIbdm6fnz55z/5Uyo//jjD9jZ2RFNSEiTBnYtfWJiIofxIUZL04biEPh4/vw5Hj16hPLly6Nhw4aSwjcZGRlwdXXFsGHDGIbAvHnzkJOTg5CQEM71VVMsFgeKM65IxseOK6ViCjDE1ZeKKzYiIyOxatUquLq6CsqlAKGoFhtiO6m6bKCQgB8z3bt31xgzcr1YSe+FZ86cQXx8PKKiouDr6wsbGxvJGNywYQMuX76MXbt2Yfbs2WjevDmsra1hY2PD8aOn8fHjR1E1Z0tLSyQlJWn8ftj1t1lZWaIL7aS+sKampggODkb37t3RvHlzBAUFITIyEk2bNsWqVatkbdawwY4lObXj9PWltMOQvBYjtK00SUET5XHQoEGgKArVq1cX9VNlU01J5eo1UU/Z9QwjRoxAmTJlsG/fPnz//ffo1KkTmjVrhnHjxmHatGmiO440VXfGjBk4cOCARqruvHnzYGRkhNDQUE4hv1gNAanCL1B8FjX8hFRfISttfrMkKsx9+/YV3PRUKhXy8vIYg3Y2SESylOxbG0gnE/z2pDR9kmRXSYsfpcci11tVl0kmiW8raU2tHNCUzdKArVu3MhOBCxcuwNzcnOND+ODBAyxevJizKEaaNJibm+PBgwfIzMzE+/fvmZ2CGzduaF3lFwPfX5NNW+WDX2uYlZUFLy8vJCQkoHbt2lCpVHj69CmzIMqniq5YsQINGzbkLKyuW7cOvr6+CAwM1LvesDhRWuJKl5gCDHH1JePq06dPmD17Nl68eIGIiAhJn1I5tOHs7GzObqKuGyhyQBIzJF6spPerMmXKoE+fPujTpw+ePHmC3bt3Iy8vDz169MCYMWM4ZXEtWrRAixYtMGHCBOTn5+PmzZu4fPkypk2bxiT6bOTk5Mj6/GyI1d+ePn1alMZM6gsbFBSE58+fw9HREQkJCdi1axc2b96Mhw8fwt/fHytWrJB8LVAUa+bm5sz3OXbsWOY5MUs+PtjXl9IMQ/KqJ+SuNMmBGEWS5CJLKlf/1Vdf4dmzZ4KE99mzZ5yT0MrKCl5eXhzxiD59+qBevXqYOnWqRrqsmZmZVqouiZE2qcIvUHwWNfyLqy5CVnJFrACyJDAxMZHzP0VR2LhxI8LCwjBz5kxBPyQiWUr2DUBSiIOiKNHJDUl7Upo+SbKrpMWPkmMh8VZVq9VIS0tjhF7ox4D4NYXUt5W0plYOShM1ih4LXfaRm5uLJUuWwMbGBgEBAYiKimJ2NmiQJg2enp4YPXo0MjMz4e3tjQoVKmDr1q3YuHEj1q9fTzxm9nXu1atXmDp1quROEP/aHRISgmrVquHChQuM+n1OTg78/PwQHByMWbNmcdrfuHGDuXfSMDExwbx58wQTrY8fPzJKmezHAIgYNLqitMSVLjEFGOLqS8XVpUuXMGvWLPzyyy9YtWoVypcvr1d/I0aMkKRc67qBIgWSmCHxYtVH+6V+/fqYP38+vLy8EBcXh927d4tquuTm5uL8+fO4cOECEhISAEDAPgSK1H1v374tYBHevn1b1D6LpP6W/R6APF/Y8+fPY+/evTAxMcGOHTvQvXt3tG7dGq1btxYIUGVmZmLRokUYOnQo2rVrBw8PDxw7dgw1atTA1q1bUatWLa06FHyUluucNhiSVz1AstIkB2JBI8fc2snJCTt37iSWqx8zZgy8vb0RFBTE7B4+ePAAs2bNgru7O9NOLEEBinZXSRJBKaounYjdvXsX169fh0qlgpWVFWc1mQapwi9QvBY1bJAKWZGKWJEmgTSSk5Ph7e2NrKwsxMTECHaG2ZAjkqV035rEOCpXrqx3e0A+TZ8k2VXa4kepsZB4qz569AgdOnRgzrv27dtzvlM+SH1bSWtq5YB0t17JmzU9luPHjyMuLg7v37+Hr68vwsPDkZ6eju3btzPWEzRIk4ZWrVrh3LlzyM3NZaiClpaW2LNnD0OTe/HihShlThvq16+v1WucjbNnz+LAgQOcpMHU1BRz586Fo6OjoH3ZsmVFFXVNTEwE1m+dOnViBPXYjwFI2hkVJ0jiqrTFFGCIK+DLxJWLiwvKli2LW7duMSJZbJCK2PFjqzg3UPggiRkSL1ZdtF/4MDU1haOjo+D337NnD06ePIkbN26gRYsW6Nq1K8aOHYuaNWuK9uPq6ooZM2bAx8eHI9a2bNky0ZI0kvpbsee0KYgbGxszTILExEROzPBfGxAQADMzM9SvXx9nz57F5cuXcerUKTx69AgBAQEc3Rq5UJo6X1wwJK96gGSlSQ50DRq69oBUrr537974+PEjhgwZAhMTE2bly8vLC926dWPazZ49m6mB3b9/PyehdnFxkUxgw8PD8d1336Fv37749ddf8fHjRxgbGyMmJoZD11Wr1ZgxYwYuX76M1q1bIz8/H5s2bUK7du0QGBjIOWFJFX4BsokEqcIviZAVqYgVDZIEMz4+Hj4+PnBwcICnp6fGRF2uSJbSfZOKcZC250OOkjGJDY/SFj/FPRYSb1VS9UtS31bSmlpSrFixAjNmzNDYRhM9v7hgZmaGr7/+Gl9//TXu3buHnj17wsfHR/Qc0iVpMDEx4VAn+SJYHh4eWgVyigPGxsaik7Py5cuLHi9XrhxSUlIE5RsfP34UXLc1iemJiXsphX9jTAGGuAK+TFxFRETo3Qcb7OticW+g8CEnZmiQeLGyP4vU/YpPj5YLHx8f2NraYs+ePVodBQCgY8eOmDlzJpYuXYr//Oc/AIruVwsWLBD10SWpvxWDnPtafn4+cnJycPfuXUZALi0tTaAbc/PmTcTFxUGlUuHcuXP49ddfUb16dVSvXl2rFsy/HYbkVQ+QrDTRIKVIygF9MpDK1QNFu7ZDhw7F48ePARRRVfn1I+wJ7Pbt2znJqxTVIzw8HH/++SeWLFkCoOgmc+jQIcTHxyMsLIw5DhQJTRUWFuL06dPMe2dlZWHOnDkICwvD+PHjmbakCr8AmUUNicIvqZAViYgVDblJYG5uLnx9fXHmzBkEBwdrXTEmEclSsm+g6GZDx4PYhEPf9lKQq2RMYttTnBY/So2F1Fs1OzsbJiYmHIp+bm4uQkJC4OHhoVffSlOULl68qLUNezdZE/QZK5v9UalSJSxYsEBjyUNxJw0kY2e3FZu8aYKmiZnYGBwdHeHu7g4/Pz/88MMPAICXL19i3rx5GDRoEKdtfn4+Dhw4gEqVKnF28E+dOgU/Pz+dxL90QXHGFKB7XJHGFGCIqy8RV1ZWVpK/C+niIB/FvYEiBm0xw4ZcL1Yx0PcrmlmliR6tCZs3b8bZs2fh4uICc3NzdO3aFTY2NmjevLnka7p164Zu3boxas+a5oEk9bcAuS+snZ0dRo4cCbVajfbt26NmzZpITEzEypUrBRRgY2Nj5txITEzksPX+LfRfXWFIXvWALitNulAeSaBNrp4NtoIs/d4fPnxgjontoMil7e7duxc7duxgLgLGxsaoUaMGfvvtN8EJePjwYURERHAukGZmZliyZAlDI6FBqvALkFnUkCj8kgpZkYhYAWRJ4MCBA/H27VuMHDkSDx8+xMOHDznPjxkzhvM/iUiWkn0DwJ07d5jHY8eO1XrDIm0vBdKLO4ltj74WP19yLGwcOHAAPj4+qFChAiIiItC4cWOcOHECS5cuRfny5QXJKylIa2rlQJeb9tmzZ0WV1ymKwsqVK+Hl5YXg4OBiGUuFChVk1eqT9qsJJLvYbIGPKVOmaLTv4E/y2N6jfIh5jw4cOBDJycno378/TE1NGUuz8ePHC2J2wYIFePz4MTIzM5GWloaePXti1qxZuHDhAuceoRRKS1wpFVNSfWuCIa60Y8iQIcw9asmSJRzrnDlz5ui1c63LBopS0KUWVAw0c0DX5KtLly7o0qUL5s+fj0ePHuH06dPw9fXFu3fv0KVLF1F2XU5ODjIzM/Hdd99h9+7dyMnJgZGREZycnDQuyPLrb6OjozF8+HAOg4F08WPcuHGoUaMGPnz4wGwUXb9+He3btxfMA42MjJCRkYHs7Gw8fPiQWTRLTk7WuTzu35L0GpJXPUG60qQv5VETtNWQ8IUKSFVk6eflQK1Wc25A9ElVrlw5wc6uWq0W/b7Mzc0FJ5IuCr8kFjUkCr+6ClnJEbECyJLAli1bolWrVvjw4QNnAUIKJCJZSvbNh77WOCRQsjZS6c+hz1hIvFU3btyIqKgovHz5Eps3b0a1atUQGRmJSZMmiVo9kPq2ktbUxsbGYvDgwRKftAjsc/jZs2caBSvoerOlS5fi4cOHHD/Ojx8/Yvr06UhLS4OXl5fgmnP06FH07t1b41jo92aXN/BLHQDxcgdN0JVSrU2849ChQ5w2tHUHDf69gn+PYHuP8iFlazJp0iSMGjUKz549g5GREerVq8e5R1y9ehXt2rVDQkICjhw5gtTUVEyfPh3btm2DhYUFDh8+zOyu6QqSuJIbUwB5XH3JmAIMcVXcccX/bPz5ib6Jgi4bKEqBtBZUG4qjbKRatWqoV68eUlNTkZWVJboT/fz5c4wZMwbjx4/HiBEjsHnzZrRr1w5///03KlSoIFqnzAe//pbNYKhRowYRewmA4Bowbtw4AEXWmWwvXycnJwwcOBAURaF379747rvvcOrUKQQFBTGuHKQgFXj6UjAkr3pAl5Wm4qI8iuHYsWOixy9dugSVSiVIXuWqyOpyEeHTidkTSn5/2dnZUKvVAmEltVotqDPVReGXD00WNSQKv8UhZKXJb5YkCWT78spBjRo1kJqaCrVazdToXrp0CY0aNRLEpJJ986GvNQ4fxUnTJxlbcX+O4hwLyUpw2bJl0axZMzRr1gy+vr6wsLDAoUOHJCd1pKvMpLS50NBQXL16FYsXL4apqaloG3YCXLVqVc5OhxSio6Ph4eGBu3fvIiAgAHfv3oWHhwd++eUXzsIRfyzaEg16t4m9kCWn1EEpZGdnIy8vD/b29ujSpYtW8ZABAwYgMTERtra2GDRoEGfiJAZS71EapqamAnsUGn5+fti/fz/MzMxgYmKCqlWr4sWLF3B2dsbkyZN1ej8+SOJKbkwB5HH1b4wpwBBXmkAi5pOfny9Y3OeDXweqD1W3OKFvLWhx4dSpU7hy5QquXLmCV69eoW3btvjll18wYsQI0ftWUFAQvL29GXuYr7/+Gn5+fnjy5AkWLlwoK3nlgz23IGUvvX79GsHBwahcuTK8vLxgamqKrKwsrFmzBpGRkbh79y7T1sHBAQ0aNMD79+8ZkavU1FSMGzdOdNNGk37N4MGDERsby2FIlGYYklc9oMtKU3FRHtmgTxR+8vbhwwfMmjULP/74I4KCgjT2oUlFll0jyq8Xff36tWh/jRo1wunTpxmLGhpnz55Fw4YNOcfat2+PiIgIAf1069atgvpKUoVfGnItakgUfnURspIrYgWQqTADwJo1a9C2bVt07NgRQFFy/eOPP4pSoR8/fgxnZ2csWbKEkY8/fvw4ZsyYge3btwvUqZXsWxN1FBBSyEjak9L0SZJdJS1+lBwLibcqe6W4XLlyCA0N1VjeoItvK8mq9IEDB+Dr6wsHBwesXr1acC3hw8zMDO3atdPYBijyew4LC0NgYCDs7OyQkZGBOXPmyFJ7lwOScgQlcfLkSSQkJDDib7a2tnBwcJBMHvz9/RlvRF9fX2RnZ8Pe3h79+vVjBFzY2LlzJ7Pi//jxY85i4KJFi3Ty16Tjl31vrVSpUrEmGCRxJTemAGXjqrTEFGCIKznvIweOjo5a54SRkZHM4+Ki6hYHSGtBlcKKFSvwyy+/YMaMGWjbtq3WxYAHDx5g3bp1zP/071W/fn28e/dOpzGwY4qUvTR37lw0bNgQ//zzDzZt2gRbW1u4u7ujYsWK2LJlC6ftxYsXBXNkfk03G+ySL7n6NaUVhuRVD+i70iTnosauSxWDhYUF52JG4+zZs5g7dy569eqFkJAQjSewNhVZds0ov15Uqn7Uzc0NY8aMwYQJE9CpUyeoVCpcuXIFoaGhAvU9Dw8PDB8+HHfu3OFIlT979gzR0dGCvkkUfgFyixpAnsIvqZAViYgVQKbCvHnzZly4cIGzu+7k5ARfX1+YmZkJFgaCgoIwb948ju/ZggUL0KxZM6xYsQIhISEl0jegnTrKp5CRtCel6ZMku0pb/Cg1Fl29Vc3NzbXW5ZP2TboqXaFCBfj6+uL06dOYMmUKHB0dOavpmqx4tCE7OxuvXr1CmTJlRC01+BCjarLBX+wiWQAiwatXr7TSG9nKoDTbIzc3F8ePH4efnx8yMzPRv39//Pbbb4LXmpqaon///ujfvz+SkpJw8OBBjBw5ErVr18aqVas4bffu3cskGTNnzuRMxPllEXJBTwTZE0J9vTL5IIkrUsYGSVyVlpgCDHFVXFDSYqm4qbrFBblerErg6NGjAIo2b86dOweVSoUWLVpIihzymRbsGnRNwk1yQcpeSkpKwvbt25GbmwsHBwfExMRg9OjRcHFxEdS1e3p6Yvjw4XB3d5f1u7PjSxfbydIEQ/KqB/RdaZITLHLqUs3MzJjn8vPzGfNyX19fwc4nG3JVZHVZJW7UqBHCwsKwatUqrF+/HhRFwcrKCps2bRJIrFepUgWxsbGIiopiLjZWVlZYvnw557MB5Aq/ALlFDamFDCDvQkAiYgWQqTAfOnQIO3bsgLm5OXOsRYsWWL9+PcaMGSNIMN++fSv6ng4ODgJbJSX7BsipoyTtSWn6JMmu0hY/So2FxFuVLZSSkZGB+Ph4zvP6+raSrkrTaNq0KWrVqoWYmBjGSF6lUgnGI5dueO/ePbi7u6NNmzY4cOAAnj17hqlTpyIxMRGzZs0SFcMxNjaWPbkhWQAiTRrc3d217taIiQKVL18evXv3RoUKFbBt2zYEBweLJhlspKSkICUlBampqaILhpomR/pCEwMIEDKPdIGcuCKhsJLGlVIxBRjiSgpKxxVbB4BWmgXEdQDy8vJw//59yc/Ip0CXFqquFKS8WHWhR5MgODgYERERqFu3Lj5//ozXr19jxIgR8Pb2FrQ1NjZGeno6s+NPsw5TU1O10t/lgJS9RH/u8uXLIy0tDcuXL0fnzp1F2x48eBBz586Fs7MzgoODZbsWAP++ZJUPQ/JaTJC70kRKkZRblwoUFXPT1hhxcXEaabSAfBVZEhEjNho3bizrws/unz6pnz17hqVLlwr6J1X4BcgsakhtXmjIuRCQiFgBZCrMxsbGnOSSxrfffit6AdZ0UebvvCvZt9IgpemTJLtKW/woNRYSb1W2UEr16tU5E3exZJHUt5V0VRooWkxZunQpHBwcsGHDBo0xtXr1asnngP/uZI0aNQozZ87E0KFDARRNEmNjY+Hh4QEnJyfs3r1b8NrvvvtO9g4XyQIQadKgy2T+5s2bOHDgAI4fP46mTZti+PDh6N69u2jbd+/eIS4uDgcPHoSxsTHs7e0RExODqlWrCtpq+v31hRgDKDc3t9h2y+TGldyYAsjjSqmYAgxxJQWl44pEB+DVq1eYOnWq6HevUqkEOhilhapLClJ6NAn27t2LGzdu4OTJk8xCSHJyMry8vLBnzx5BDWu/fv0wb948BAUFMXOtwsJCLF26VKAToy/ksJfYqFKlimTiChTV32/duhWRkZEYNmwYZsyYwbl38hc7/u0JKxuG5LWYIbXSRIOUIsmGprpUoIjrTlEUqlevLqo0yE8k5arIkogY0SBRPibpXxeFXxKLGhKFX9ILAYmIFUCmwgyIr2bm5+eLUpi/+eYb/P3332jSpAnn+P3790UFS5Tsu6QgZzJGkuwqbfGj1FhIJqWkQimkE17SVelp06bhxo0bWLlyJTp16qS1f7m7WNu3b8dPP/3EOValShVs27YNy5cvF30NyWclWQAi/Q4zMjIkbUQA7u74unXrEBcXhwoVKmDAgAE4ePCgxkVOZ2dnPH/+HH369EFgYKDgOyoJ0J+rb9++8PHxQffu3ZmShIkTJ6Jy5coaqbZyQBJXJFRC0rhSKqZI+wYMcVUccQVAco4khvr162udO2l67Zei6pJCSTuW6OhorFu3jrODX7VqVQQGBsLNzU2QvI4ePRozZ86Era0trKysoFKpkJiYiPbt24vOJ0kZDKTsJfZcUK791aBBg5CQkAAfHx9mzii22KGLfk1phSF5LWHoakqtrS4VALFogRwVWX9/f8yePZtzTJOIEQ0S5WMSkSR9FH7lWNSQKPySXghIRKwAMhVmGxsbrFixAnPnzmUufhRFITAwULS2d/LkyZg8eTLc3NxgaWkJiqKQmJiIDRs2CG7YSvZdkvhftcbhg9Rb9dKlS/j222+ZRabw8HA0atSIqbPTp2825KxK5+Xl4eDBg4KdZdr2asaMGZzjcnexxCbPhYWFOHbsmKi9AgDMmjVLVt805C4AkSQNQNFOu5SNCH93fN26dbCwsEC1atVw+fJlXL58mdOev8B57do1lCtXDnv27BFcX1UqleC7+fjxI7Zt2yZ4TI+Tj+vXr6N169aiY6dBL/CuXbsWmZmZHCum33//HYsXL8batWv18hwmiSuSelLSuFIqpgBDXPFREnEFAJaWlqL3Hinfc32hbQOlNICUHk2C/Px8hvLPRrVq1UTt2oyNjREUFIR79+4hISEBFEVh7NixnDK07Oxshs5LymAgZS9popmLxUtCQgJmz56Npk2b4uTJk6KCZzR00a8prTAkr6UccutSAXm1qU5OTti5c6fs979y5QrzWI6IEQ1dlI/l9K+Lwq8YpCxqSBR+SS8EJCJWAJkKs6urKyZPnoxu3bqhZcuWUKvVuHPnDurWrcsRzaFB1xSvXbsWy5Ytg5GREVq1aoUVK1agTZs2Jda30iCl6bPxf8Uahw8Sb9WTJ0/Cx8cHa9asYY6VL18eM2bMgK+vL6ytrXXuGyBfleZfV2jbq/j4eFhaWop+3nfv3iEqKgqPHj1C+fLl0bBhQwwbNkySWs32S8zKysLIkSNF24mNV2rsJAtAJEkDANSqVUv2DvmyZcuIYklsMa+goADHjh1DeHi44LlOnTrh0aNHgscARO9dS5cu1ToRpBkqp0+fRmxsLIfOWbVqVSxfvhyOjo56JRmkcUUaU4C8uFIqpgBDXPFREnEFAM2aNcOLFy/Qr18/STVlGiV9f/xSIKVHkyA7O1vyOf6iPxtNmzaVTJpHjBjBxBPpwjMpe4mEZr58+XLExMRg1qxZsix9iks9vzTAkLyWcsitS5WLzMxMovb0iaqLiBENOcrHcvsnVfilIdeihkThl/RCQCJiBZCpMNPWP9euXcPdu3ehUqkwZswYjo8te/UQANq2bSs5mQGAsLAwuLi4KNq30iCl6ZMku0pa/Cg5FhL2R2hoKMLCwtC4cWPm2LBhw9CsWTMsXbpUkLySMktIV6UBcdurrVu3ik7Y7927h3HjxuHXX39Fly5doFKpcOfOHfTr1w9bt27lfC4xv8TTp09L2k5ompTwx06yAESSNJDCwcGBqD2b8shOvrKzs+Hs7Cxo7+fnJ9mX2K4HyUSwbNmyonWIFStW1Cr+Igdy44okpgCyuFIqpgBDXElB6bjasWMH3r59iwMHDmDmzJmoW7cuHBwc0KVLFwGrasqUKfj06ZNkX8WhflsaoA89WhuaNWuGgwcPon///pzjBw4ckBT11AZ2PJEyGOLj45ljaWlpHKr/hg0bBNZMJDTzy5cvY8+ePYISwtzcXOzbt08glMYXI+OjOETvSgqG5LWUQ25dqlzosuOjq4iRXOVjXfuXK/VNYlFDovCri5CVXBErgEyFmUbbtm3Rtm1b0efYq4dycOjQIU6CqWTfSoE0mSJJdpW0+FF6LHK9VfPy8gSTcaBogiC1wk3i20o6mSa1vVq3bh1WrlwpoDifPXsWq1atYs5FXfwSScauywKQXPTp00d2W2dnZ851kla3tba2lhQnEUu+Tp06Jfrd5Ofn48CBA6hUqRJnEnfq1Cn4+fkJdhVSUlI4FFA+2IuzRkZGyMzMRMWKFTltMjMz9fYoJIkruTEFkMdVaYkpwBBXxRFXNCwsLJhymhs3buDAgQMICAhA165dOZT0Dh06cL5HvsuEJk0UA4rg4eEBZ2dnPHnyhLPof+zYMVHrRTlg/yakDIaQkBDm2OjRoznzpOPHjwuSVzGnBjYOHTrEPI6OjuaUECYnJ2PHjh2IiYmBubm5IHm9cuUKzMzMYG9vj4YNGypae6w0DMlrKYeculSlQSJiRINE+ViX/gH5iTiJRQ2Jwi+pkBWJiBVApsIsB1+yzlLf9iUFkmRXSYsfJcdC4q0qpcoNiP+GpL6tAFlNLant1Zs3b0T7sba25qjG6uqXSFEULly4wNBHGzVqpLHWTs4CEEnSAABDhw6VvVtDe2XSUKvV+PjxI3bs2IHU1FQBk4c0+VqwYAEeP36MzMxMpKWloWfPnpg1axYuXLjAuXbSyMvL41BANcHOzg7z58/HsmXLmIQsOzsb8+fPF92hJwFJXMmNKUC3uFIipgCyZBQwxFVxxJUYateujfr16+POnTs4efIkJ3kdMGAAEhMTYWtri0GDBqF+/frF/v6lAUrSo3/44Qfs3LkToaGhCAwMBFBUyhQTE0PEGJQCKYNBk82T2D3Ux8dHdt904nr79m2mzEGlUmHRokWii0YXL17En3/+iQMHDiAhIQH9+/fXSmUvrTAkr/8CPHjwAKtWrWJqMC0tLTF9+nSBmqtS0KX+gET5mKR/XaS+SSxqSBR+SYSmADIRK0A3lWdN+JJ1lvq2N6D4QOKt2rRpUxw6dEiwyPPHH3+IUt1JfVtJa2pJbK8ACGh5bLDPZ138Ej98+IBx48YhJycHjRs3hkqlwrZt21ClShWEhoaKKsFqAj0ekqQB+O9ujVT9GHu3RkqnoF+/fnB2dhYkGaTJV0JCAo4cOYLU1FRMnz4d27Ztg4WFBQ4fPiyq0GlhYaGREsrGqFGjsHDhQnTq1AkNGjSAWq3G06dP0a9fP7i5ucnqQwokcSU3pgDyuFIqpgBDXElBybiikZeXhxMnTuDAgQO4d+8eevbsiYULF3J2yYGizYqcnBzEx8fD19cX2dnZsLe3/9cmGFJQmh5ds2ZN/P7773r1UVwgtY+rU6eObL/Wo0ePIiIiAs+fP4ednR127dqF6dOnY9CgQaLtTU1NMWDAAAwYMADv3r3DwYMH4eTkhDp16sDBwUFwvy3NMCSvpRyPHj3CuHHjMG7cOHh6eiI/Px+XL1/GuHHjEBYWhkaNGin6/hRF6ZQoLVy4UHaCQtK/LlLfJBY1JAq/7P7lCFmRiliRJscGGCAHJN6q06dPx/Dhw3Hu3DlYWVlBrVbj5s2buHbtmujqM6lvK2lNLYntFSB/kYTvlxgVFaXVL3HdunXo3bs3Jk6cKDi+YsUKYmVteqwkSQOgu4I9G+bm5qLfFWnyZWZmBhMTE1StWhUvXryAs7OzgBbHBgkDw8jICEuWLMGkSZNw7949GBkZoUWLFqLKoqQgiSuShTfSuFIqpgBDXElBybgCiuYbp06dQps2bTB06FDY2Nho9KY2NTVF//790b9/fyQlJeHgwYMYOXIkateujVWrVhXLmL40lKZH3759GxERERxBtZEjRxbLfJmUwUCKCRMmMGyJ2NhYDB48WLKth4cH7O3tsWHDBka7Re71qXr16pg0aRJsbGywbNkyTJ48Gffu3dP/A5QQDMlrKcfatWsFOxDNmjVD/fr1sXr1amzYsIGoP1K65pw5c3SSeicVcJALXaS+SSxqSBR+Ad2FrOSIWNEgUXk2wABtIPFWrVq1KmJjY7Fr1y6cPXuWUY6eP3++6C4QqW+rLjW1gDzbK0C4wMWG1GJX/fr14ePjA29vb41+iQkJCfjjjz8ExydPnqyXqqOuSUNWVhaeP38OU1NT/PDDD0RiMxRFidb38ZOv3bt3a0y+2PeJSpUqaUwwgKIaMFLUqFFDpwVVOZATV7rEFCAvrpSKKcAQV9qgVFzt378f3333HV6+fIk1a9ZwWCYAt4aRj5SUFKSkpCA1NZXjW/pvh5L06EuXLmHGjBlwdnaGvb09gCIf9LFjx2LlypVo164dp72Y3RQf7LrxCRMmID09HUZGRqhYsSLevn2LP//8Ez/99BNHa4KGJkX9jIwMQXv2HD0yMlJj8rphwwZERUXB1tYWNjY2GDBggKw5fnJyMuLi4hAXFweKomBvby/pZ15aYUheSzn+85//iG7l29jYCOph3759q7EvCwsLREZGMv/b2tpKrtKoVCqcOHEC7du3F72ZaoNSqma63MBJLGpIFH51EZqSK2JFQx+VZ32hZF1qaa15/V+DHG/VKlWqaPS29PT0xMqVK3Xqm7Smlo3U1FSUL19e0vYK4C528cFeBJKisPXs2VNysUjKQN7IyEgjtVQu5CYNhYWF8PPzQ3R0NCpWrAiVSoWcnBw4OTnB09OTc40X+5yfPn3Cjh07BBRGPurXr4/58+fDy8tLMvliv5eYgisfDRo00Ljar4/fo67QFldyYwogjyulYwowxBVQsnGlSXVfDO/evUNcXBwOHjwIY2Nj2NvbIyYmBlWrVlVohCUPJenRmzZtwpYtWziLotbW1vjll18QFBQkSF4dHR21ik2y583Xr1/HpEmTsGrVKjRr1gxDhw5FgwYNEBsbi0mTJglKbDQp6levXl3wXlI70mKwtbWFra0tXr16haioKMyZMwfp6elYt24dnJycBPTr/fv34+DBg3jy5Al69eqFZcuWoXnz5hrfo7TCkLyWcmjypeJTT/r27SugBalUKuTl5UGtVuPvv//mqNTyVwCBopXflStXcm6suqxGKrU7qIvCL4lFDYnCL6nQFImIFaC7CrMUxFQn09LSkJycDGNjY1StWpWjuDh27NhS0bcBxQtSb1VteP78uc59k9bUAkWCTlu2bMGHDx+gUqlQs2ZNjB07FsOGDRO01bTYxU5K2DQ2MRVzMRqbUnXbJEkDAGzevBnv3r3DiRMnmAnumzdvsHTpUmzatImzkMinjqpUKlSuXBnW1taYO3eurPGZmprC0dERjo6Oguc0lXUAwkXLqVOnSr6Pvn6PpJAbV3JjCiCPKyW1AAxxBWZsJRlX/GSJjaioKM7zzs7OeP78Ofr06YPAwED89NNPJTHELwKl6NEfP34UZfO0aNFC606nHKxatQohISFo06YNIiMj8f3332Pbtm349OkTXFxcBPcyfeyp5F4PfvjhB8ycORPTp0/H0aNHERUVha1btyIxMZHTbs6cObCwsICtrS0oisLBgwdx8OBB5vl/UzmaIXkt5fjqq6/w7NkzRgGRxrNnzwTCQvxApSgKGzduRFhYGGbOnCnou1mzZsxjtVqNNWvWICoqCkuXLmXoFjSkfFKjo6MFYwOAJk2aiF5A9IWuIkZyLWpIFH5Jb4AkIlYAeXJ8584dxMXFITk5GUZGRqhWrRq6d+/OKPuxVw8/fPiAuXPn4tKlS6hSpQooisKnT59gaWkJPz8/WFhYcC7CSvZtQMlCF29VpfomrandtWsXjh49irVr1zKCNrdv32ZqxvmJhouLC8LCwgAUrcizawnHjh3LrLjrQmP7+PGjpB0HP4khoaaRJA1AkWhHdHQ0Z0eqRo0aCAgIwKhRozjti6OOURPEyjpyc3Mld8tOnTql6HjkgiSu5MYUQB5XSsUUYIir0ogVK1ZwdpmvXbuGcuXKYc+ePYiNjeW0ValUuH79ekkPsURQnPRoY2NjyefEEtW8vDzcv39fMonl79KnpaUx855r164x7LlKlSpp3GwSw/DhwxEVFcU5xr4GiF0P+CVtx48fx5YtW/Do0SOYmpqiYcOGcHV1Fd2pd3Nz+z8jlmlIXks5xowZA29vbwQFBTFGxA8ePMCsWbPg7u4u+brk5GR4e3sjKysLMTExAhNjNt68eQMvLy8ARQXifHEVTT6p27Zt4/ik0hg9ejTq1KkDZ2dn9OjRQ5IORQpdRIxILGpIkmPSHWkSESuALDnevXs3IiIi0LdvX6aONzk5GQsWLMDQoUMFNUAzZsxAjx49sH79emYHv6CgALGxsZg1axYncVCybwNKHkp+/6R9k9bU7t27F1u3buXQodq1a4c1a9bAzc1NkLyyJ/zHjh3jJBrsyYouNLaff/5Z0o6DXx9PQk0jSRpoiE3iv/76a0mtgsLCQpQpUwaZmZm4ePEiGjVqxKi+6oO+ffvCx8cH3bt3x6+//goAmDhxIipXrqxRbOj58+cccRUxOp2SIIkruTEFkMeVUjEFGOLqS8SVNvDjReyeX1BQgGPHjiE8PLyERlUyUIoeTZqcvXr1ClOnTpUUMuP/Juz+b9y4wWEKaNJpEIPYok+nTp2YawD7sRiOHj2K4OBguLu7cxbdli1bBi8vL8EGkhQjITc3F/v27SMa+5eGIXkt5ejduzc+fvyIIUOGwMTEhBE/8PLyQrdu3URfEx8fDx8fHzg4OMDT01Ojsl1cXBx8fX0xfPhwTJ06VXTVisQnlca5c+cQHx+P3bt3w8/PD0OGDIGjo2Ox1W2QiBiRWNSQJMekQlakIlYkyfG2bduwZ88ewYRo5MiRGDJkiCDB/OeffwR1RWXKlMGwYcM4Ex6l+zbgy4DEW1XpvklqagsKCkRtFKpWrSpaP6upfoh/7pLS2Eg8uEmpaSRJA4l1y5MnTzBhwgT4+PigY8eOGDJkCAAgMzMT/v7+6NSpE9E4+Vi7di0yMzNhZWXFHPv999+xePFirF27VuDzm5WVBS8vLyQkJKB27dpQqVR4+vQpo+lAIg6kD0jiiiSmALK4UjKmAENclXRcaQP/e2ff89PS0hAdHY3IyEhkZ2fD2dm5pIenGJSkRz979kxyXvrq1SvBsfr162vd4GCjWrVqOHnyJLKzs5Gbm8t4MMfHx4uyEDVB7LyTY/EUFhYGFxcXbN++HeHh4bCwsGCeq1evHlq1aoW5c+dqZVElJydjx44dzPzut99+Ixr/l4Qhef0XwMnJCUOHDsXjx48BFO0Oil18c3Nz4evrizNnziA4OFhUHZeNmTNn4s8//4SHhwfatm0rWAWi6RIkPqk0TExMYGdnBzs7O7x48QIxMTEYPHgwrKys4OTkJGmqLgekIkakFjWAvOSYVMhKKREroGiiIeZPa2ZmJrp4YWpqips3bwrENG7evCmY4CjZtwElD1Jv1S/dN7umlmRCzT9GsiIvh8a2cuVKeHp6AgAuXLjAmaBPnjyZowRPQk0j/Yy5ubmSfefm5nL+X758OaZPn46uXbti7969AIDDhw8jOTkZHh4eeicZp0+fRmxsLOc8r1q1KpYvXw5HR0dBkhESEoJq1arhwoULKFeuHAAgJycHfn5+CA4OxqxZs/Qaj1yQfOe6xhSgPa6UiinAEFdfIq4ASApHURQl+t0+e/YMERERiIuLQ40aNZCbm4tTp06J3oP/rVCSHs0usZJCdna2qE6HHNCsx/fv32PRokUwMTFBUFAQYmJiBAKgSuHQoUNwcXFBVlYWJ3GlUadOHY3WU7dv30Z4eDji4+OhUqmwaNEizibOvwGG5LWUg63iR6/KZWdnM/QEdlI5cOBAvH37FiNHjsTDhw/x8OFDTl98rnxCQgK++eYbbN++XaCIx6ZLkPikiqF27dpMMXlQUBBGjRqF+/fva32dGPQVMZJjUSM3OSalDStpcdOlSxdMmjQJDg4ODDXqn3/+wd69e0UnDj4+Ppg2bRq++uorVKtWDSqVCsnJyUhLS8PatWtLrG8DSh6k3qrawJ6AFXfffBQWFiItLU100ldYWCg4RpJckNLY/vrrLybRCAwM5JwLfOV3EmoaSdIAFCUxmnau+Z+R1jO4cuUKunXrBiMjI1SvXh2ZmZmy+tCEsmXLii5QVaxYUfRae/bsWRw4cIDD+DE1NcXcuXNFhXuUAklckSasJHGlVEwBhrj6EnEFaBaP4quxT5gwAXfv3kWfPn2wfft2NG/eHLa2tv+nEldAWXq0JoEsGiNGjGAo93T9qlzUrVtXsHExcOBAjB8/XiDqCUCS1k5RFHGNLPu1AHl979GjRxEREYHnz5/Dzs4Ou3btwvTp0zFo0CCdxvElYUheSzlIjMVbtmyJVq1a4cOHD/jw4YPWvuWKGpD4pIrhzZs32LdvH/bv34+aNWuK2mrIBamIEQ25FjWkyTGJkJVSIlYAMHv2bERFRSE6Ohrv3r2DWq2GhYUFunXrJupR2bJlSxw/fhx37txBUlIS1Go1qlevjpYtWwrqk5Xs24CShy7equ/fv8etW7dAURRatGiBqlWr4unTpyhTpgyCg4P16psEjx49QocOHSSvh3ywKWQvX77k0MnYFDJdaGzsMWijj5JQ00iSBoBMnIa9+5aYmMgphdC0Uk/Sf2ZmJkdZHCiij4r5fRobG4tOwMqXL69xYlbcIIkruTEFkMeVUjEFGOIKKPm4AjR/j3yLofv376Np06Zo0KABUyv8f0Vgh40vTY9mn1tTpkyRtLQCIFpOwMc333yD3bt3IzIyEmfPnpX9ena9PAl0jQkPDw/Y29tjw4YNqFKlil59fWkYZpKlHCQqfiT1MjSys7Oxe/duXL9+nbGFGTp0KOcmQeKTSiM/Px/x8fGIjY3FvXv3YG9vj9DQUL3NqHWRuCexqCFJjkmFrJQSsQKKbu4jRozAiBEjmPGmp6eLit7QSElJQb169WBlZYX9+/fj6NGj+PTpk6CWmt93fn4+Xr9+jZo1a0pOBI4fP46OHTuiVatW2LFjB06dOoU7d+5g5MiRxeZXaIBuIPVWDQwMxM6dO1GvXj0ARZP3YcOG4dmzZ/Dy8uIsYOnj2yoHcq6HV69eZVbf5VDIAGkam7ZFMRrFOQEgVUqNj49napvS0tI45/yGDRswefJk5n9zc3M8ePAAmZmZeP/+PVO+cePGjWLRI7Czs8P8+fOxbNkyhpaXnZ2N+fPni9ZfafreStILmiSu5MYUoF9cFfek0hBXRSgNHuNPnz5lqME3b95kjp85cwbx8fGIioqCr68vbGxsiiX5L434kvRodnyw7awAYVmAmE0ajadPn2L79u3MvFJsl13TghFdCqgrHj58yKkDp0FRFPLz8wXHN2zYgKioKNja2sLGxgYDBgwoFeeDLjAkr/8ypKenQ61Ww8jISFSt8MGDB1i1ahWTjFpaWmL69Olo0qSJoG1aWhocHR1Rt25d/Pzzz8jPz8eVK1cQHR2N3bt3M5QWEp9UGp07d0bVqlUxfPhwrF+/XpROoQt08ZwlsaghSY5JhayUFLFKSUnB6tWrUblyZTg4OMDFxQXv3r1DgwYNsH79esH3duDAASxZsgRlypTBkCFDcP78eXTv3h3r1q1DUlISk6gCRTU7M2bMwKpVq1BYWIjx48dDrVZDpVJh3bp1sLS05PTt5+eHW7duoU2bNli7di0SEhLQq1cvnDlzBq9fv/5XeYn9XwSJt2psbCxu3bqFkydPMjV6KSkpcHNzw7fffitgXuji21rc8PPzYyhhmihkFy5cYB7LOe9fvHjB+QwkyQUJNY0kaQCK6vvo9qNHj+Yo0B4/fpzT3tPTE6NHj0ZmZia8vb1RoUIFbN26FRs3bsT69etlj1EKo0aNwsKFC9GpUyc0aNAAarUaT58+Rb9+/eDm5iZoz/YF5kPMk/FLgo4ruTEFkMeVUjEFGOKKxpeMq7/++gvh4eG4ePEi2rRpg5CQEM7zZcqUQZ8+fdCnTx88efIEu3fvRl5eHnr06IExY8aIMp3+jShN9GhdbNLOnz+P8PBwXL58GT///DMqVKiAY8eOEe/qOzo6al0Y1YTjx48Ttbe1tYWtrS1evXqFqKgozJkzB+np6Vi3bh2cnJxk7TKXFqiof2va/T+CgoICBAQEoHbt2hgxYgQ6d+7MmKhHR0ejRYsWTNtHjx7BxcUF48aNY5LRy5cvY9u2bQgLC0OjRo04fS9ZsgTVq1fHuHHjOMc3btyIpKQkLFq0SOdxX7t2TS9RJimQKvwCwL59+zROCjSZzmtC3759cfjwYeZ/Pz8/ph7Yzs5Oo6ATLWJ16NChYhGxcnNzw48//oh//vkHCQkJmDJlCgYNGoS4uDgcPXoUmzZt4rTv168fwsPD8ebNG/z222/466+/ULlyZWRkZMDJyYljXD148GBMnjwZtra2cHFxwYgRI9CtWzdcu3YN/v7+jEAHjd69eyMuLg5ly5ZF//79sWvXLpiZmeHz58/o16+fpPqzASWD5ORkDB8+HK1btxb1VmVbZQ0dOhTr1q3D999/zxxTq9Xo168fypYtK6AtkvQtFwMGDCCiR7Lb37t3D0uWLEGlSpWwbNkyVKlSBW/fvsWyZctw7tw53L59W3a/AwcO5EzgO3bsiL59+wIoEqehHwPAkSNHcPHiReZ/TbQ0QKhdQL8P/z35//M/L/+7Evvu8vPzkZubyyx+3rhxA1WqVGESKH6SrgvevHmDe/fuwcjICC1atODEDxvaKIKlyVaL/i6LM6YA7m+qVEzx38cQVyUXV3l5edi/fz+2b9+Ojx8/ok+fPjh58iTOnTsn6/U5OTmIi4vD7t27tVoj/VvQuXNnNGnSBN27d0fv3r3x9ddfo1u3bjox63QBP95pO6sDBw5otbOys7ND2bJlmTbffvutzmO3tLREYmIi8etI74lSyM/Px9GjRxEVFYWHDx/qNJYvBcPOaynHunXrkJyczHDjv/32W5w/fx5HjhxBREQERy137dq1AkXPZs2aoX79+li9ejVHqRAookGJnQATJkxAnz59mP937twJJycnAEU0B7YX6qJFi0ST3Lt37+Lu3buSn4svHiUXpAq/ALlFjVzoI2RVnCJWQFHt1fr165GXlwdra2vGqmDAgAGi1G4jIyN88803+Oabb2Bpacnssn/11VeC1erCwkLY2toCKFqxp2nFbdu2FaWmmJqaMn1UrlyZEdQoU6ZMidcbGSAEibdqfn6+YIL46dMnDB06VKASSdo3G3JrauWAfe4tWrQIvXv3xtu3bxESEoL27dtj9uzZaNmyJWeBRg745wWbncB+DEBgOUBCTdNU96itJpN/3RG7DpmYmHBEbvi0Mw8PD70nyTVq1JDFkilNyak20N9lccYUwP1NlYop/vOGuCo52NjYoGXLlpg+fTpsbGxgYmIiO3EFiu6njo6OJS40pSRKGz2axM7KxMQEnz9/RmpqKtLS0jSWoWmDXKbFp0+fYG5uzrQfO3asTu/HnqOyUadOHXz33Xc69fmlYEheSzmOHTuG/fv3w9TUlHO8Z8+eApuX//znP6JqnrS3mRjEkgkjIyPOTWjv3r1M8jpz5kzODejWrVui/WoyVtYHutCGlbKo0UfIqjhFrICiyUdWVhbMzMw46nafPn0SFbT49ttvsWPHDjg5OTE3+qysLERGRgrUlStWrIi//voLXbp0QePGjXHnzh00b94c9+/fF8QlAHTt2hXjxo2Dq6srunXrhjlz5sDOzg5xcXHF4iNqgP6Q662ak5Mj+tpRo0Zh165devVNg6SmlhQZGRlwcXFBYWEhevbsiaNHj2Lx4sWcHS254E80NH3GlJQUzv8k1DTSpKG4UZJkLF0WRr80ijOmAO5vqlRM8d/HEFeLSmwsbdq0QUJCAszMzFCuXDl06dKlxN67tEJJenR+fr5WH19NNjna7Kz27duH27dvIyoqCg4ODqhfvz6ysrKY+Ze+yMzMxKJFizB06FC0a9cOHh4eOHbsGGrUqIGtW7eiVq1akj622sA+D2ikpqYiIiJCp7n1l4QheS3lKFu2LCdBoIPW2NhYcAJqkt0W8+NUq9XIyMgQ1Bmkp6dz/te0YisFOUbLuoJE4RdQzqKGVMhKKREroMiOxN7eHvHx8ejevTsA4Pr16/D09BRVTV66dCl+//13Dr3q/PnzuHjxIgICAjht58+fj7Fjx6JWrVr45ptvMHLkSNStWxevX78WrWdyc3NDREQEAgIC8OLFCxQUFODGjRvo2bMnpk+frvdnNUB50N6qLVu2xIEDBwQecAcOHOCULOjSN0BeU0sK+tppbGyMvLw8hIaGylISloO0tDSEhYWhUqVKGDlyJIyNjaFWqxEZGYm1a9fi6tWrTFt/f3+Gmubr66uVmkYCdn1fRkYG4uPjmed0qe8rSfVJXRZGvzT+F2IKMMRVcWHt2rX4559/EBMTAx8fH6jVauTl5eHVq1c6lVH8X0P9+vUxf/58eHl5MfRofZJXR0dHrTv8kZGRnP9JbdJatGiBFi1aYPbs2di7dy+io6NhY2MDR0dHeHt7c9pqKnUTs6gKCAiAmZkZ6tevj7Nnz+Ly5cs4deoUHj16hICAAAGDkgQuLi6c/y9evIhZs2ahX79+/zotEkPyWsrBp2XSdAFaMIeNr776Cs+ePRMkcM+ePRMthLezs8PixYuxYsUKpq+8vDwsXLgQ/fv3Z9ppWrHVBcOHD0dUVJROryVV+AWUs6ghFbJSSsQKAJycnGBpacnZSf/uu+8QFBTECHuwa46qV68uEIvo2bMnJ9H39/fH7Nmz0ahRI5w4cQLnz5/Hixcv8NNPP+H777/HL7/8wlBm2H0bGRlhzJgxGqnhdN8GlG5MmzYNjo6OuHfvHiNUc+XKFcTHxyM6Olrv/mNiYrBu3TrOCnelSpWQnp4uuusrB1KLbZUrVy62JAMospAyMjJCSkoKCgsL0atXL7i7uyMpKUk0tuVS00iTBgsLC8anu3r16hzKJO3LXFqhy8LolwI9vn9jTAGGuPqS+P777zFlyhS4urrixIkTiIqKQu/evfHrr78Sl0X8X0Vx0aNJf29dbNJomJubw8XFBS4uLjh//rzoPZG01O3mzZuIi4uDSqXCuXPn8Ouvv6J69eqoXr26YGNBVxQUFCAoKAj79+/H4sWLFdvgURKG5LWUw8rKCrGxsRg8eDDn+KFDh9CqVSvOsTFjxsDb2xtBQUGoU6cOgCL14VmzZsHd3V3Q94QJE+Dh4YGuXbuiVatWKCgowO3bt9G2bVvBCk1xgsT+hw9ShV9AWYuaxo0by6Ydr1+/XhERKxpNmzbl/P/jjz/ixx9/ZP4nrTm6cuUK87h8+fLMjq4Y9OnbgNKLGjVqIDY2FqGhoVi3bh2AomtSTEyMgF6uC0hraq9fv47WrVtr7LN9+/bMY7VajbS0NGZCw34MyPPwk8KTJ08QHx+P9PR0jBkzBhEREejatSsiIiK0qmZqoqaRJg2lqb6PFMW9MKorSOLq3xhTgCGuvhRGjRrFMLGMjY2ZReLnz59j9+7dX3Rs/xeRl5eH+/fvSyax/HmSlJ0VUBQ7169fl/W+nTt3Fp0DqVQqWFhYiL7m3LlzArqusbExE7OJiYmcuXhxLMS8ePECnp6eMDMzw4EDB4rlPv4lYEheSzmmTp2KoUOH4sGDB+jcuTNUKhUuX76MP//8U7DK07t3b3z8+BFDhgyBiYkJU+vo5eUl8O4Eik6SNWvWIDExkfEaGz9+PFq2bMlp9/HjR2zbtk3wGBDW4ciBPjcTtVrNmRzQE4py5cpJ1jkoZVFDWlejlIiVXJBe+EjaK9m3AV8W1apVw4IFCxTpm7SmdunSpVoXSdiiFI8ePUKHDh2YeGMntmxRGzkUPj6bwszMDCqVCubm5khKSoK3t7dGcTi51DRdkoYLFy7A3NwczZo1Y449ePAAixcv1pnl8r8EkriSG1MAeVwpFVOAIa6+FNLS0kSP16lTR1JAxwDd8erVK0ydOlVShIyvCiymElxQUIBjx44hPDyc6L1Pnz4tOObm5sZcW6ZOnYq1a9cyzwUHB+OXX37htDcyMkJGRgays7Px8OFD5vqSnJwsWv5Hgr179yIgIABjxowRLSf7N8GQvJZyWFhYYO/evdi8eTNWrVrFUFOjoqJE1cGcnJwwdOhQxvy4QYMGWovXLS0tBV6dbHTq1IkRYGI/BoCff/5Zl4+lM3RR+DUxMYGdnR3s7OwYi5rBgwfrbVFDWlejlIiVXJAuGpC0V7JvA74cZs+ezYi97d+/n2MrNXjwYNHdURKQ1tSSLnrIZXm4u7trTV400fuqVKmiMckgpaaRJA0BAQE4evQocnNzsWTJEtjY2CAgIABRUVGwt7fntNUlSVcSxb0wqitI4oqEOaRPXBV3TAGGuAJKNq4A4U49H/8mb81/A+rXr09kI8Pe+UxLS0N0dDQiIyORnZ2t1XKJD7HfmH3s1atXWts7OTlh4MCBoCgKvXv3xnfffYdTp04hKCiImW/qinnz5sHIyAihoaHYvHkzZxxSVpOlFYbk9V+AqlWryiqmZvu+0SdkdnY2srOzAQgvktoUyw4dOgRAN/EltuItGxRFaRSW0gZ9FH6B4rWoIa2rUVLEygADihN0PD98+JA5tn37dk7yKqZiTdI3QF5Tm5KSwpmI8iHGXkhNTYVarWaolJcuXUKjRo1QpUoV0THJBXsBRtuKOAk1jSRpAIqM6uPi4vD+/Xv4+voiPDwc6enp2L59u4AKq2+SXtwoLQujpHElJ6YA8rhSKqYAQ1zRKOkFd/5OPRtilkYGlDyePXuGiIgIxMXFoUaNGsjNzcWpU6e0UvX5EFuUJ1X5dnBwQIMGDfD+/XtmVzY1NRXjxo3j3H91QUn56JYEDMlrKcfKlSvh6ekJoGjVtFOnTsxzkydP5iiP0b5vci+SPj4+sseRmJiIKlWqoFatWggNDUVCQgJatGiBSZMmidaQalpNpD1rdQGpwi8fxWlRU5x1NfqIWBlggC6Q462qaYFGU8zL9W0lranNy8sjYjA8fvwYzs7OWLJkCX799VcARZPyGTNmICIigrHnycjIYMRsxNCjRw/BsWfPnjELgC9fvhQsBtKLfwAZNY0kaQCKqKZff/01vv76a9y7dw89e/aEj4+PaPJT2uj6mhb0xDyklQJJXMmNKYA8rpSKKXqMhrgq2bgCinQxSHYCDdAPtEClXEyYMAF3795Fnz59sH37djRv3hy2traSiavUIhdFUaILuqTnxsWLFwULLIMGDSLqQwr/NjscTTAkr6Ucf/31F5O8BgYGcpLXt2/fctqSCiHROx3asH79euzevRsqlQo///wznj59Cjs7O1y4cAG+vr5YuHCh4DWa/Or0AanCL6CsRU1xQR8RK6Wg5ISktE12/tegi7eq3AUa0r5JamotLCyIGAxBQUGYN28ek2QAwIIFC9CsWTMEBgYyitspKSmMmA0fKpVKNHll0660gYSaRpI0AEU1UjQqVaqEBQsWSIrS6ZKkK4n8/HwcOHAAlSpV4rz3qVOn4Ofnh+PHj5fIOEjiSm5MAeRxpVRMAYa4Ako+rgBDiUxJY8qUKRwWIh/8jZX79++jadOmaNCgAWrVqgVA82+maZFLzOuZTRsvLCzkUMgLCwsF7T09PTF8+HC4u7sbYkcDDMlrKYeuOx9AkTS+Wq2GkZGRpO/biRMnUL58eXTu3BkjR45EamoqjI2NsWnTJkb04ciRIzh69CgyMjLQo0cPnDt3DpUrV9ao8KtJiEClUmHZsmUax64JJAq/gHIWNcVZV1MSFyl2ci9GveaDRExCyb4NKF6QeKuSxiWpbytpTS3posfbt29Fr1EODg4ICwtj/q9VqxaxoA29+FdQUMBM6t+/fy+qRQDIp6aRJA18VKhQQWNbXZJ0JbFgwQI8fvwYmZmZSEtLQ8+ePTFr1ixcuHAB48ePL7FxkMSV3JgCyONKqZgCDHH1JeIKgMHLtYRBMxBpsM9tMQbimTNnEB8fj6ioKPj6+sLGxgZ5eXmS/ctZ5GJbAT569Igj6ta+fXuGISl2fz148CDmzp0LZ2dnBAcHS577/+swJK//ImibSBYUFCAgIAC1a9fGiBEj0KdPH3z48AEqlQrR0dECAZS4uDhs2LABvr6+AIoSsIULF+L06dMICwtjEowyZcqgYsWKqFixImrVqoXKlSsDKKrJoQ3b+WAr79JITU1FRESEXtQFUoVfQDmLmtJUVwMU0U1+/PFH1KxZE2fOnMHu3bvRtGlTuLm5wcjIiEPXXLNmDZNgSn1v7Auukn0bULIg8VZ99eoVJk2aJHgMAK9fv9arb4C8pnb06NEyPuF/wfY95kNf5caMjAy4urpi2LBhsLOzA1AkiJGTk4OQkBBUrFiRaUtKTaOhLWkAgKSkJEZjgP2YBlsvQZckXUkkJCTgyJEjSE1NxfTp07Ft2zZYWFjg8OHDJTrpJ4mrf3tMAYa4KkmsWbOG8z9FUbh//z5+/PFH4ppKA7RjwIABSExMhK2tLQYNGqSVYVemTBn06dMHffr0wZMnT7B7927k5eWhR48eGDNmDIYPH048BrYV4IMHD6BWq1FYWIiyZcsiMzMTFy5cQKNGjUTZglWrVsXWrVsRGRmJYcOGYcaMGZyY5Vv9/K/CkLyWcpDsfKxbtw7JyclMTem3336L8+fP48iRI4iIiEBQUBCnfXh4OLZu3cokk2XLlkW7du3w008/YciQIUzyyl6xlXtz5vvEXrx4EbNmzUK/fv1kiU9JgVThF1DOooZUgEkpESsA2LNnD0JCQrB27VoUFBRg2rRpmDRpEp4+fYrVq1fDw8ND8J40pL63kujbgJIHibfqvHnzmMd8I3MxY3NS31ZSZkmDBg1w7949wXEa/Bv7N998g7///htNmjThHL9//z5n4a1Pnz6SfUphxYoVaNiwIYc+um7dOvj6+iIwMJCzaENCTSNJGgBgxIgRoo//DTAzM4OJiQmqVq2KFy9ewNnZGZMnTy7xcZDEldyYAsjjSqmYAgxx9SXiCiiyOJk+fTomTZqEzp07w9nZGY8fP0aZMmWwefNmjvKzAfrD398fOTk5iI+Ph6+vL7Kzs2Fvb49+/fpJMhBp1K9fH/Pnz4eXlxfi4uKwe/dunZJX9r3syZMnmDBhAnx8fNCxY0cMGTIEAJCZmQl/f39OKSAbgwYNQkJCAnx8fJhFDjGrn/9VGJLXUg5NN5zk5GRO22PHjmH//v2CG2jPnj0FiSsA5ObmcnZB69SpAwCc1V2giH5M17NkZGQgPj6eeS4jI0Pj+AsKChAUFIT9+/dj8eLFohNeEpAq/ALKWtSQCFkpJWIFAFFRUYiOjsZ3332HDRs2oF27dnB1dUVBQQH69+8vSDDZ0PY9Ktm3ASUPEm9VTeqGT5480atvPuQs1E2dOlXj6/k39smTJ2Py5Mlwc3ODpaUlKIpCYmIiNmzYwLmWDh06lKhOCgBu3LjB+GvSMDExwbx58wTWPyTUNNKkgURfQJckXUmwf/NKlSp9sQSDJK7kxhRAHldKxRRgiKsvBX9/f1hbW6Ndu3b4888/8e7dO5w9exYvX76Ev78/sZeoAdphamqK/v37o3///khKSsLBgwcxcuRI1K5dG6tWrZL1ekdHRzg6Our0/uz4W758OaZPn46uXbti7969oCgKhw8fxj///AMPDw/R5DUhIQGzZ89G06ZNcfLkSa1J9/8iDMlrKYemG85vv/3G+Z9P46XrcoyNjVGhQgVB32q1mvM/m/rJ9oa1sLBg6lmqV6/OoQdVr15dcuwvXryAp6cnzMzMcODAAVH1UFLoovCrlEUNqZCVUiJWQFHhP10bcePGDXTu3BlAESWGvXNOg+R7VLJvA0oeJN6qr1+/RnBwMCpXrgwvLy+YmpoiKysLa9asQWRkpIDRQOrbShofp06dImpvZWWF5cuXY+3atVi2bBmMjIzQqlUrrFixgqNKSarUDhRdb8UopCYmJihXrhznGAk1TZfrxJo1a9C2bVt07NgRQBEr5ccffxT0pUuSriTYv3/58uVL9L3ZIIkruTEFkMeVUjEFGOLqS+HJkyfM3OrSpUvo3r07KlSogMaNG+P9+/dfdGz/C0hJSUFKSgpSU1M55SwlhXfv3jFWVFeuXEH37t1hbGyM6tWrIzMzU9B++fLliImJwaxZs5hdWgOEMCSvpRyabjh8USC+BPzYsWMBFCWpYpPEH374AYmJibC0tOQcv3nzJiwsLJj/5dSyhIWFcajCe/fuRUBAAMaMGQNXV1etr/9S0MeihlTISkkRK3oh4vPnz7h58yajUF1QUMD4/LKhqZYRAEcQS8m+DSh5kHirzp07Fw0bNsQ///yDTZs2wdbWFu7u7qhYsSK2bNmiV98AeU0tjefPn+PRo0coX748GjZsqHERrW3btpJiMkDRtUsXte9y5cohJSVF4O358eNHjYwDOdQ0uUkDUKRQe+HCBc6CgZOTE3x9fWFmZsYpi9AlSVcSpe1aITeu5MSUi4sLcVwpGVOAIa5olGRcsRcjEhMTMW3aNOZ/Xb2yDdCMd+/eIS4ujmEx2NvbIyYmhhEhLUmwF/gTExM59HwxpsTly5exZ88ehglJIzc3F/v27RNsWv2vwpC8lnKkpaUhLCwMlSpVwsiRI2FsbAy1Wo3IyEisXbsWV69eZdpaWVkhNjYWgwcP5vRx6NAhtGrVStD3hAkT4OHhgXnz5nE8U319fUVpxppw6NAhTvI6b948GBkZITQ0lCP/Tyus3bhxg6h/GsWp8AvoZ1FDKmSllIgVALRq1Qr+/v7Iy8vDN998g59++gnp6enYsGGDqDiSplrGkuzbgJIHibdqUlIStm/fjtzcXDg4OCAmJgajR4+Gi4uLqOALqW8raU1tVlYWvLy8kJCQgNq1a0OlUuHp06ewsbGBv78/hzEiF+xrV1ZWFp4/fw5TU1P88MMPGvtzdHSEu7s7/Pz8GEGNly9fYt68ebJ8+aSoaSRJAz3+HTt2wNzcnDnWokULrF+/HmPGjOG0L22WXGK/f25ubonvlhV3XPHvh3LjSqmYAgxx9SXiCija+U1KSkJmZiZevHjBLOo9ffrUINikAJydnfH8+XP06dMHgYGB+Omnn0p8DOxFHHNzczx48ACZmZl4//49Ix5648YN0WQ6Ojqaoy2TnJyMHTt2ICYmBubm5obk9f/DkLyWcsyePRtGRkZISUlBYWEhevXqBXd3dyQlJTFS3DSmTp2KoUOH4sGDB+jcuTNUKhUuX76MP//8U3TXo23btli8eDECAwMxdepUqFQq1KtXDwsWLBCl+GkCf8VVqaLy4lb41YfWSipkpZSIFVAUJ0FBQfjw4QPWrl0LoMhv8/nz58z/bGiqZSzJvg34MpDrrUqXG5QvXx5paWlYvnw5QxvXt2+AvKY2JCQE1apVw4ULFxgaZU5ODvz8/BAcHIxZs2bJel82aP89Pz8/REdHo2LFilCpVMjJyYGTkxM8PT1FrxMDBw5EcnIy+vfvD1NTU6jVahQUFGD8+PGiPptyQZI0AEU7O+y2NL799ltJZVySJF1J9O3bFz4+PujevTsjUjRx4kRUrlxZUuBOCRR3XLF9HEniSqmYAgxx9SXiCgAmTZqEAQMGoKCgAM7OzjA3N8e+ffuwcuVK2ddJA+Tj2rVrKFeuHPbs2SMQCVSpVLh+/Xqxvp+YJSWbZefp6YnRo0cjMzMT3t7eqFChArZu3YqNGzdi/fr1gv7oueTt27cRHh6O+Ph4qFQqLFq0SFCO8z8NyoBSje7du1NqtZr69OkTNXDgQKpz586Uj48PlZ6eLto+KSmJWrJkCdW/f3/K3t6eWrRoEZWUlKT1fdLT06m0tDSdxzlgwADR43fu3KHCw8OpiIgI6s6dOzr3rxQsLS11fq2trS0VHx9P/fnnn1S3bt2oP//8k/nr1q2b5Os+f/5M+fv7U+3bt6eOHTum8/trQ0FBgeRzs2bNYh7v27eP89ygQYO+aN8GKAuS36d///7MYzs7u2Ltm6Io6tWrV5Snpye1ZMkSKjs7m6IoisrMzKSWLVtGNW3aVNDezs5ONPZycnIoe3t7reMTw4ABA6iQkBBq8uTJnGvl69evqUmTJlEhISEaX5+dnU3dvXuXun//PpWXl8d57sqVKzqNRwrs34Pdnv++FEVReXl5VN++fTnHCgoKqCVLllDNmjWjOnToQHXs2JFq1aoVFRgYSKnVauKx6ovAwEBq8uTJ1IcPH5hjSUlJlKurK7Vy5coSG0dxxxX9G+oaV8UdU+wxicEQV8oiOTmZevDgAfP/yZMnqcuXL5f4OP4X8Pr1a8HfixcvqI0bN1IdOnTQu//Pnz9TS5cupXbu3ElRFEV16tSJatSoEdW4cWPq1q1boq/Jy8vjzK+vX79OPX/+XLTtkSNHKEdHR6pdu3bU77//Tt26dYvq2rWr3uP+vwbDzmsph5mZGVQqFczNzZGUlARvb284ODhItq9atarsXbz4+HjGPFytVnNWWTds2KCXQp9arcaMGTNw+fJltG7dGvn5+di0aRPatWuHwMBAjV552kCi8AsoZ1Gji5CVEiJWNEi+FzbNS46/ppJ9G1CyIPFWZe8MafOFJO0bIK+pNTY2Fr12lC9fXq9rytGjRxEdHc2hFdaoUQMBAQEYNWqUoGaODVNTU0nvPT8/P46dl1zk5+cLdq3y8/NFv0MbGxusWLECc+fOZX4viqIQGBiIDh06cNpu3rwZ7969w4kTJxjK2ps3b7B06VJs2rRJ4+dUAqdPn0ZsbCzne69atSqWL18OR0dHjUrmxYnSFldKxBRgiKuSjisa33//PcdCzNbWtkTf/38J7BKstLQ0REdHIzIyEtnZ2XqzFwByS0qgSHCNfd5ZWVlJ9u/h4QF7e3ts2LCBqX03CF8KYUhe/0WoUqWKxsR15cqVjJjOhQsXOBLckydPxoYNGzjtQ0JCmOR19OjRnBvi8ePH9Upet23bhsLCQpw+fZo5abOysjBnzhyEhYVh/PjxOvVLqvALKGdRQypkpaSIlabvZdmyZRrpSZQWf00l+zag5EEReKs+fPiQudHm5uYyjymJ2nWSvgHymlpN8cN/P1KI1cN9/fXXesWsLmMiSRoAwNXVFZMnT0a3bt3QsmVLqNVq3LlzB3Xr1hXQ+vVJ0pVA2bJlRb/3ihUrlijl9N8UV7qOxxBXJR9XQFGiKvVbq1QqnDhxokTH87+AZ8+eISIiAnFxcahRowZyc3Nx6tSpYqkxJrWkJMWGDRsQFRUFW1tb2NjYYMCAAQbLQREYktdSDvZFT1td5V9//cUkr4GBgZzk9e3bt4L2miaapCcLv/3hw4cRERHBuVGYmZlhyZIlcHZ21jl5JVX4BZS1qNEGtnCHUiJWgG7fCw1tkygl+zbgy0Lb73P8+HGtfWRnZ4taccn57Ulratme03xo85yWAkVRopZP7Od1hS7xT5I0AEWr+lu2bMG1a9dw9+5dqFQqjBkzhiPSx/6NlEjSdYWRkREyMzMF3uKZmZklytIo7rii+1EirnT9nQxxVfJxBRQpPPORkJCAlStXGgQNFcCECRNw9+5d9OnTB9u3b0fz5s1ha2tbbOJYpJaUpLC1tYWtrS1evXqFqKgozJkzB+np6Vi3bh2cnJxK3HaqtMKQvJZyPHv2jDk5Xr58KUgWDh06xDwm3fXQ5Mep7Ybz6dMnmJubM+1oWx4aarVa9GJhbm6u12SQVOEXUNaiRhvYn1UpESuA/HshmVAo2bcBJQ+S30eOCvaIESMY1oY+v32VKlW0ikGxqfp8aLLLYUPs2rVhwwbcv39f9NqUm5srq9/iAmnSQKNt27aMkiUf9G+kVJKuK+zs7DB//nwsW7aM+TzZ2dmYP38+wwoqCegbV1L3w9zcXENc/Q/HFQA0a9aMeaxWq7FmzRpERUVh6dKljP+nAcWH+/fvo2nTpmjQoAFq1aoFoHjnJKSWlLrihx9+wMyZMzF9+nQcPXoUUVFR2Lp1KxITE4vtPf7NMCSvpRzsHToSFOdJlJmZiUWLFmHo0KFo164dPDw8cOzYMdSoUQNbt25FrVq1BEl1dnY2o8DGhlqt1qvOlFThF1DWokYb2L8D/V53797F9evXoVKpYGVlxbm56QrS74XEX1PJvg0oeRT378OenJL2TVpTK4eqz4bca1dwcPAXZWiIQU7SIBf0b1SakikAGDVqFBYuXIhOnTqhQYMGUKvVePr0Kfr16wc3N7cSGwdJXJHcD/Py8gxx9T8cV2y8efMGXl5eAIDY2FjGCsmA4sWZM2cQHx+PqKgo+Pr6wsbGRtRPVVeQWlLqguPHj2PLli149OgRTE1N0bBhQ7i6un4Rn9rSCkPyWspBe4JpgpOTE3bu3EmcsLKpUhkZGYiPj2eeY1OlAgICYGZmhvr16+Ps2bO4fPkyTp06hUePHiEgIEBQSwsA7du3R0REhEB+f+vWrTpZ2pCOmQ0lLWpIoKSIFf29qNVqpKena/1e2D54vXr1AvDfiQifyqRk3waUPEi9VbWBfd0h7Zu0pnbnzp1wcnICADx+/JizMLVo0SIsWrSI017utevUqVOkH1sWlNp1Iu2X/o1KWzJlZGSEJUuWYNKkSbh37x6MjIzQokULjrhNSYAkrkjuh0rElZI7mYa4UgZxcXHw9fXF8OHDMXXqVL3u9QZoRpn/196dx0VZrv8D/wymiBiy5PEkmmZYJO5laOoJSUUIhu2l6BFM3HdRvimapKigGAiop8SsWOKwuAFREOECqWWKJLllhiaJmoa5sIo8vz/4zZwZZhjmnpln5oG53q+XrxfODPfcMBczz3U/93NdzzwDNzc3uLm54erVq0hLS0NdXR0mTpyIwMBATJs2TavxWVtSssrNzUVMTAyWLVsGe3t7iEQilJaWIiIiAsHBwbC3t9f6OdoDSl7bgcePHwNoKn4iqawr+zXQ1Oi4OXWr5f7000/Izs6GSCRCUVERJkyYgOeffx7PP/88IiMjlc5pxYoVmDZtGn7++We8/vrraGhowKlTp1BWVqbVH7gmFX4lGhoaEB0djUOHDiEsLEzviRRfRayA//1eRCIRbG1t8cUXXwBoOhhR9nvx9vZWuroXGBiIt956S29jE/1j7a3K59is19QeOHBAmmSsWrVK7izRuXPnFL5X3fcu2crrDx48UKvyenFxMV577TWVc3d0dGz159OEpjtr+ErStWVra8v7LhhVWOKK5fOQNa4MGVMAxRUfVq1ahW+++QYrVqzAiBEj5KrxA2ixqjTRnp2dHdatW4fg4GBkZ2cjLS1N6+S1Z8+eOHDgAD755BPExsaC4zgMGzYMqamp6N69u9ZzTkpKQkJCAnr27Cm97aWXXsLQoUOxdu1avW97FypKXtsByQfO9OnTpbfJfg0A//73vxW+T92tUh06dJA+R0lJidyZzJZWaq2trbF//36kpqaiqKhIukV227ZtMDc3V+t5lWGt8CvBZ4saVWR/P3wVsQKafi937txBfHy83JbkuXPnKk0wW1rdCw8Pl65S6mNson9//PEHYmJiYGVlheDgYJiZmaGqqgo7duxASkoKzp8/r7exWa+pVXVdvzLqvndpUnl98+bNrW6xVHW9vSFokqQbA5a4Yvk8ZI2rthhTAMWVKmfOnIGNjQ2SkpIUrqsWiUS81sIgTczMzODn5wc/Pz+djNdSS8rCwkKtF+irqqrkEleJF198Uafbn9s6Sl7bEVXbdiorK5XefuLECXTr1k3uusvLly8jLCwMqampAJq24Dx69AjV1dX45ZdfpCu/d+7cafEaSNkPWEmBn7KyMmzevJn3IkmyFX4BflvUNKeqkBVfRawA4NatW5g6dSpcXFwQFBSE+vp6nDp1CpMnT0ZGRobCmyHL6h6fYxP9Y+2tauixZf82VBWZU0bd9y5NKq+3xfYFfLZHa8tY4orl85A1rtpiTAEUV6oI9aw00Y3a2locOnQIiYmJ+Ouvv3D69GmtxlO1pbytvj/wgZLXduTBgwf47LPPYGlpiRkzZqBDhw5obGxESkoKdu7ciR9//FHu8ZGRkcjNzUVtbS02bdoEJycnREZGIjU1Va4Knr+/P7y9vcFxHFxdXdG9e3ccOXIE0dHR0q1WzRmySFLzP3C+WtSwFrLiq4gVAMTGxmLFihXw8vKS3ubi4gIHBwfExMTgww8/lHs8y+oen2MT/WPprVpfX99qX0TZ6qSsfVvVoU3xOXXfuzSpvF5ZWYnPP/+8xedufr0/X1heI122RzNWLJ+HrHEllJgCKK505cKFCyrvp23DbdOdO3fwxRdfICMjA1VVVZg3bx5mzpxp6GkZDUpe25GQkBCYmJigsrIST58+xaRJk7Bs2TLcvn0bISEhCo//9ttvkZ2djbt37yI8PBwJCQl4+PAhkpKS5K678fHxgZ2dHe7du4d//etfAJoS0Tlz5rR4jZshiyQ1Pyjga1sOayErvopYAU3l4ZVdf+zr64s9e/Yo3M6yusfn2ET/WHqr+vn5tbqNMSUlRaOxNfHXX39JD+5lvwaU7y7x8fFB//79cffuXbXfu9RVV1eHK1euaDWGMqwLBiyvkTbt0dozlrhqizEFUFwZytKlS1u8j7YNtz2lpaVISEjA4cOHMWrUKKxfvx5RUVFYtmyZTsaXLWIoi+M4hTY9xoyS13ZAkhBcvXoV+fn5ePjwIQIDA5GYmIhx48YhMTFR6XZVc3NzWFhYwMLCAhcuXICLiwtCQ0OVbgUePHiw3P99fX0BNG07Hj16dItzM3SRJIC/FjWshaz4KmIFqE4KWztgMeTYxLBa662qzWKDOn1bWY0ePVp6cC/7NQClC0AnT55UuF3y3iVLkyrmPXv2xJYtWzT6OVRhXTCgBSHtscSVujEFsMcVXzEFUFwZijrbhq9fv46+ffvyPxmitSlTpkAsFqOgoEBaoCk6Olpn46tTxJBQ8tpmSCpuFhYWoq6uDiYmJhg/fjyA/33gmJubQyQSoVu3brh9+zb+7//+Dz4+Pi2OKbt91dLSEh988IHSrX3nz5/H5s2bYWlpiYiICFhbW6OiogIREREoKipCaWmp0vENVSSpOb5a1LAWsuKriJVkLnfu3FHoA3bnzh2lCSbL6h6fYxP9Y+mtWldX12L/RkBxyxtr31ZWqg7slcXWypUrMW3aNCxbtkzlGSBNqpgLpQ0Oy2ukSZJuDFjiSt2YAtjjSkhtcCiu9GfFihVM/XWJ4bz//vtIT0+Hj48PxGKx3OVUumDo6thtBSWvAnf37l3MmzcPbm5umDt3LjZs2IBevXrh5s2bePLkCVxdXZUmPtbW1ioT1+a6dOnS4sFmWFgYXF1dUVFRgY8//hiOjo4ICQnBkCFDkJWVpfR79FkkqbnmH7Z8tahhLWTFZxGrqVOnYu3atYiLi0PXrl0BNG1/W7VqldJK0yyre3yOTfSPpbdqeXk5li5dqvQAVtmWN9a+raxbGevr65GZmQlLS0u5wl9HjhzBli1bFGIvKysLa9euRUBAAGJiYlpsZaBu5XVZfF3fxLpgwPIaadNqrD1jiSt1Ywpgjys+r5mjuBIuOsvddgQEBCAgIACnTp1CamoqvL29YWJigszMTLi7u/OyaEsU0W9Z4KKioqSJK9BUmTY5ORnnzp3Djh074OrqKn2s7CpwS1WAZanqCwtAem3qo0ePMGvWLDx9+hQuLi7Izc1FWFgY3nnnnRbH5qtIkjKqKvwC/LWoYS1kxWcRq2nTpuHGjRsYO3Ys7Ozs0NDQgOvXr2PGjBlKt7SxPB+fYxP9Y+mtamdnh8zMTF7GBti3Mn7wwQf49ddf8fjxYzx48AAuLi5YvXo1Tpw4ofTvuEePHvj000+RkpKCqVOn4r333kPv3r2l98sesKtTeV2Wra2tysqSI0aMUPlztYR1wYDlNdIkSTcGLHHFElMAW1zxFVMAxZWQGft1wW2Ro6MjHB0dce/ePaSnpyMuLg6xsbE4duyYoadmFCh5Fbji4mKl108OGTIE165dk7utrKxMWt32xo0bcpVugaYWMrJU9YWVZWZmBqBp+2hdXR327NmDAQMGqJw3X0UIWCv8Avy1qGEtZMV3EavVq1dj5syZOHfuHICmGGm+1VeIYxP9Yu2tyufYrH9/Z86cwddff4379+8jKCgIn3/+OXr27ImvvvpKLoFoztfXF2fOnEFoaKj0vUD2gF3dyuuyNm7cqPT2Gzdu4MmTJ7h48SLTzybBumDAijVJNwaaxFVrMQWwxxVfMQVQXBHCh+eeew6LFy/GwoULcfToUUNPx2hQ8ipwksRRQnbrqWwjcAByZzjVoaovrMTWrVvlDjCtrKxaTVwB/s6+sVb4BfhtUaNJISs+i1j16NGDtz6qfI5NhEXyN//666/zNjbAvpXR3NwcnTp1Qo8ePXD9+nUEBAS02kPyzJkzCAkJgYODAw4fPgwLCwuFx6hbeV1W88XAmpoahIeH4/79+0oXHPnC8hppkqQbA9a4UiemAPa4EkpMARRXhLAwMTHBe++9p9NdhaRllLwKHMdxqK2tRefOnQFAel1ldXW1wlaTN954o9Xx/P398cUXX6j9/KdOnUJjYyMePHggPcCU/RpoKvakL6wVfgH+WtRoUshKKEWsCFFF8t6yZMkS/P333y0+TpO/fdn3LdatjLLfa2lp2Wrium3bNmRkZGD16tWYPHlyi49jqbyuzKVLlxAcHIwXXngB2dnZsLa2Vuv7lGFdMGB5jTRJ0o0BS1ypG1OAdnGly5gCKK4I4Rtdu6w/lLwK3Pjx4xEZGYn169fL3R4XFyetNszi8ePHTI/nOA5XrlzByJEjpX+YkgQaaPrQv3TpEvM8NMVa4Rfgr0UNayErQxaxIkQTI0eOlDuwl/0b08XfPutWRtm5SBb0VPnhhx+wb98+vPjii3K319bW4uDBg9KCY+pWXlfms88+w0cffYSgoCCl17qzYl0wYHmNtE3S2yuWuFI3pgDN40rXMQVQXAkZtclpH+jaZf2h5FXgFixYgDlz5sDT0xNvvvkmRCIRTp8+DTMzM+zdu5d5PNY/LpFIhMuXLzM/D19YK/wC/LWoYS1kpc8iVoTogpeXF0pKSuDs7AxfX1/Y2dkZdD7l5eVYsGCBwtcSu3fvlvt/enq63PvCnTt3kJycjIyMDHTr1k1ptWxVlddlSSpu//nnn0hNTVVakE0TrAsGLK+RNkl6e8YSV5rEFKBeXPEVUwDFlaF8/vnnKu8PDAxETEyMnmZDSPtA7y4C17lzZyQlJaGgoABnzpwBx3EIDAyEi4uLxv1JdeHp06fIy8tDQkIC9u3bp7fnZa3wC/DXooa1kBVfRawI4cvWrVtRU1OD/Px8hIeHo7q6GmKxGB4eHi1e58eCdSvj+++/L/1acq247GUVzUmSjNLSUiQkJCA/Px8ikQgbNmyQ68+nbuV1WR4eHqiqqoJYLFa6g0PTImysCwaavkbqJunGgCWu1I0pgD2u+IopgOLKUCIjI/Hcc8/hzTffNOgxG9GN5gVBZdXV1elxJsZNxNEm7TarsrKS+ToYb29vpiqizR//4MEDpKenIyUlBVVVVQgICMDy5cuZ5qCt0tJSaYXfZ555BgcOHICJiYnSCr9A0xas5mRb1OTm5mo0Dy8vL+mWR7FYjOzsbI3GIUSf1OmtOn36dLkWNRK3b99GVlYWcnNz0bdvX8TGxmo1tqptjIDiVsb6+nqEhoZi/PjxmDBhAgBg/vz5sLKywubNmxUOmnNzc5GYmIhr167B3d0dnp6eCAoKwpEjR+Qet2vXLpXzUFbcbufOnQo7Werq6mBqatri96hLkjRkZmYyLxioeo1GjRol3Rny1VdfKewS0UXV87aIJa7UjSmAPa74jCmA4soQTp06hczMTJw9exZvv/22tEsBaZt+/PFHlferU3uGaI+WxwRu1qxZ0uQrPj4e8+fPl943e/ZsjdpZsJCsbZSVlSExMRHZ2dmwtbVFbW0tjh49qrQFDd9YK/zy1aJGSIWsCFEXa29VWZWVlaisrMT9+/dhY2Oj9disWxl37tyJx48fY/jw4dLbNm7ciLCwMOzcuRMrVqyQe/yKFSsgFovx0UcfSRf6lF06oUlSMH/+fJUJjzbMzMzg6ekJT09PadIwY8YMpQsGzal6jdRtj2ZsWOJK3ZgC2OOKz5gCKK4MQdIPtLa2Fvn5+YiIiEBVVRU8PT3h7u6ukx0sRH+qqqowbtw4Q0+DcETQPD09pV97eXm1eJ8m4z158qTFx126dInjOI774YcfuLlz53KjRo3iNm3axJWWlnIcx3Hjxo1jfm5d+Pnnnzk/Pz9u/vz53F9//cVxHMfdvHmTW7x4MTdo0CCV3/vkyRNu69atnKOjI5eXl6f1XF555RXO3t6ee+WVVxT+2dvbaz0+IXxgfd+oqKjgdu/ezbm6unLu7u7cnj17uNu3b+tk7NWrV3MTJ07ktm7dyv3666+tPv6dd97hampqFG5/9OgR5+bmpnD74cOHuTlz5nBDhgzhli9fzh09erTF9664uDju5MmT0v+/99573M6dO1ucS1RUFLdo0SLu3r170ttu377NLVy4kNu+fXurP4u6Lly4wEVERHD/+te/uFmzZil9DMtrRBSxxBVLTHEcW1zpK6Y4juLKkMrLy7mAgIBWj1mI8Mgeh69fv95wEzFydOZV4Fo6K9H8PlnV1dXo0qULCgsLUVdXBxMTE2llYtmzHpMnT5aeJdm0aRNCQ0Ol961ZswaHDh2Co6MjgoOD4eDggP79+6NPnz4qn5tvrBV+JfhoUSOkQlaEqIult2pAQACuXbsGNzc3REVFtdrjmbVvK+t1dR07dlR6HWLXrl2Vbld2dnaGs7MzysvLkZqaijVr1uDhw4fYtWsX/P39pbsjPvnkE5w4cULumkV/f3+Eh4fD3Nxcoc0WABw9ehT79++Xm0+PHj2wbds2+Pn5KZwFZnHr1i1kZ2cjKysLHTp0gFgsRkZGBnr06KHwWNbXaMeOHRgxYgRGjRoFAFi1ahVeeOEFrbektmUscaVuTAHsccVnTAEUV4ZWWlqK7OxsfPPNN3j55ZcRHh5u6CkRRrKfbefOnTPgTIwbJa8CxzXbRqfK3bt3MW/ePLi5uWHu3LnYsGEDevXqhZs3b+LJkydwdXWVq64rO3bzSrey9x07dgz5+flITU1FeHg4nJycDHZhOmuFX0C/LWoMVciKEHWx9FY9ffo0TE1NsW/fPuzfv1/hscXFxRqPLcGyldHExASPHz9G165d5W5//PgxGhoaWvyZe/fujVWrViEoKAi5ublITU3Fp59+ipKSEgDAl19+ieTkZHTr1k36PYMHD8Z//vMfBAYGKk1eWRNpdbEmDSyvkSZJujHQJK5aiymAPa74iimA4spQ/vjjD2RnZyM7Oxumpqbw9PTEgQMH8I9//MPQUyNaammRlvCPkleBYznDGRUVJU1cAaBbt25ITk7GuXPnsGPHDri6uqo9tux9zzzzDNzc3ODm5oarV68iLS0NdXV1mDhxIgIDAzFt2jTGn0pzrBV+Af20qFFWyIoQIWLpraos2WxoaJAu0GgztjKtXVPr7u6OdevWISIiAl26dAHQtNNk3bp1mDhxotIxv/32W+zduxdXrlyBmZkZXn75ZSxcuFDubFOHDh3kEgyJ5557rsUKoZom0q1hXTBgeY00SdKNAWtcqRNTAHtc8RVTAMWVoYwfPx49e/aEWCyWHqv89NNP0vtbet8iwiR7bEx9XQ2HkleBKysrk5bmvnHjhlyZ7vLycrnHFhcXIzIyUmGMIUOG4Nq1awq3a7JqZGdnh3Xr1iE4OBjZ2dlIT0/Xa/IqO2crK6tWE1eA3xY1QipkRYiu2draSr+WXaCprq7W2QINy1bGd999F+vXr8fo0aPRv39/NDY24rfffoOHhwcWL16s8Pjc3FzExMRg2bJlsLe3h0gkQmlpKSIiIhAcHAx7e3vpY5VVSq6vr28xadAkkVYH64IBy2ukSZJuDFjiiiWmALa44iumAIorQxkxYgSApuOz5gsEIpGIktc2hrXXOOEHJa8CJ3umsDWSs5ISsv1NlX2wqLtqVFFRgZ49eyo8l5+fn06uHWWhSYVf2Q9hXZo3bx7Onz8PNzc3JCUlYdCgQXB2dqbElQgaa29VZQs0R44cURrnrGOzbmU0MTHBpk2bsGDBAly4cAEmJiYYPHhwi1vwkpKSkJCQIPf+9dJLL2Ho0KFYu3at9MDRyckJH374IdauXSt9X+Q4DlFRURg5cqTSsVkTaXVpsmDA8hqxJunGgCWu1I0pgD2u+IopgOLKUJKTkw09BaJDynpCS9CZWP2hPq9tWPPWMO7u7grFHoCmlVt/f38cPHhQ7vZXX31VmvDKNmTnOA719fW4cOECAPler0uXLsXOnTulY7D2jdWWZKW7pWvqmrfW4NOYMWPw6quvYvz48XB1dYWFhQXefvttXs/0EqItlt6qsgs0np6e0gUaZT0tWccGmv6eTU1NYWJiovDBr2wrIytV/Zd9fHyk74n19fVYtGgRysrKMGTIEDQ2NuLnn39Gv379sHPnToWFQVk3b95UK5Fm0TxpuHv3LgoKCpQmDSyvUVxcHB4/fqyQTG3ZsgWNjY1G3Y9TXerGFKB5XPERUwDFlSE0v4zCxMQElpaWGD58uML2cCJ8sieFlNmyZYueZmLc6MyrwF24cAGbNm2CpaUlIiIiYG1tjYqKCkRERKCoqAilpaXSx44fPx6RkZFYv3693BhxcXHSasOyCgoK1JqDbKLYfKuyvtc+hFThV0iFrAhRF0tv1YsXLzJVGmft28q6lZGVqi2LsnPr1KkT9u7di9OnT+P8+fMQiUQIDAzE0KFDpY+RVHFvztbWVqe7O1h3dLC8RgsXLsSiRYvw9ttvK02mSOvUjSlA87jSdUwBFFeGkpeXJ/f/xsZG3Lt3DxUVFdizZ49C33oibP3791e47f79+0hMTORtlx9RRMmrwG3YsEHt1jALFizAnDlz4OnpiTfffBMikQinT5+GmZkZ9u7dqzB2YmIipk+fLv1gaomqC9SFsE3CUBV+hVTIihB1eXl5oaSkBM7OzvD19YWdnV2Lj2VdoGEZG9DPNbUsRowYIb1Grbnp06frZZcJ64IBy2ukTZJONEdxZbxx1dI1kKdOnUJUVBSSkpL0PCOijVmzZsn9/+TJk1i9ejU8PDyMeoeBvtG2YYGbNGkS8vLypK1hamtrsWbNmhZbwzQ2NqKgoABnzpwBx3EYNmwYXFxclK4Wb9q0CTk5ORg4cCCmT5+OcePGKf0w8/Lykm59ab5NWN/bhmUpq/C7fPlyg8xFoqamRlrIqvk2bUKEQtJbNTMzs9XeqhKSBZqsrCxYWVm1uEDDOjbLVkZWAwYMUNp6pPmlEeqQfR/kU0NDgzRpOHfuHJycnHD27FkcP3681e9V9zVSxZDv6W2BLmMKoLgyZu7u7sjJyTH0NIgGGhoaEB0djUOHDiEsLEzh+lfCL0peBU72DX/s2LGIj49Xq8Juc5WVlbC2tla4va6uDl9//TUyMjLw559/YurUqZg8ebLctWlisRjJycngOA4zZsyQfg0AM2bMaPH6H77webDLQlkhK4nCwkK89dZbep0PIZqQ9FbNzc1V2lu1OckCTVpaWqsHo62NzXpNLaubN2+qvJ9lm5chDr41TRpYXqPm9JVMtVW6jCmA4sqY0e+kbbp+/TpWrlwJc3NzfPjhh3ovXEoAE0NPgKjG0hpGdjtDfHy83H2zZ89W+j2mpqbw9vZGamoq4uPjcffuXfj4+MhdlH7lyhWMHDkSI0eOxJUrV+Do6Cj9/6+//qrpj6aRefPmwd/fHx07dkRSUhJycnJgbm5ukAq/stUfly5dKndfawkAIUIh21v10aNHrT5eUmlcnYPX1sZm3crISnLtYEv/hE7SmqyoqAizZ89GRkaGWt/H8ho1J4RLQYSsrccUQHElBMXFxUa5jbqtO3DgAKZMmYIJEyYgOTmZElcDoWteBY6lNUxlZaX067y8PMyfP1/6f3VOsNvZ2cHJyQn3799HYWGh9PYFCxZg+fLlgvjw4ftgl4WQClkRwoKltyqfY1PRM/VIkgY/Pz9DT4W0IxRX/GveBxRoqsp+48YNoy9m1Ra9//77MDExwZ49e+RaWXIcB5FIhLNnzxpwdsaDkleBk5z1lCRDjo6O0vuaV+9sqcpn8/uau3XrFg4cOICDBw/CxsYG06dPR3h4uPT+U6dOYcaMGdi+fTu6d++u9c+kDSEd7Aq9kBUhyrD2VuVzbCp6Rghpz5T1ArWyssLw4cOpJ3wbRK0QhYGSV4FjaQ3TvC1Fa77++mvs378fJSUlmDRpEuLi4jBo0CCFx6WkpGD37t3w9fVFREQExowZo/acdE1IB7t0dpW0RadPn4apqSn27duH/fv3y92nbW9VbcaWbGUMDg6WXlenr7/n+vp6dOrUSeVjaIsfYUVxRX788Uelt+fl5UEkEiEiIkLPMyLaaCuXBrR3lLy2I6xn+2JiYjB16lRs375dbvtxcyYmJli0aBGcnJywbt06HD58GC+88IL0/sDAQE2nrJXmB7vp6el6TV5lt3Q/ffpUbkv306dP9TYPQljw2VtVF2MbYiujOtfxpaSk6Gk2/KFkSr8orv7HWOOK+oISonuUvLYjZWVl8PDwAADcuHFD+jWgeE0mAOTn5zMlvCYmJhCJRLh69Spqa2u1n7AGlFX4lRzs6vvC+da2dBMiRHz2VhVa31Z1GcsuCmNJpoSC4up/jDWuqC8oIbpHyWs7InvxuDrEYrHK+7/88ksATR/Au3fvxqeffooVK1Zg+vTpGs9RW4sXL5Z+SC5dulSu4EFsbKxe29MIqZAVISyat5uqra3FkSNHdHINFp9j86Wurg4XL15sMdlwcHDQ84z4YSzJlFBQXBEJ6gtKiO5Q8tqOvPHGGy3ed+LECYXbQkNDW3y8bAucqVOnoqamBv/973/x8ssvazdJLQmpwq+QClkRoi7Z3qpJSUnS3qq6SC75HJtP5eXlWLp0qdL3EJFI1G6KdBhLMiUUFFdNjD2uZPuCZmZmUnsVQrREyWs7cuHCBWzatAmWlpaIiIiAtbU1KioqEBERgaKiIpSWlso9XlWyu2DBAukZVgcHB4SEhLR6TYs+CKnCr5AKWRGiLj7bTQmplRULOzs7ZGZmGnoavDOWZEooKK4org4cOIDIyEgEBgZi4cKFhp4OIe0CJa/tyIYNG+Dq6oqKigp8/PHHcHR0REhICIYMGYKsrCymsWQ/hD744ANdT1VjQtqeJNRCVoSowme7KSG1siKKjCWZIvpFcdUy6gtKiO5R8tqOPHr0CLNmzcLTp0/h4uKC3NxchIWF4Z133mEeS6hnS4RY4VcIhawIURef7aaE1MqKxeuvv27oKZB2iOKKGPNZZ0L4IuKEdCqLaMXb21tazGjs2LGIj4/HgAEDNBpr+PDhglwRtLe3h0gkanF70qVLl/Q2FyEVsiJEGzU1NdLeqq1VDRXS2Lry999/q7xfVSuxtmTz5s1U4VSPKK4IIUT3KHltR7y8vKRbd8RiMbKzs1U+ftiwYUrPsHIch9raWr0mguqKjY0VTIVfPz8/1NTUICoqyuCFrAghmpMsiknIfizqe1GMT8aSTAkFxVUTiitCiC7RtuF2RHZLLQC5rwHFD5CcnBx9Tk8nhFThV0iFrAghmvPy8kJJSQmcnZ3h6+sLOzs7Q0+JFyNHjjSKZEooKK4orgghukdnXtsRIW2p5UtjYyN2796NtLQ0qvBLCNGZmpoa5OfnIzMzE9XV1RCLxfDw8ICFhYWhp6YzISEhRpFMCQnFFSGE6BYlr6RNunjxItatW4chQ4ZQhV9CiE7dvn0bWVlZyM3NRd++fREbG2voKemMMSRTQkVxRQgh2qNtw6RNogq/hBC+VFZWorKyEvfv34eNjY2hp6NTZmZm8PT0hKenpzSZmjFjRrtLpoSI4ooQQrRHyStpU6jCLyGED7du3UJ2djaysrLQoUMHiMViZGRkoEePHoaeGm/aczIlFBRXFFeEEN2ibcOkTaEKv4QQXQsICMC1a9fg5uYGLy8vjVuMtQXKkimxWNyukylDobiiuCKE6B4lr6RN2bhxI1X4JYTolL29PUxNTaWXI8gSiUQoLi420Mx0y5iSKSGguCKEEN2j5JUQQohRu3nzpsJtDQ0NyMvLQ0JCAr7//nsDzEr3jCWZEgqKK4orQoju0TWvhBBCjJqtra306wcPHiA9PR0pKSmorq5GQECAAWemW4cPH1a4TTaZIrpFcUVxRQjRPUpeCSGEGL2ysjIkJiYiOzsbtra2qK2txZEjR/Dss88aemo6YyzJlJBQXFFcEUJ0i5JXQgghRm3evHk4f/483NzckJSUhEGDBsHZ2bldJRgSxpBMCQXFFcUVIUT3TAw9AUIIIcSQLl68CAcHB/Tv3x99+vQBAIVr99qDefPmwd/fHx07dkRSUhJycnJgbm5OCQZPKK4orgghukfJKyGEEKN27NgxeHt7IycnB2PGjMGyZctQV1dn6GnpnLEkU0JBcUUIIbpH1YYJIYSQ/+/q1atIS0tDVlYWrKysEBgYiGnTphl6WjrR0NCA/Px8pKam4ty5c3BycsLZs2dx/PhxQ0+t3aO4IoQQ3aDklRBCCGmmpqYG2dnZSEtLw6FDhww9HZ1rz8mUkFFcEUKIdih5JYQQQoxUe0+miGFQXBFC+ELJKyGEEEIIIYQQwaOCTYQQQgghhBBCBI+SV0IIIYQQQgghgkfJKyGEEEIIIYQQwaPklRBCCNFA3759IRKJFP4NHDhQ67F/+uknfPfddzqYJSGEENJ+UPJKCCGEaCg6Ohq3bt2S+1dYWKj1uN7e3vjll190MENCCCGk/XjG0BMghBBC2ioLCwv885//1Pm41AiAEEIIUURnXgkhhBAe7NmzB/369UPXrl0xZswYnD59WnrfrVu3MHnyZFhZWcHU1BTDhg1DUVERAMDJyQm///475s6di5kzZ+LYsWMQiURoaGiQfv/MmTPh7+8PANiwYQPEYjHGjRsHKysr5OXloa6uDkFBQejevTtsbGwwZcoU3LlzR/r9H330Efr164fOnTtj8ODByMnJ0dNvhRBCCNEcJa+EEEKIjn355ZcIDQ1FTEwMSkpK4OrqCmdnZ9y6dQsAEBAQgCdPnuDkyZMoKSlB7969sWDBAgDAwYMH0atXL0RHRyMuLk7t5/P19UVhYSFGjx6NtWvX4vvvv0dOTg4KCwvR2NgId3d3cByHkpISBAUFISYmBr/88gv8/PwwZcoU/P3333z9OgghhBCdoG3DhBBCiIaWLFmCoKAgudvKysqwbds2hISEwNPTEwDw/vvvo6CgAHv37kVoaCg8PDzg4+OD3r17AwAWL16MSZMmgeM4WFtbo0OHDrCwsEC3bt3UmoeNjQ2WLFkCAKiursauXbvwww8/YNiwYQCA5ORk2NjY4Pjx47h37x5EIhH69OmDPn36YM2aNRgxYgQ6deqko98KIYQQwg9KXgkhhBANrV+/HpMnT5a7zcbGBpcuXcLatWsRGhoqvb2urg69evUCACxcuBBpaWk4efIkLl++jOLiYgDA06dP8cwz7B/Nffv2lX5dVlaG+vp6jB07Vu4xtbW1uHLlCqZNm4YxY8Zg2AbdhWgAAAK0SURBVLBhGDhwIMRiMWbPno0uXbowPy8hhBCiT5S8EkIIIRrq3r077OzsFG5vaGhAdHQ0Jk6cKHd7165d0djYiAkTJqCyshJTp06Fh4cH6uvr4ePjo/Q5RCKR0vFlde7cWeG+wsJChTO33bt3R5cuXVBQUIDjx48jJycH+/fvx65du/Ddd99h8ODB6v3ghBBCiAFQ8koIIYTo2CuvvILy8nK5xHbhwoV46623MHDgQBQVFaGiogLPP/88gKYCSsD/qgzLJqyS7bwPHz6EtbU1gKazq/369VP63C+99BI6dOiAe/fu4bXXXgMAPHjwAAEBAdi8eTOqqqpQUFCA0NBQjB07Flu2bIG9vT1yc3MpeSWEECJoVLCJEEII0bGVK1dix44dSExMxG+//YawsDB89tlnsLe3h6WlJUxMTJCeno7ff/8d+/fvx/r16wE0bS0Gms7QXr58GZWVlXBwcICZmRk2bNiAa9euYfv27SgpKWnxuZ999lnMnTsXS5YswZEjR3D58mW8++67KC0tRf/+/WFmZoaNGzciPj4e169fR3Z2NsrLy6WJLiGEECJUlLwSQgghOubn54etW7ciLCwMDg4OOHToEDIzMzF06FD06tULH3/8MaKjozFgwABERERgx44d6NixozQpXbJkCeLj4zF37lxYWFjgk08+QVZWFhwcHFBcXIzly5erfP7t27fDxcUFfn5+GDFiBGpqapCfnw8zMzMMHToUCQkJiI2Nhb29PVauXIno6GiMHz9eH78aQgghRGMijjqhE0IIIYQQQggRODrzSgghhBBCCCFE8Ch5JYQQQgghhBAieJS8EkIIIYQQQggRPEpeCSGEEEIIIYQIHiWvhBBCCCGEEEIEj5JXQgghhBBCCCGCR8krIYQQQgghhBDBo+SVEEIIIYQQQojg/T83MS9Bj84mHA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2" name="Rectangle à coins arrondis 11"/>
          <p:cNvSpPr/>
          <p:nvPr/>
        </p:nvSpPr>
        <p:spPr>
          <a:xfrm>
            <a:off x="20688136" y="797978"/>
            <a:ext cx="2432580" cy="1084729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Quantitatif</a:t>
            </a:r>
            <a:endParaRPr lang="fr-FR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354" y="1986673"/>
            <a:ext cx="11634560" cy="107640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11110159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0" y="10787426"/>
            <a:ext cx="24377650" cy="26701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7" name="Espace réservé du texte 1"/>
          <p:cNvSpPr txBox="1">
            <a:spLocks/>
          </p:cNvSpPr>
          <p:nvPr/>
        </p:nvSpPr>
        <p:spPr>
          <a:xfrm>
            <a:off x="323531" y="339513"/>
            <a:ext cx="12079276" cy="724247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1828434">
              <a:spcBef>
                <a:spcPts val="0"/>
              </a:spcBef>
              <a:buNone/>
            </a:pPr>
            <a:r>
              <a:rPr lang="fr-FR" sz="8000" dirty="0" err="1">
                <a:solidFill>
                  <a:srgbClr val="1B243B"/>
                </a:solidFill>
                <a:latin typeface="Adobe Caslon Pro Bold" pitchFamily="18" charset="0"/>
              </a:rPr>
              <a:t>Features</a:t>
            </a:r>
            <a:r>
              <a:rPr lang="fr-FR" sz="8000" dirty="0">
                <a:solidFill>
                  <a:srgbClr val="1B243B"/>
                </a:solidFill>
                <a:latin typeface="Adobe Caslon Pro Bold" pitchFamily="18" charset="0"/>
              </a:rPr>
              <a:t> engineering</a:t>
            </a:r>
          </a:p>
        </p:txBody>
      </p:sp>
      <p:sp>
        <p:nvSpPr>
          <p:cNvPr id="23" name="Rectangle 22"/>
          <p:cNvSpPr/>
          <p:nvPr/>
        </p:nvSpPr>
        <p:spPr>
          <a:xfrm>
            <a:off x="389871" y="1340343"/>
            <a:ext cx="79589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Traitement des données qualitatives</a:t>
            </a:r>
          </a:p>
        </p:txBody>
      </p:sp>
      <p:sp>
        <p:nvSpPr>
          <p:cNvPr id="24" name="ZoneTexte 23"/>
          <p:cNvSpPr txBox="1"/>
          <p:nvPr/>
        </p:nvSpPr>
        <p:spPr>
          <a:xfrm>
            <a:off x="23658212" y="0"/>
            <a:ext cx="697627" cy="646331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</a:rPr>
              <a:t>14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6" name="Rectangle à coins arrondis 5"/>
          <p:cNvSpPr/>
          <p:nvPr/>
        </p:nvSpPr>
        <p:spPr>
          <a:xfrm>
            <a:off x="20688136" y="797978"/>
            <a:ext cx="2432580" cy="1084729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catégories</a:t>
            </a:r>
            <a:endParaRPr lang="fr-FR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871" y="2633329"/>
            <a:ext cx="7416798" cy="90199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389871" y="7655442"/>
            <a:ext cx="7244306" cy="38277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/>
          <p:cNvSpPr/>
          <p:nvPr/>
        </p:nvSpPr>
        <p:spPr>
          <a:xfrm>
            <a:off x="323531" y="8615916"/>
            <a:ext cx="7244306" cy="38277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à coins arrondis 11"/>
          <p:cNvSpPr/>
          <p:nvPr/>
        </p:nvSpPr>
        <p:spPr>
          <a:xfrm>
            <a:off x="12402807" y="3487480"/>
            <a:ext cx="2035536" cy="960474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800" dirty="0" err="1" smtClean="0"/>
              <a:t>OneHotEncoding</a:t>
            </a:r>
            <a:endParaRPr lang="fr-FR" sz="2800" dirty="0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39702" y="2071373"/>
            <a:ext cx="7364724" cy="50719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4268" y="2297262"/>
            <a:ext cx="2654557" cy="50514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Flèche droite 15"/>
          <p:cNvSpPr/>
          <p:nvPr/>
        </p:nvSpPr>
        <p:spPr>
          <a:xfrm>
            <a:off x="12610213" y="4607339"/>
            <a:ext cx="1581211" cy="842682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" name="Connecteur droit 3"/>
          <p:cNvCxnSpPr/>
          <p:nvPr/>
        </p:nvCxnSpPr>
        <p:spPr>
          <a:xfrm>
            <a:off x="8506047" y="2633329"/>
            <a:ext cx="0" cy="10824255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à coins arrondis 18"/>
          <p:cNvSpPr/>
          <p:nvPr/>
        </p:nvSpPr>
        <p:spPr>
          <a:xfrm>
            <a:off x="9363403" y="8420986"/>
            <a:ext cx="2035536" cy="960474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800" dirty="0" smtClean="0"/>
              <a:t>Cardinal </a:t>
            </a:r>
            <a:r>
              <a:rPr lang="fr-FR" sz="2800" dirty="0" err="1" smtClean="0"/>
              <a:t>Encoding</a:t>
            </a:r>
            <a:endParaRPr lang="fr-FR" sz="2800" dirty="0"/>
          </a:p>
        </p:txBody>
      </p:sp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02807" y="7559005"/>
            <a:ext cx="7034959" cy="5621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2" name="Rectangle 21"/>
          <p:cNvSpPr/>
          <p:nvPr/>
        </p:nvSpPr>
        <p:spPr>
          <a:xfrm>
            <a:off x="18462422" y="8211880"/>
            <a:ext cx="519579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La fréquence /fréquence maximale</a:t>
            </a:r>
            <a:endParaRPr lang="fr-FR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6425329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0" y="10787426"/>
            <a:ext cx="24377650" cy="26701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7" name="Espace réservé du texte 1"/>
          <p:cNvSpPr txBox="1">
            <a:spLocks/>
          </p:cNvSpPr>
          <p:nvPr/>
        </p:nvSpPr>
        <p:spPr>
          <a:xfrm>
            <a:off x="323531" y="339513"/>
            <a:ext cx="12079276" cy="724247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1828434">
              <a:spcBef>
                <a:spcPts val="0"/>
              </a:spcBef>
              <a:buNone/>
            </a:pPr>
            <a:r>
              <a:rPr lang="fr-FR" sz="8000" dirty="0" err="1">
                <a:solidFill>
                  <a:srgbClr val="1B243B"/>
                </a:solidFill>
                <a:latin typeface="Adobe Caslon Pro Bold" pitchFamily="18" charset="0"/>
              </a:rPr>
              <a:t>Features</a:t>
            </a:r>
            <a:r>
              <a:rPr lang="fr-FR" sz="8000" dirty="0">
                <a:solidFill>
                  <a:srgbClr val="1B243B"/>
                </a:solidFill>
                <a:latin typeface="Adobe Caslon Pro Bold" pitchFamily="18" charset="0"/>
              </a:rPr>
              <a:t> engineering</a:t>
            </a:r>
          </a:p>
        </p:txBody>
      </p:sp>
      <p:sp>
        <p:nvSpPr>
          <p:cNvPr id="23" name="Rectangle 22"/>
          <p:cNvSpPr/>
          <p:nvPr/>
        </p:nvSpPr>
        <p:spPr>
          <a:xfrm>
            <a:off x="389871" y="1340343"/>
            <a:ext cx="79589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Equilibrage des données</a:t>
            </a:r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4" name="ZoneTexte 23"/>
          <p:cNvSpPr txBox="1"/>
          <p:nvPr/>
        </p:nvSpPr>
        <p:spPr>
          <a:xfrm>
            <a:off x="23658212" y="0"/>
            <a:ext cx="697627" cy="646331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</a:rPr>
              <a:t>15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6" name="Rectangle à coins arrondis 5"/>
          <p:cNvSpPr/>
          <p:nvPr/>
        </p:nvSpPr>
        <p:spPr>
          <a:xfrm>
            <a:off x="20688136" y="797978"/>
            <a:ext cx="2432580" cy="1084729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catégories</a:t>
            </a:r>
            <a:endParaRPr lang="fr-FR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31" y="3294432"/>
            <a:ext cx="11887077" cy="59346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02806" y="3485816"/>
            <a:ext cx="11255405" cy="56192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48545536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1558408" y="6997386"/>
            <a:ext cx="10222670" cy="21390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300" spc="300" dirty="0" smtClean="0">
                <a:solidFill>
                  <a:schemeClr val="accent2"/>
                </a:solidFill>
                <a:latin typeface="Nunito" charset="0"/>
                <a:ea typeface="Nunito" charset="0"/>
                <a:cs typeface="Nunito" charset="0"/>
              </a:rPr>
              <a:t>Modélisation</a:t>
            </a:r>
            <a:endParaRPr lang="en-US" sz="13300" spc="300" dirty="0">
              <a:solidFill>
                <a:schemeClr val="accent2"/>
              </a:solidFill>
              <a:latin typeface="Nunito" charset="0"/>
              <a:ea typeface="Nunito" charset="0"/>
              <a:cs typeface="Nunito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15835816" y="0"/>
            <a:ext cx="8541834" cy="13716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Nunito Light" charset="0"/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17244912" y="4242322"/>
            <a:ext cx="6502122" cy="3202553"/>
            <a:chOff x="10263392" y="3506605"/>
            <a:chExt cx="3873862" cy="1908031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38" name="Freeform 1025"/>
            <p:cNvSpPr>
              <a:spLocks/>
            </p:cNvSpPr>
            <p:nvPr/>
          </p:nvSpPr>
          <p:spPr bwMode="auto">
            <a:xfrm>
              <a:off x="13526123" y="4299560"/>
              <a:ext cx="611131" cy="926798"/>
            </a:xfrm>
            <a:custGeom>
              <a:avLst/>
              <a:gdLst>
                <a:gd name="T0" fmla="*/ 14 w 242"/>
                <a:gd name="T1" fmla="*/ 367 h 367"/>
                <a:gd name="T2" fmla="*/ 0 w 242"/>
                <a:gd name="T3" fmla="*/ 358 h 367"/>
                <a:gd name="T4" fmla="*/ 229 w 242"/>
                <a:gd name="T5" fmla="*/ 0 h 367"/>
                <a:gd name="T6" fmla="*/ 242 w 242"/>
                <a:gd name="T7" fmla="*/ 9 h 367"/>
                <a:gd name="T8" fmla="*/ 14 w 242"/>
                <a:gd name="T9" fmla="*/ 367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2" h="367">
                  <a:moveTo>
                    <a:pt x="14" y="367"/>
                  </a:moveTo>
                  <a:lnTo>
                    <a:pt x="0" y="358"/>
                  </a:lnTo>
                  <a:lnTo>
                    <a:pt x="229" y="0"/>
                  </a:lnTo>
                  <a:lnTo>
                    <a:pt x="242" y="9"/>
                  </a:lnTo>
                  <a:lnTo>
                    <a:pt x="14" y="3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Nunito Light" charset="0"/>
              </a:endParaRPr>
            </a:p>
          </p:txBody>
        </p:sp>
        <p:sp>
          <p:nvSpPr>
            <p:cNvPr id="39" name="Freeform 1026"/>
            <p:cNvSpPr>
              <a:spLocks/>
            </p:cNvSpPr>
            <p:nvPr/>
          </p:nvSpPr>
          <p:spPr bwMode="auto">
            <a:xfrm>
              <a:off x="13182678" y="4370269"/>
              <a:ext cx="378800" cy="851039"/>
            </a:xfrm>
            <a:custGeom>
              <a:avLst/>
              <a:gdLst>
                <a:gd name="T0" fmla="*/ 136 w 150"/>
                <a:gd name="T1" fmla="*/ 337 h 337"/>
                <a:gd name="T2" fmla="*/ 0 w 150"/>
                <a:gd name="T3" fmla="*/ 6 h 337"/>
                <a:gd name="T4" fmla="*/ 14 w 150"/>
                <a:gd name="T5" fmla="*/ 0 h 337"/>
                <a:gd name="T6" fmla="*/ 150 w 150"/>
                <a:gd name="T7" fmla="*/ 331 h 337"/>
                <a:gd name="T8" fmla="*/ 136 w 150"/>
                <a:gd name="T9" fmla="*/ 337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0" h="337">
                  <a:moveTo>
                    <a:pt x="136" y="337"/>
                  </a:moveTo>
                  <a:lnTo>
                    <a:pt x="0" y="6"/>
                  </a:lnTo>
                  <a:lnTo>
                    <a:pt x="14" y="0"/>
                  </a:lnTo>
                  <a:lnTo>
                    <a:pt x="150" y="331"/>
                  </a:lnTo>
                  <a:lnTo>
                    <a:pt x="136" y="3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Nunito Light" charset="0"/>
              </a:endParaRPr>
            </a:p>
          </p:txBody>
        </p:sp>
        <p:sp>
          <p:nvSpPr>
            <p:cNvPr id="42" name="Freeform 1027"/>
            <p:cNvSpPr>
              <a:spLocks/>
            </p:cNvSpPr>
            <p:nvPr/>
          </p:nvSpPr>
          <p:spPr bwMode="auto">
            <a:xfrm>
              <a:off x="13200356" y="4291983"/>
              <a:ext cx="921747" cy="106065"/>
            </a:xfrm>
            <a:custGeom>
              <a:avLst/>
              <a:gdLst>
                <a:gd name="T0" fmla="*/ 1 w 365"/>
                <a:gd name="T1" fmla="*/ 42 h 42"/>
                <a:gd name="T2" fmla="*/ 0 w 365"/>
                <a:gd name="T3" fmla="*/ 27 h 42"/>
                <a:gd name="T4" fmla="*/ 364 w 365"/>
                <a:gd name="T5" fmla="*/ 0 h 42"/>
                <a:gd name="T6" fmla="*/ 365 w 365"/>
                <a:gd name="T7" fmla="*/ 16 h 42"/>
                <a:gd name="T8" fmla="*/ 1 w 365"/>
                <a:gd name="T9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5" h="42">
                  <a:moveTo>
                    <a:pt x="1" y="42"/>
                  </a:moveTo>
                  <a:lnTo>
                    <a:pt x="0" y="27"/>
                  </a:lnTo>
                  <a:lnTo>
                    <a:pt x="364" y="0"/>
                  </a:lnTo>
                  <a:lnTo>
                    <a:pt x="365" y="16"/>
                  </a:lnTo>
                  <a:lnTo>
                    <a:pt x="1" y="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Nunito Light" charset="0"/>
              </a:endParaRPr>
            </a:p>
          </p:txBody>
        </p:sp>
        <p:sp>
          <p:nvSpPr>
            <p:cNvPr id="43" name="Freeform 1028"/>
            <p:cNvSpPr>
              <a:spLocks/>
            </p:cNvSpPr>
            <p:nvPr/>
          </p:nvSpPr>
          <p:spPr bwMode="auto">
            <a:xfrm>
              <a:off x="13137221" y="3524282"/>
              <a:ext cx="83336" cy="853563"/>
            </a:xfrm>
            <a:custGeom>
              <a:avLst/>
              <a:gdLst>
                <a:gd name="T0" fmla="*/ 17 w 33"/>
                <a:gd name="T1" fmla="*/ 338 h 338"/>
                <a:gd name="T2" fmla="*/ 0 w 33"/>
                <a:gd name="T3" fmla="*/ 1 h 338"/>
                <a:gd name="T4" fmla="*/ 16 w 33"/>
                <a:gd name="T5" fmla="*/ 0 h 338"/>
                <a:gd name="T6" fmla="*/ 33 w 33"/>
                <a:gd name="T7" fmla="*/ 338 h 338"/>
                <a:gd name="T8" fmla="*/ 17 w 33"/>
                <a:gd name="T9" fmla="*/ 338 h 3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38">
                  <a:moveTo>
                    <a:pt x="17" y="338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33" y="338"/>
                  </a:lnTo>
                  <a:lnTo>
                    <a:pt x="17" y="3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Nunito Light" charset="0"/>
              </a:endParaRPr>
            </a:p>
          </p:txBody>
        </p:sp>
        <p:sp>
          <p:nvSpPr>
            <p:cNvPr id="44" name="Freeform 1029"/>
            <p:cNvSpPr>
              <a:spLocks/>
            </p:cNvSpPr>
            <p:nvPr/>
          </p:nvSpPr>
          <p:spPr bwMode="auto">
            <a:xfrm>
              <a:off x="13144799" y="3509129"/>
              <a:ext cx="989931" cy="818209"/>
            </a:xfrm>
            <a:custGeom>
              <a:avLst/>
              <a:gdLst>
                <a:gd name="T0" fmla="*/ 382 w 392"/>
                <a:gd name="T1" fmla="*/ 324 h 324"/>
                <a:gd name="T2" fmla="*/ 0 w 392"/>
                <a:gd name="T3" fmla="*/ 13 h 324"/>
                <a:gd name="T4" fmla="*/ 10 w 392"/>
                <a:gd name="T5" fmla="*/ 0 h 324"/>
                <a:gd name="T6" fmla="*/ 392 w 392"/>
                <a:gd name="T7" fmla="*/ 312 h 324"/>
                <a:gd name="T8" fmla="*/ 382 w 392"/>
                <a:gd name="T9" fmla="*/ 324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2" h="324">
                  <a:moveTo>
                    <a:pt x="382" y="324"/>
                  </a:moveTo>
                  <a:lnTo>
                    <a:pt x="0" y="13"/>
                  </a:lnTo>
                  <a:lnTo>
                    <a:pt x="10" y="0"/>
                  </a:lnTo>
                  <a:lnTo>
                    <a:pt x="392" y="312"/>
                  </a:lnTo>
                  <a:lnTo>
                    <a:pt x="382" y="3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Nunito Light" charset="0"/>
              </a:endParaRPr>
            </a:p>
          </p:txBody>
        </p:sp>
        <p:sp>
          <p:nvSpPr>
            <p:cNvPr id="45" name="Rectangle 1030"/>
            <p:cNvSpPr>
              <a:spLocks noChangeArrowheads="1"/>
            </p:cNvSpPr>
            <p:nvPr/>
          </p:nvSpPr>
          <p:spPr bwMode="auto">
            <a:xfrm>
              <a:off x="12137190" y="3506605"/>
              <a:ext cx="1020235" cy="3788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Nunito Light" charset="0"/>
              </a:endParaRPr>
            </a:p>
          </p:txBody>
        </p:sp>
        <p:sp>
          <p:nvSpPr>
            <p:cNvPr id="46" name="Freeform 1031"/>
            <p:cNvSpPr>
              <a:spLocks/>
            </p:cNvSpPr>
            <p:nvPr/>
          </p:nvSpPr>
          <p:spPr bwMode="auto">
            <a:xfrm>
              <a:off x="12127087" y="3509129"/>
              <a:ext cx="1040438" cy="593455"/>
            </a:xfrm>
            <a:custGeom>
              <a:avLst/>
              <a:gdLst>
                <a:gd name="T0" fmla="*/ 8 w 412"/>
                <a:gd name="T1" fmla="*/ 235 h 235"/>
                <a:gd name="T2" fmla="*/ 0 w 412"/>
                <a:gd name="T3" fmla="*/ 221 h 235"/>
                <a:gd name="T4" fmla="*/ 404 w 412"/>
                <a:gd name="T5" fmla="*/ 0 h 235"/>
                <a:gd name="T6" fmla="*/ 412 w 412"/>
                <a:gd name="T7" fmla="*/ 14 h 235"/>
                <a:gd name="T8" fmla="*/ 8 w 412"/>
                <a:gd name="T9" fmla="*/ 235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2" h="235">
                  <a:moveTo>
                    <a:pt x="8" y="235"/>
                  </a:moveTo>
                  <a:lnTo>
                    <a:pt x="0" y="221"/>
                  </a:lnTo>
                  <a:lnTo>
                    <a:pt x="404" y="0"/>
                  </a:lnTo>
                  <a:lnTo>
                    <a:pt x="412" y="14"/>
                  </a:lnTo>
                  <a:lnTo>
                    <a:pt x="8" y="2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Nunito Light" charset="0"/>
              </a:endParaRPr>
            </a:p>
          </p:txBody>
        </p:sp>
        <p:sp>
          <p:nvSpPr>
            <p:cNvPr id="47" name="Freeform 1032"/>
            <p:cNvSpPr>
              <a:spLocks/>
            </p:cNvSpPr>
            <p:nvPr/>
          </p:nvSpPr>
          <p:spPr bwMode="auto">
            <a:xfrm>
              <a:off x="11268474" y="4064703"/>
              <a:ext cx="873766" cy="262635"/>
            </a:xfrm>
            <a:custGeom>
              <a:avLst/>
              <a:gdLst>
                <a:gd name="T0" fmla="*/ 4 w 346"/>
                <a:gd name="T1" fmla="*/ 104 h 104"/>
                <a:gd name="T2" fmla="*/ 0 w 346"/>
                <a:gd name="T3" fmla="*/ 89 h 104"/>
                <a:gd name="T4" fmla="*/ 342 w 346"/>
                <a:gd name="T5" fmla="*/ 0 h 104"/>
                <a:gd name="T6" fmla="*/ 346 w 346"/>
                <a:gd name="T7" fmla="*/ 16 h 104"/>
                <a:gd name="T8" fmla="*/ 4 w 346"/>
                <a:gd name="T9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6" h="104">
                  <a:moveTo>
                    <a:pt x="4" y="104"/>
                  </a:moveTo>
                  <a:lnTo>
                    <a:pt x="0" y="89"/>
                  </a:lnTo>
                  <a:lnTo>
                    <a:pt x="342" y="0"/>
                  </a:lnTo>
                  <a:lnTo>
                    <a:pt x="346" y="16"/>
                  </a:lnTo>
                  <a:lnTo>
                    <a:pt x="4" y="10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Nunito Light" charset="0"/>
              </a:endParaRPr>
            </a:p>
          </p:txBody>
        </p:sp>
        <p:sp>
          <p:nvSpPr>
            <p:cNvPr id="48" name="Freeform 1033"/>
            <p:cNvSpPr>
              <a:spLocks/>
            </p:cNvSpPr>
            <p:nvPr/>
          </p:nvSpPr>
          <p:spPr bwMode="auto">
            <a:xfrm>
              <a:off x="10528553" y="3506605"/>
              <a:ext cx="1611163" cy="318192"/>
            </a:xfrm>
            <a:custGeom>
              <a:avLst/>
              <a:gdLst>
                <a:gd name="T0" fmla="*/ 3 w 638"/>
                <a:gd name="T1" fmla="*/ 126 h 126"/>
                <a:gd name="T2" fmla="*/ 0 w 638"/>
                <a:gd name="T3" fmla="*/ 111 h 126"/>
                <a:gd name="T4" fmla="*/ 635 w 638"/>
                <a:gd name="T5" fmla="*/ 0 h 126"/>
                <a:gd name="T6" fmla="*/ 638 w 638"/>
                <a:gd name="T7" fmla="*/ 15 h 126"/>
                <a:gd name="T8" fmla="*/ 3 w 638"/>
                <a:gd name="T9" fmla="*/ 126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8" h="126">
                  <a:moveTo>
                    <a:pt x="3" y="126"/>
                  </a:moveTo>
                  <a:lnTo>
                    <a:pt x="0" y="111"/>
                  </a:lnTo>
                  <a:lnTo>
                    <a:pt x="635" y="0"/>
                  </a:lnTo>
                  <a:lnTo>
                    <a:pt x="638" y="15"/>
                  </a:lnTo>
                  <a:lnTo>
                    <a:pt x="3" y="1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Nunito Light" charset="0"/>
              </a:endParaRPr>
            </a:p>
          </p:txBody>
        </p:sp>
        <p:sp>
          <p:nvSpPr>
            <p:cNvPr id="49" name="Rectangle 1034"/>
            <p:cNvSpPr>
              <a:spLocks noChangeArrowheads="1"/>
            </p:cNvSpPr>
            <p:nvPr/>
          </p:nvSpPr>
          <p:spPr bwMode="auto">
            <a:xfrm>
              <a:off x="12116986" y="3526807"/>
              <a:ext cx="40405" cy="5581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Nunito Light" charset="0"/>
              </a:endParaRPr>
            </a:p>
          </p:txBody>
        </p:sp>
        <p:sp>
          <p:nvSpPr>
            <p:cNvPr id="50" name="Freeform 1035"/>
            <p:cNvSpPr>
              <a:spLocks/>
            </p:cNvSpPr>
            <p:nvPr/>
          </p:nvSpPr>
          <p:spPr bwMode="auto">
            <a:xfrm>
              <a:off x="10520976" y="3789442"/>
              <a:ext cx="765177" cy="535371"/>
            </a:xfrm>
            <a:custGeom>
              <a:avLst/>
              <a:gdLst>
                <a:gd name="T0" fmla="*/ 294 w 303"/>
                <a:gd name="T1" fmla="*/ 212 h 212"/>
                <a:gd name="T2" fmla="*/ 0 w 303"/>
                <a:gd name="T3" fmla="*/ 13 h 212"/>
                <a:gd name="T4" fmla="*/ 9 w 303"/>
                <a:gd name="T5" fmla="*/ 0 h 212"/>
                <a:gd name="T6" fmla="*/ 303 w 303"/>
                <a:gd name="T7" fmla="*/ 199 h 212"/>
                <a:gd name="T8" fmla="*/ 294 w 303"/>
                <a:gd name="T9" fmla="*/ 212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3" h="212">
                  <a:moveTo>
                    <a:pt x="294" y="212"/>
                  </a:moveTo>
                  <a:lnTo>
                    <a:pt x="0" y="13"/>
                  </a:lnTo>
                  <a:lnTo>
                    <a:pt x="9" y="0"/>
                  </a:lnTo>
                  <a:lnTo>
                    <a:pt x="303" y="199"/>
                  </a:lnTo>
                  <a:lnTo>
                    <a:pt x="294" y="2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Nunito Light" charset="0"/>
              </a:endParaRPr>
            </a:p>
          </p:txBody>
        </p:sp>
        <p:sp>
          <p:nvSpPr>
            <p:cNvPr id="51" name="Freeform 1036"/>
            <p:cNvSpPr>
              <a:spLocks/>
            </p:cNvSpPr>
            <p:nvPr/>
          </p:nvSpPr>
          <p:spPr bwMode="auto">
            <a:xfrm>
              <a:off x="10273493" y="4291983"/>
              <a:ext cx="1010134" cy="560624"/>
            </a:xfrm>
            <a:custGeom>
              <a:avLst/>
              <a:gdLst>
                <a:gd name="T0" fmla="*/ 7 w 400"/>
                <a:gd name="T1" fmla="*/ 222 h 222"/>
                <a:gd name="T2" fmla="*/ 0 w 400"/>
                <a:gd name="T3" fmla="*/ 208 h 222"/>
                <a:gd name="T4" fmla="*/ 393 w 400"/>
                <a:gd name="T5" fmla="*/ 0 h 222"/>
                <a:gd name="T6" fmla="*/ 400 w 400"/>
                <a:gd name="T7" fmla="*/ 14 h 222"/>
                <a:gd name="T8" fmla="*/ 7 w 400"/>
                <a:gd name="T9" fmla="*/ 222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222">
                  <a:moveTo>
                    <a:pt x="7" y="222"/>
                  </a:moveTo>
                  <a:lnTo>
                    <a:pt x="0" y="208"/>
                  </a:lnTo>
                  <a:lnTo>
                    <a:pt x="393" y="0"/>
                  </a:lnTo>
                  <a:lnTo>
                    <a:pt x="400" y="14"/>
                  </a:lnTo>
                  <a:lnTo>
                    <a:pt x="7" y="2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Nunito Light" charset="0"/>
              </a:endParaRPr>
            </a:p>
          </p:txBody>
        </p:sp>
        <p:sp>
          <p:nvSpPr>
            <p:cNvPr id="60" name="Freeform 1037"/>
            <p:cNvSpPr>
              <a:spLocks/>
            </p:cNvSpPr>
            <p:nvPr/>
          </p:nvSpPr>
          <p:spPr bwMode="auto">
            <a:xfrm>
              <a:off x="10263392" y="3799542"/>
              <a:ext cx="287888" cy="1040439"/>
            </a:xfrm>
            <a:custGeom>
              <a:avLst/>
              <a:gdLst>
                <a:gd name="T0" fmla="*/ 15 w 114"/>
                <a:gd name="T1" fmla="*/ 412 h 412"/>
                <a:gd name="T2" fmla="*/ 0 w 114"/>
                <a:gd name="T3" fmla="*/ 408 h 412"/>
                <a:gd name="T4" fmla="*/ 99 w 114"/>
                <a:gd name="T5" fmla="*/ 0 h 412"/>
                <a:gd name="T6" fmla="*/ 114 w 114"/>
                <a:gd name="T7" fmla="*/ 4 h 412"/>
                <a:gd name="T8" fmla="*/ 15 w 114"/>
                <a:gd name="T9" fmla="*/ 412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4" h="412">
                  <a:moveTo>
                    <a:pt x="15" y="412"/>
                  </a:moveTo>
                  <a:lnTo>
                    <a:pt x="0" y="408"/>
                  </a:lnTo>
                  <a:lnTo>
                    <a:pt x="99" y="0"/>
                  </a:lnTo>
                  <a:lnTo>
                    <a:pt x="114" y="4"/>
                  </a:lnTo>
                  <a:lnTo>
                    <a:pt x="15" y="4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Nunito Light" charset="0"/>
              </a:endParaRPr>
            </a:p>
          </p:txBody>
        </p:sp>
        <p:sp>
          <p:nvSpPr>
            <p:cNvPr id="61" name="Freeform 1038"/>
            <p:cNvSpPr>
              <a:spLocks/>
            </p:cNvSpPr>
            <p:nvPr/>
          </p:nvSpPr>
          <p:spPr bwMode="auto">
            <a:xfrm>
              <a:off x="12132139" y="4067229"/>
              <a:ext cx="1073267" cy="330820"/>
            </a:xfrm>
            <a:custGeom>
              <a:avLst/>
              <a:gdLst>
                <a:gd name="T0" fmla="*/ 421 w 425"/>
                <a:gd name="T1" fmla="*/ 131 h 131"/>
                <a:gd name="T2" fmla="*/ 0 w 425"/>
                <a:gd name="T3" fmla="*/ 15 h 131"/>
                <a:gd name="T4" fmla="*/ 4 w 425"/>
                <a:gd name="T5" fmla="*/ 0 h 131"/>
                <a:gd name="T6" fmla="*/ 425 w 425"/>
                <a:gd name="T7" fmla="*/ 116 h 131"/>
                <a:gd name="T8" fmla="*/ 421 w 425"/>
                <a:gd name="T9" fmla="*/ 131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5" h="131">
                  <a:moveTo>
                    <a:pt x="421" y="131"/>
                  </a:moveTo>
                  <a:lnTo>
                    <a:pt x="0" y="15"/>
                  </a:lnTo>
                  <a:lnTo>
                    <a:pt x="4" y="0"/>
                  </a:lnTo>
                  <a:lnTo>
                    <a:pt x="425" y="116"/>
                  </a:lnTo>
                  <a:lnTo>
                    <a:pt x="421" y="1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Nunito Light" charset="0"/>
              </a:endParaRPr>
            </a:p>
          </p:txBody>
        </p:sp>
        <p:sp>
          <p:nvSpPr>
            <p:cNvPr id="62" name="Freeform 1039"/>
            <p:cNvSpPr>
              <a:spLocks/>
            </p:cNvSpPr>
            <p:nvPr/>
          </p:nvSpPr>
          <p:spPr bwMode="auto">
            <a:xfrm>
              <a:off x="12771049" y="5229506"/>
              <a:ext cx="777804" cy="185130"/>
            </a:xfrm>
            <a:custGeom>
              <a:avLst/>
              <a:gdLst>
                <a:gd name="T0" fmla="*/ 4 w 406"/>
                <a:gd name="T1" fmla="*/ 105 h 105"/>
                <a:gd name="T2" fmla="*/ 0 w 406"/>
                <a:gd name="T3" fmla="*/ 90 h 105"/>
                <a:gd name="T4" fmla="*/ 402 w 406"/>
                <a:gd name="T5" fmla="*/ 0 h 105"/>
                <a:gd name="T6" fmla="*/ 406 w 406"/>
                <a:gd name="T7" fmla="*/ 15 h 105"/>
                <a:gd name="T8" fmla="*/ 4 w 406"/>
                <a:gd name="T9" fmla="*/ 10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6" h="105">
                  <a:moveTo>
                    <a:pt x="4" y="105"/>
                  </a:moveTo>
                  <a:lnTo>
                    <a:pt x="0" y="90"/>
                  </a:lnTo>
                  <a:lnTo>
                    <a:pt x="402" y="0"/>
                  </a:lnTo>
                  <a:lnTo>
                    <a:pt x="406" y="15"/>
                  </a:lnTo>
                  <a:lnTo>
                    <a:pt x="4" y="1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Nunito Light" charset="0"/>
              </a:endParaRPr>
            </a:p>
          </p:txBody>
        </p:sp>
        <p:sp>
          <p:nvSpPr>
            <p:cNvPr id="63" name="Freeform 1040"/>
            <p:cNvSpPr>
              <a:spLocks/>
            </p:cNvSpPr>
            <p:nvPr/>
          </p:nvSpPr>
          <p:spPr bwMode="auto">
            <a:xfrm>
              <a:off x="12493263" y="4362692"/>
              <a:ext cx="719720" cy="601031"/>
            </a:xfrm>
            <a:custGeom>
              <a:avLst/>
              <a:gdLst>
                <a:gd name="T0" fmla="*/ 10 w 285"/>
                <a:gd name="T1" fmla="*/ 238 h 238"/>
                <a:gd name="T2" fmla="*/ 0 w 285"/>
                <a:gd name="T3" fmla="*/ 226 h 238"/>
                <a:gd name="T4" fmla="*/ 275 w 285"/>
                <a:gd name="T5" fmla="*/ 0 h 238"/>
                <a:gd name="T6" fmla="*/ 285 w 285"/>
                <a:gd name="T7" fmla="*/ 12 h 238"/>
                <a:gd name="T8" fmla="*/ 10 w 285"/>
                <a:gd name="T9" fmla="*/ 23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5" h="238">
                  <a:moveTo>
                    <a:pt x="10" y="238"/>
                  </a:moveTo>
                  <a:lnTo>
                    <a:pt x="0" y="226"/>
                  </a:lnTo>
                  <a:lnTo>
                    <a:pt x="275" y="0"/>
                  </a:lnTo>
                  <a:lnTo>
                    <a:pt x="285" y="12"/>
                  </a:lnTo>
                  <a:lnTo>
                    <a:pt x="10" y="2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Nunito Light" charset="0"/>
              </a:endParaRPr>
            </a:p>
          </p:txBody>
        </p:sp>
        <p:sp>
          <p:nvSpPr>
            <p:cNvPr id="64" name="Rectangle 1041"/>
            <p:cNvSpPr>
              <a:spLocks noChangeArrowheads="1"/>
            </p:cNvSpPr>
            <p:nvPr/>
          </p:nvSpPr>
          <p:spPr bwMode="auto">
            <a:xfrm>
              <a:off x="12116986" y="4084906"/>
              <a:ext cx="45719" cy="75045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Nunito Light" charset="0"/>
              </a:endParaRPr>
            </a:p>
          </p:txBody>
        </p:sp>
        <p:sp>
          <p:nvSpPr>
            <p:cNvPr id="65" name="Freeform 1042"/>
            <p:cNvSpPr>
              <a:spLocks/>
            </p:cNvSpPr>
            <p:nvPr/>
          </p:nvSpPr>
          <p:spPr bwMode="auto">
            <a:xfrm>
              <a:off x="11258372" y="4297035"/>
              <a:ext cx="484865" cy="628382"/>
            </a:xfrm>
            <a:custGeom>
              <a:avLst/>
              <a:gdLst>
                <a:gd name="T0" fmla="*/ 171 w 184"/>
                <a:gd name="T1" fmla="*/ 252 h 252"/>
                <a:gd name="T2" fmla="*/ 0 w 184"/>
                <a:gd name="T3" fmla="*/ 9 h 252"/>
                <a:gd name="T4" fmla="*/ 12 w 184"/>
                <a:gd name="T5" fmla="*/ 0 h 252"/>
                <a:gd name="T6" fmla="*/ 184 w 184"/>
                <a:gd name="T7" fmla="*/ 243 h 252"/>
                <a:gd name="T8" fmla="*/ 171 w 184"/>
                <a:gd name="T9" fmla="*/ 252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4" h="252">
                  <a:moveTo>
                    <a:pt x="171" y="252"/>
                  </a:moveTo>
                  <a:lnTo>
                    <a:pt x="0" y="9"/>
                  </a:lnTo>
                  <a:lnTo>
                    <a:pt x="12" y="0"/>
                  </a:lnTo>
                  <a:lnTo>
                    <a:pt x="184" y="243"/>
                  </a:lnTo>
                  <a:lnTo>
                    <a:pt x="171" y="2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Nunito Light" charset="0"/>
              </a:endParaRPr>
            </a:p>
          </p:txBody>
        </p:sp>
        <p:sp>
          <p:nvSpPr>
            <p:cNvPr id="66" name="Freeform 1043"/>
            <p:cNvSpPr>
              <a:spLocks/>
            </p:cNvSpPr>
            <p:nvPr/>
          </p:nvSpPr>
          <p:spPr bwMode="auto">
            <a:xfrm>
              <a:off x="10278543" y="4814728"/>
              <a:ext cx="1310650" cy="333301"/>
            </a:xfrm>
            <a:custGeom>
              <a:avLst/>
              <a:gdLst>
                <a:gd name="T0" fmla="*/ 550 w 553"/>
                <a:gd name="T1" fmla="*/ 128 h 128"/>
                <a:gd name="T2" fmla="*/ 0 w 553"/>
                <a:gd name="T3" fmla="*/ 16 h 128"/>
                <a:gd name="T4" fmla="*/ 3 w 553"/>
                <a:gd name="T5" fmla="*/ 0 h 128"/>
                <a:gd name="T6" fmla="*/ 553 w 553"/>
                <a:gd name="T7" fmla="*/ 113 h 128"/>
                <a:gd name="T8" fmla="*/ 550 w 553"/>
                <a:gd name="T9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3" h="128">
                  <a:moveTo>
                    <a:pt x="550" y="128"/>
                  </a:moveTo>
                  <a:lnTo>
                    <a:pt x="0" y="16"/>
                  </a:lnTo>
                  <a:lnTo>
                    <a:pt x="3" y="0"/>
                  </a:lnTo>
                  <a:lnTo>
                    <a:pt x="553" y="113"/>
                  </a:lnTo>
                  <a:lnTo>
                    <a:pt x="550" y="1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Nunito Light" charset="0"/>
              </a:endParaRPr>
            </a:p>
          </p:txBody>
        </p:sp>
      </p:grpSp>
      <p:sp>
        <p:nvSpPr>
          <p:cNvPr id="67" name="Freeform 1053"/>
          <p:cNvSpPr>
            <a:spLocks/>
          </p:cNvSpPr>
          <p:nvPr/>
        </p:nvSpPr>
        <p:spPr bwMode="auto">
          <a:xfrm>
            <a:off x="19270996" y="6442853"/>
            <a:ext cx="2182918" cy="2678844"/>
          </a:xfrm>
          <a:custGeom>
            <a:avLst/>
            <a:gdLst>
              <a:gd name="T0" fmla="*/ 265 w 521"/>
              <a:gd name="T1" fmla="*/ 0 h 638"/>
              <a:gd name="T2" fmla="*/ 54 w 521"/>
              <a:gd name="T3" fmla="*/ 117 h 638"/>
              <a:gd name="T4" fmla="*/ 41 w 521"/>
              <a:gd name="T5" fmla="*/ 251 h 638"/>
              <a:gd name="T6" fmla="*/ 0 w 521"/>
              <a:gd name="T7" fmla="*/ 391 h 638"/>
              <a:gd name="T8" fmla="*/ 48 w 521"/>
              <a:gd name="T9" fmla="*/ 413 h 638"/>
              <a:gd name="T10" fmla="*/ 34 w 521"/>
              <a:gd name="T11" fmla="*/ 444 h 638"/>
              <a:gd name="T12" fmla="*/ 52 w 521"/>
              <a:gd name="T13" fmla="*/ 459 h 638"/>
              <a:gd name="T14" fmla="*/ 37 w 521"/>
              <a:gd name="T15" fmla="*/ 470 h 638"/>
              <a:gd name="T16" fmla="*/ 49 w 521"/>
              <a:gd name="T17" fmla="*/ 507 h 638"/>
              <a:gd name="T18" fmla="*/ 49 w 521"/>
              <a:gd name="T19" fmla="*/ 506 h 638"/>
              <a:gd name="T20" fmla="*/ 74 w 521"/>
              <a:gd name="T21" fmla="*/ 556 h 638"/>
              <a:gd name="T22" fmla="*/ 180 w 521"/>
              <a:gd name="T23" fmla="*/ 544 h 638"/>
              <a:gd name="T24" fmla="*/ 180 w 521"/>
              <a:gd name="T25" fmla="*/ 638 h 638"/>
              <a:gd name="T26" fmla="*/ 423 w 521"/>
              <a:gd name="T27" fmla="*/ 638 h 638"/>
              <a:gd name="T28" fmla="*/ 416 w 521"/>
              <a:gd name="T29" fmla="*/ 504 h 638"/>
              <a:gd name="T30" fmla="*/ 521 w 521"/>
              <a:gd name="T31" fmla="*/ 265 h 638"/>
              <a:gd name="T32" fmla="*/ 265 w 521"/>
              <a:gd name="T33" fmla="*/ 0 h 6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521" h="638">
                <a:moveTo>
                  <a:pt x="265" y="0"/>
                </a:moveTo>
                <a:cubicBezTo>
                  <a:pt x="158" y="0"/>
                  <a:pt x="92" y="39"/>
                  <a:pt x="54" y="117"/>
                </a:cubicBezTo>
                <a:cubicBezTo>
                  <a:pt x="38" y="149"/>
                  <a:pt x="27" y="237"/>
                  <a:pt x="41" y="251"/>
                </a:cubicBezTo>
                <a:cubicBezTo>
                  <a:pt x="71" y="281"/>
                  <a:pt x="0" y="345"/>
                  <a:pt x="0" y="391"/>
                </a:cubicBezTo>
                <a:cubicBezTo>
                  <a:pt x="0" y="417"/>
                  <a:pt x="37" y="403"/>
                  <a:pt x="48" y="413"/>
                </a:cubicBezTo>
                <a:cubicBezTo>
                  <a:pt x="57" y="423"/>
                  <a:pt x="34" y="438"/>
                  <a:pt x="34" y="444"/>
                </a:cubicBezTo>
                <a:cubicBezTo>
                  <a:pt x="34" y="456"/>
                  <a:pt x="45" y="459"/>
                  <a:pt x="52" y="459"/>
                </a:cubicBezTo>
                <a:cubicBezTo>
                  <a:pt x="52" y="459"/>
                  <a:pt x="37" y="458"/>
                  <a:pt x="37" y="470"/>
                </a:cubicBezTo>
                <a:cubicBezTo>
                  <a:pt x="37" y="485"/>
                  <a:pt x="50" y="478"/>
                  <a:pt x="49" y="507"/>
                </a:cubicBezTo>
                <a:cubicBezTo>
                  <a:pt x="49" y="506"/>
                  <a:pt x="49" y="506"/>
                  <a:pt x="49" y="506"/>
                </a:cubicBezTo>
                <a:cubicBezTo>
                  <a:pt x="46" y="528"/>
                  <a:pt x="46" y="556"/>
                  <a:pt x="74" y="556"/>
                </a:cubicBezTo>
                <a:cubicBezTo>
                  <a:pt x="108" y="556"/>
                  <a:pt x="148" y="533"/>
                  <a:pt x="180" y="544"/>
                </a:cubicBezTo>
                <a:cubicBezTo>
                  <a:pt x="203" y="551"/>
                  <a:pt x="196" y="622"/>
                  <a:pt x="180" y="638"/>
                </a:cubicBezTo>
                <a:cubicBezTo>
                  <a:pt x="423" y="638"/>
                  <a:pt x="423" y="638"/>
                  <a:pt x="423" y="638"/>
                </a:cubicBezTo>
                <a:cubicBezTo>
                  <a:pt x="423" y="638"/>
                  <a:pt x="386" y="595"/>
                  <a:pt x="416" y="504"/>
                </a:cubicBezTo>
                <a:cubicBezTo>
                  <a:pt x="438" y="437"/>
                  <a:pt x="521" y="448"/>
                  <a:pt x="521" y="265"/>
                </a:cubicBezTo>
                <a:cubicBezTo>
                  <a:pt x="521" y="119"/>
                  <a:pt x="422" y="0"/>
                  <a:pt x="26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en-US" sz="3599" dirty="0">
              <a:latin typeface="Nunito Light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17155900" y="4144117"/>
            <a:ext cx="6684386" cy="3123901"/>
            <a:chOff x="17155900" y="4144117"/>
            <a:chExt cx="6684386" cy="3123901"/>
          </a:xfrm>
          <a:solidFill>
            <a:schemeClr val="bg1"/>
          </a:solidFill>
        </p:grpSpPr>
        <p:sp>
          <p:nvSpPr>
            <p:cNvPr id="69" name="Oval 1044"/>
            <p:cNvSpPr>
              <a:spLocks noChangeArrowheads="1"/>
            </p:cNvSpPr>
            <p:nvPr/>
          </p:nvSpPr>
          <p:spPr bwMode="auto">
            <a:xfrm>
              <a:off x="20237414" y="5072383"/>
              <a:ext cx="296706" cy="29670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Nunito Light" charset="0"/>
              </a:endParaRPr>
            </a:p>
          </p:txBody>
        </p:sp>
        <p:sp>
          <p:nvSpPr>
            <p:cNvPr id="70" name="Oval 1045"/>
            <p:cNvSpPr>
              <a:spLocks noChangeArrowheads="1"/>
            </p:cNvSpPr>
            <p:nvPr/>
          </p:nvSpPr>
          <p:spPr bwMode="auto">
            <a:xfrm>
              <a:off x="22013420" y="5581024"/>
              <a:ext cx="330618" cy="32637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Nunito Light" charset="0"/>
              </a:endParaRPr>
            </a:p>
          </p:txBody>
        </p:sp>
        <p:sp>
          <p:nvSpPr>
            <p:cNvPr id="71" name="Oval 1046"/>
            <p:cNvSpPr>
              <a:spLocks noChangeArrowheads="1"/>
            </p:cNvSpPr>
            <p:nvPr/>
          </p:nvSpPr>
          <p:spPr bwMode="auto">
            <a:xfrm>
              <a:off x="21941361" y="4144117"/>
              <a:ext cx="330618" cy="33061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Nunito Light" charset="0"/>
              </a:endParaRPr>
            </a:p>
          </p:txBody>
        </p:sp>
        <p:sp>
          <p:nvSpPr>
            <p:cNvPr id="72" name="Oval 1047"/>
            <p:cNvSpPr>
              <a:spLocks noChangeArrowheads="1"/>
            </p:cNvSpPr>
            <p:nvPr/>
          </p:nvSpPr>
          <p:spPr bwMode="auto">
            <a:xfrm>
              <a:off x="23598681" y="5508968"/>
              <a:ext cx="241605" cy="2373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Nunito Light" charset="0"/>
              </a:endParaRPr>
            </a:p>
          </p:txBody>
        </p:sp>
        <p:sp>
          <p:nvSpPr>
            <p:cNvPr id="73" name="Oval 1048"/>
            <p:cNvSpPr>
              <a:spLocks noChangeArrowheads="1"/>
            </p:cNvSpPr>
            <p:nvPr/>
          </p:nvSpPr>
          <p:spPr bwMode="auto">
            <a:xfrm>
              <a:off x="18817459" y="5504729"/>
              <a:ext cx="241605" cy="24160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Nunito Light" charset="0"/>
              </a:endParaRPr>
            </a:p>
          </p:txBody>
        </p:sp>
        <p:sp>
          <p:nvSpPr>
            <p:cNvPr id="74" name="Oval 1049"/>
            <p:cNvSpPr>
              <a:spLocks noChangeArrowheads="1"/>
            </p:cNvSpPr>
            <p:nvPr/>
          </p:nvSpPr>
          <p:spPr bwMode="auto">
            <a:xfrm>
              <a:off x="20245891" y="4169548"/>
              <a:ext cx="279754" cy="27975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Nunito Light" charset="0"/>
              </a:endParaRPr>
            </a:p>
          </p:txBody>
        </p:sp>
        <p:sp>
          <p:nvSpPr>
            <p:cNvPr id="75" name="Oval 1050"/>
            <p:cNvSpPr>
              <a:spLocks noChangeArrowheads="1"/>
            </p:cNvSpPr>
            <p:nvPr/>
          </p:nvSpPr>
          <p:spPr bwMode="auto">
            <a:xfrm>
              <a:off x="17155900" y="6365181"/>
              <a:ext cx="241605" cy="2373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Nunito Light" charset="0"/>
              </a:endParaRPr>
            </a:p>
          </p:txBody>
        </p:sp>
        <p:sp>
          <p:nvSpPr>
            <p:cNvPr id="76" name="Oval 1051"/>
            <p:cNvSpPr>
              <a:spLocks noChangeArrowheads="1"/>
            </p:cNvSpPr>
            <p:nvPr/>
          </p:nvSpPr>
          <p:spPr bwMode="auto">
            <a:xfrm>
              <a:off x="22632266" y="7026413"/>
              <a:ext cx="233127" cy="24160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Nunito Light" charset="0"/>
              </a:endParaRPr>
            </a:p>
          </p:txBody>
        </p:sp>
        <p:sp>
          <p:nvSpPr>
            <p:cNvPr id="77" name="Oval 1052"/>
            <p:cNvSpPr>
              <a:spLocks noChangeArrowheads="1"/>
            </p:cNvSpPr>
            <p:nvPr/>
          </p:nvSpPr>
          <p:spPr bwMode="auto">
            <a:xfrm>
              <a:off x="17575528" y="4661234"/>
              <a:ext cx="237366" cy="2373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Nunito Light" charset="0"/>
              </a:endParaRPr>
            </a:p>
          </p:txBody>
        </p:sp>
      </p:grpSp>
      <p:sp>
        <p:nvSpPr>
          <p:cNvPr id="37" name="ZoneTexte 36"/>
          <p:cNvSpPr txBox="1"/>
          <p:nvPr/>
        </p:nvSpPr>
        <p:spPr>
          <a:xfrm>
            <a:off x="23658212" y="0"/>
            <a:ext cx="697627" cy="646331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</a:rPr>
              <a:t>16</a:t>
            </a:r>
            <a:endParaRPr lang="fr-F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762522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Espace réservé du texte 1"/>
          <p:cNvSpPr txBox="1">
            <a:spLocks/>
          </p:cNvSpPr>
          <p:nvPr/>
        </p:nvSpPr>
        <p:spPr>
          <a:xfrm>
            <a:off x="323531" y="339513"/>
            <a:ext cx="12079276" cy="724247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1828434">
              <a:spcBef>
                <a:spcPts val="0"/>
              </a:spcBef>
              <a:buNone/>
            </a:pPr>
            <a:r>
              <a:rPr lang="fr-FR" sz="8000" dirty="0" smtClean="0">
                <a:solidFill>
                  <a:srgbClr val="1B243B"/>
                </a:solidFill>
                <a:latin typeface="Adobe Caslon Pro Bold" pitchFamily="18" charset="0"/>
              </a:rPr>
              <a:t>Modélisation</a:t>
            </a:r>
            <a:endParaRPr lang="fr-FR" sz="8000" dirty="0">
              <a:solidFill>
                <a:srgbClr val="1B243B"/>
              </a:solidFill>
              <a:latin typeface="Adobe Caslon Pro Bold" pitchFamily="18" charset="0"/>
            </a:endParaRPr>
          </a:p>
        </p:txBody>
      </p:sp>
      <p:sp>
        <p:nvSpPr>
          <p:cNvPr id="37" name="TextBox 5"/>
          <p:cNvSpPr txBox="1"/>
          <p:nvPr/>
        </p:nvSpPr>
        <p:spPr>
          <a:xfrm>
            <a:off x="7806647" y="3563449"/>
            <a:ext cx="63894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dirty="0" err="1"/>
              <a:t>Scaler</a:t>
            </a:r>
            <a:endParaRPr lang="fr-FR" sz="4800" dirty="0"/>
          </a:p>
        </p:txBody>
      </p:sp>
      <p:sp>
        <p:nvSpPr>
          <p:cNvPr id="43" name="TextBox 11"/>
          <p:cNvSpPr txBox="1"/>
          <p:nvPr/>
        </p:nvSpPr>
        <p:spPr>
          <a:xfrm>
            <a:off x="7806646" y="8046198"/>
            <a:ext cx="131674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dirty="0" err="1"/>
              <a:t>XGBClassifier</a:t>
            </a:r>
            <a:endParaRPr lang="fr-FR" sz="4800" dirty="0"/>
          </a:p>
        </p:txBody>
      </p:sp>
      <p:sp>
        <p:nvSpPr>
          <p:cNvPr id="45" name="TextBox 5"/>
          <p:cNvSpPr txBox="1"/>
          <p:nvPr/>
        </p:nvSpPr>
        <p:spPr>
          <a:xfrm>
            <a:off x="7806645" y="6898508"/>
            <a:ext cx="123292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dirty="0" err="1"/>
              <a:t>RandomForestClassifier</a:t>
            </a:r>
            <a:endParaRPr lang="fr-FR" sz="4800" dirty="0"/>
          </a:p>
        </p:txBody>
      </p:sp>
      <p:sp>
        <p:nvSpPr>
          <p:cNvPr id="51" name="TextBox 9"/>
          <p:cNvSpPr txBox="1"/>
          <p:nvPr/>
        </p:nvSpPr>
        <p:spPr>
          <a:xfrm>
            <a:off x="7806645" y="4668682"/>
            <a:ext cx="59894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dirty="0" err="1"/>
              <a:t>Dummy</a:t>
            </a:r>
            <a:r>
              <a:rPr lang="fr-FR" sz="4800" dirty="0"/>
              <a:t> C</a:t>
            </a:r>
            <a:r>
              <a:rPr lang="fr-FR" sz="4800" dirty="0" smtClean="0"/>
              <a:t>lassifier</a:t>
            </a:r>
            <a:endParaRPr lang="en-US" sz="4800" dirty="0">
              <a:solidFill>
                <a:schemeClr val="tx2"/>
              </a:solidFill>
              <a:latin typeface="Nunito Light" charset="0"/>
              <a:ea typeface="Nunito Light" charset="0"/>
              <a:cs typeface="Nunito Light" charset="0"/>
            </a:endParaRPr>
          </a:p>
        </p:txBody>
      </p:sp>
      <p:sp>
        <p:nvSpPr>
          <p:cNvPr id="53" name="TextBox 11"/>
          <p:cNvSpPr txBox="1"/>
          <p:nvPr/>
        </p:nvSpPr>
        <p:spPr>
          <a:xfrm>
            <a:off x="7806645" y="5799448"/>
            <a:ext cx="107138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dirty="0" err="1"/>
              <a:t>LogisticRegression</a:t>
            </a:r>
            <a:endParaRPr lang="fr-FR" sz="4800" dirty="0"/>
          </a:p>
        </p:txBody>
      </p:sp>
      <p:grpSp>
        <p:nvGrpSpPr>
          <p:cNvPr id="65" name="Google Shape;1026;p37"/>
          <p:cNvGrpSpPr/>
          <p:nvPr/>
        </p:nvGrpSpPr>
        <p:grpSpPr>
          <a:xfrm rot="16200000">
            <a:off x="6504460" y="3273484"/>
            <a:ext cx="778352" cy="1546278"/>
            <a:chOff x="3778727" y="4460423"/>
            <a:chExt cx="720160" cy="647437"/>
          </a:xfrm>
        </p:grpSpPr>
        <p:sp>
          <p:nvSpPr>
            <p:cNvPr id="66" name="Google Shape;1027;p37"/>
            <p:cNvSpPr/>
            <p:nvPr/>
          </p:nvSpPr>
          <p:spPr>
            <a:xfrm>
              <a:off x="3957011" y="4902228"/>
              <a:ext cx="364723" cy="110621"/>
            </a:xfrm>
            <a:custGeom>
              <a:avLst/>
              <a:gdLst/>
              <a:ahLst/>
              <a:cxnLst/>
              <a:rect l="l" t="t" r="r" b="b"/>
              <a:pathLst>
                <a:path w="640" h="194" extrusionOk="0">
                  <a:moveTo>
                    <a:pt x="0" y="0"/>
                  </a:moveTo>
                  <a:cubicBezTo>
                    <a:pt x="63" y="130"/>
                    <a:pt x="63" y="130"/>
                    <a:pt x="63" y="130"/>
                  </a:cubicBezTo>
                  <a:cubicBezTo>
                    <a:pt x="64" y="130"/>
                    <a:pt x="64" y="130"/>
                    <a:pt x="64" y="130"/>
                  </a:cubicBezTo>
                  <a:cubicBezTo>
                    <a:pt x="64" y="130"/>
                    <a:pt x="64" y="130"/>
                    <a:pt x="64" y="131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93" y="170"/>
                    <a:pt x="188" y="194"/>
                    <a:pt x="320" y="194"/>
                  </a:cubicBezTo>
                  <a:cubicBezTo>
                    <a:pt x="452" y="194"/>
                    <a:pt x="547" y="170"/>
                    <a:pt x="571" y="143"/>
                  </a:cubicBezTo>
                  <a:cubicBezTo>
                    <a:pt x="577" y="131"/>
                    <a:pt x="577" y="131"/>
                    <a:pt x="577" y="131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640" y="0"/>
                    <a:pt x="640" y="0"/>
                    <a:pt x="640" y="0"/>
                  </a:cubicBezTo>
                  <a:cubicBezTo>
                    <a:pt x="587" y="29"/>
                    <a:pt x="452" y="46"/>
                    <a:pt x="320" y="46"/>
                  </a:cubicBezTo>
                  <a:cubicBezTo>
                    <a:pt x="189" y="46"/>
                    <a:pt x="53" y="2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Google Shape;1028;p37"/>
            <p:cNvSpPr/>
            <p:nvPr/>
          </p:nvSpPr>
          <p:spPr>
            <a:xfrm>
              <a:off x="4002092" y="4999728"/>
              <a:ext cx="275015" cy="108132"/>
            </a:xfrm>
            <a:custGeom>
              <a:avLst/>
              <a:gdLst/>
              <a:ahLst/>
              <a:cxnLst/>
              <a:rect l="l" t="t" r="r" b="b"/>
              <a:pathLst>
                <a:path w="483" h="190" extrusionOk="0">
                  <a:moveTo>
                    <a:pt x="0" y="0"/>
                  </a:moveTo>
                  <a:cubicBezTo>
                    <a:pt x="61" y="125"/>
                    <a:pt x="61" y="125"/>
                    <a:pt x="61" y="125"/>
                  </a:cubicBezTo>
                  <a:cubicBezTo>
                    <a:pt x="62" y="126"/>
                    <a:pt x="62" y="127"/>
                    <a:pt x="63" y="128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93" y="170"/>
                    <a:pt x="162" y="190"/>
                    <a:pt x="241" y="190"/>
                  </a:cubicBezTo>
                  <a:cubicBezTo>
                    <a:pt x="320" y="190"/>
                    <a:pt x="389" y="170"/>
                    <a:pt x="412" y="144"/>
                  </a:cubicBezTo>
                  <a:cubicBezTo>
                    <a:pt x="420" y="128"/>
                    <a:pt x="420" y="128"/>
                    <a:pt x="420" y="128"/>
                  </a:cubicBezTo>
                  <a:cubicBezTo>
                    <a:pt x="421" y="127"/>
                    <a:pt x="421" y="126"/>
                    <a:pt x="421" y="125"/>
                  </a:cubicBezTo>
                  <a:cubicBezTo>
                    <a:pt x="483" y="0"/>
                    <a:pt x="483" y="0"/>
                    <a:pt x="483" y="0"/>
                  </a:cubicBezTo>
                  <a:cubicBezTo>
                    <a:pt x="437" y="26"/>
                    <a:pt x="338" y="41"/>
                    <a:pt x="241" y="41"/>
                  </a:cubicBezTo>
                  <a:cubicBezTo>
                    <a:pt x="144" y="41"/>
                    <a:pt x="45" y="26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Google Shape;1029;p37"/>
            <p:cNvSpPr/>
            <p:nvPr/>
          </p:nvSpPr>
          <p:spPr>
            <a:xfrm>
              <a:off x="3780312" y="4519014"/>
              <a:ext cx="718575" cy="115145"/>
            </a:xfrm>
            <a:custGeom>
              <a:avLst/>
              <a:gdLst/>
              <a:ahLst/>
              <a:cxnLst/>
              <a:rect l="l" t="t" r="r" b="b"/>
              <a:pathLst>
                <a:path w="1261" h="202" extrusionOk="0">
                  <a:moveTo>
                    <a:pt x="630" y="53"/>
                  </a:moveTo>
                  <a:cubicBezTo>
                    <a:pt x="363" y="53"/>
                    <a:pt x="82" y="34"/>
                    <a:pt x="0" y="0"/>
                  </a:cubicBezTo>
                  <a:cubicBezTo>
                    <a:pt x="71" y="146"/>
                    <a:pt x="71" y="146"/>
                    <a:pt x="71" y="146"/>
                  </a:cubicBezTo>
                  <a:cubicBezTo>
                    <a:pt x="88" y="157"/>
                    <a:pt x="134" y="170"/>
                    <a:pt x="227" y="181"/>
                  </a:cubicBezTo>
                  <a:cubicBezTo>
                    <a:pt x="334" y="194"/>
                    <a:pt x="478" y="202"/>
                    <a:pt x="630" y="202"/>
                  </a:cubicBezTo>
                  <a:cubicBezTo>
                    <a:pt x="630" y="202"/>
                    <a:pt x="630" y="202"/>
                    <a:pt x="630" y="202"/>
                  </a:cubicBezTo>
                  <a:cubicBezTo>
                    <a:pt x="929" y="202"/>
                    <a:pt x="1147" y="174"/>
                    <a:pt x="1189" y="146"/>
                  </a:cubicBezTo>
                  <a:cubicBezTo>
                    <a:pt x="1261" y="0"/>
                    <a:pt x="1261" y="0"/>
                    <a:pt x="1261" y="0"/>
                  </a:cubicBezTo>
                  <a:cubicBezTo>
                    <a:pt x="1179" y="34"/>
                    <a:pt x="897" y="53"/>
                    <a:pt x="630" y="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Google Shape;1030;p37"/>
            <p:cNvSpPr/>
            <p:nvPr/>
          </p:nvSpPr>
          <p:spPr>
            <a:xfrm>
              <a:off x="3868662" y="4710397"/>
              <a:ext cx="541875" cy="112657"/>
            </a:xfrm>
            <a:custGeom>
              <a:avLst/>
              <a:gdLst/>
              <a:ahLst/>
              <a:cxnLst/>
              <a:rect l="l" t="t" r="r" b="b"/>
              <a:pathLst>
                <a:path w="951" h="198" extrusionOk="0">
                  <a:moveTo>
                    <a:pt x="0" y="0"/>
                  </a:moveTo>
                  <a:cubicBezTo>
                    <a:pt x="70" y="144"/>
                    <a:pt x="70" y="144"/>
                    <a:pt x="70" y="144"/>
                  </a:cubicBezTo>
                  <a:cubicBezTo>
                    <a:pt x="101" y="171"/>
                    <a:pt x="259" y="198"/>
                    <a:pt x="475" y="198"/>
                  </a:cubicBezTo>
                  <a:cubicBezTo>
                    <a:pt x="692" y="198"/>
                    <a:pt x="849" y="171"/>
                    <a:pt x="881" y="144"/>
                  </a:cubicBezTo>
                  <a:cubicBezTo>
                    <a:pt x="951" y="0"/>
                    <a:pt x="951" y="0"/>
                    <a:pt x="951" y="0"/>
                  </a:cubicBezTo>
                  <a:cubicBezTo>
                    <a:pt x="881" y="32"/>
                    <a:pt x="673" y="50"/>
                    <a:pt x="475" y="50"/>
                  </a:cubicBezTo>
                  <a:cubicBezTo>
                    <a:pt x="277" y="50"/>
                    <a:pt x="69" y="32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1031;p37"/>
            <p:cNvSpPr/>
            <p:nvPr/>
          </p:nvSpPr>
          <p:spPr>
            <a:xfrm>
              <a:off x="3824940" y="4614704"/>
              <a:ext cx="629543" cy="114014"/>
            </a:xfrm>
            <a:custGeom>
              <a:avLst/>
              <a:gdLst/>
              <a:ahLst/>
              <a:cxnLst/>
              <a:rect l="l" t="t" r="r" b="b"/>
              <a:pathLst>
                <a:path w="1105" h="200" extrusionOk="0">
                  <a:moveTo>
                    <a:pt x="552" y="51"/>
                  </a:moveTo>
                  <a:cubicBezTo>
                    <a:pt x="399" y="51"/>
                    <a:pt x="255" y="44"/>
                    <a:pt x="147" y="31"/>
                  </a:cubicBezTo>
                  <a:cubicBezTo>
                    <a:pt x="76" y="22"/>
                    <a:pt x="26" y="12"/>
                    <a:pt x="0" y="0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108" y="173"/>
                    <a:pt x="296" y="200"/>
                    <a:pt x="552" y="200"/>
                  </a:cubicBezTo>
                  <a:cubicBezTo>
                    <a:pt x="809" y="200"/>
                    <a:pt x="996" y="173"/>
                    <a:pt x="1034" y="145"/>
                  </a:cubicBezTo>
                  <a:cubicBezTo>
                    <a:pt x="1105" y="0"/>
                    <a:pt x="1105" y="0"/>
                    <a:pt x="1105" y="0"/>
                  </a:cubicBezTo>
                  <a:cubicBezTo>
                    <a:pt x="1030" y="33"/>
                    <a:pt x="785" y="51"/>
                    <a:pt x="552" y="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1032;p37"/>
            <p:cNvSpPr/>
            <p:nvPr/>
          </p:nvSpPr>
          <p:spPr>
            <a:xfrm>
              <a:off x="3912610" y="4806085"/>
              <a:ext cx="453525" cy="112204"/>
            </a:xfrm>
            <a:custGeom>
              <a:avLst/>
              <a:gdLst/>
              <a:ahLst/>
              <a:cxnLst/>
              <a:rect l="l" t="t" r="r" b="b"/>
              <a:pathLst>
                <a:path w="796" h="197" extrusionOk="0">
                  <a:moveTo>
                    <a:pt x="0" y="0"/>
                  </a:moveTo>
                  <a:cubicBezTo>
                    <a:pt x="65" y="132"/>
                    <a:pt x="65" y="132"/>
                    <a:pt x="65" y="132"/>
                  </a:cubicBezTo>
                  <a:cubicBezTo>
                    <a:pt x="65" y="132"/>
                    <a:pt x="65" y="132"/>
                    <a:pt x="65" y="132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0" y="142"/>
                    <a:pt x="70" y="142"/>
                    <a:pt x="70" y="142"/>
                  </a:cubicBezTo>
                  <a:cubicBezTo>
                    <a:pt x="95" y="170"/>
                    <a:pt x="221" y="197"/>
                    <a:pt x="398" y="197"/>
                  </a:cubicBezTo>
                  <a:cubicBezTo>
                    <a:pt x="576" y="197"/>
                    <a:pt x="702" y="170"/>
                    <a:pt x="727" y="142"/>
                  </a:cubicBezTo>
                  <a:cubicBezTo>
                    <a:pt x="732" y="133"/>
                    <a:pt x="732" y="133"/>
                    <a:pt x="732" y="133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735" y="31"/>
                    <a:pt x="562" y="48"/>
                    <a:pt x="398" y="48"/>
                  </a:cubicBezTo>
                  <a:cubicBezTo>
                    <a:pt x="234" y="48"/>
                    <a:pt x="62" y="3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Google Shape;1033;p37"/>
            <p:cNvSpPr/>
            <p:nvPr/>
          </p:nvSpPr>
          <p:spPr>
            <a:xfrm>
              <a:off x="3778727" y="4460423"/>
              <a:ext cx="719100" cy="79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4" name="Google Shape;1026;p37"/>
          <p:cNvGrpSpPr/>
          <p:nvPr/>
        </p:nvGrpSpPr>
        <p:grpSpPr>
          <a:xfrm rot="16200000">
            <a:off x="6505584" y="4359276"/>
            <a:ext cx="778352" cy="1546278"/>
            <a:chOff x="3778727" y="4460423"/>
            <a:chExt cx="720160" cy="647437"/>
          </a:xfrm>
        </p:grpSpPr>
        <p:sp>
          <p:nvSpPr>
            <p:cNvPr id="75" name="Google Shape;1027;p37"/>
            <p:cNvSpPr/>
            <p:nvPr/>
          </p:nvSpPr>
          <p:spPr>
            <a:xfrm>
              <a:off x="3957011" y="4902228"/>
              <a:ext cx="364723" cy="110621"/>
            </a:xfrm>
            <a:custGeom>
              <a:avLst/>
              <a:gdLst/>
              <a:ahLst/>
              <a:cxnLst/>
              <a:rect l="l" t="t" r="r" b="b"/>
              <a:pathLst>
                <a:path w="640" h="194" extrusionOk="0">
                  <a:moveTo>
                    <a:pt x="0" y="0"/>
                  </a:moveTo>
                  <a:cubicBezTo>
                    <a:pt x="63" y="130"/>
                    <a:pt x="63" y="130"/>
                    <a:pt x="63" y="130"/>
                  </a:cubicBezTo>
                  <a:cubicBezTo>
                    <a:pt x="64" y="130"/>
                    <a:pt x="64" y="130"/>
                    <a:pt x="64" y="130"/>
                  </a:cubicBezTo>
                  <a:cubicBezTo>
                    <a:pt x="64" y="130"/>
                    <a:pt x="64" y="130"/>
                    <a:pt x="64" y="131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93" y="170"/>
                    <a:pt x="188" y="194"/>
                    <a:pt x="320" y="194"/>
                  </a:cubicBezTo>
                  <a:cubicBezTo>
                    <a:pt x="452" y="194"/>
                    <a:pt x="547" y="170"/>
                    <a:pt x="571" y="143"/>
                  </a:cubicBezTo>
                  <a:cubicBezTo>
                    <a:pt x="577" y="131"/>
                    <a:pt x="577" y="131"/>
                    <a:pt x="577" y="131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640" y="0"/>
                    <a:pt x="640" y="0"/>
                    <a:pt x="640" y="0"/>
                  </a:cubicBezTo>
                  <a:cubicBezTo>
                    <a:pt x="587" y="29"/>
                    <a:pt x="452" y="46"/>
                    <a:pt x="320" y="46"/>
                  </a:cubicBezTo>
                  <a:cubicBezTo>
                    <a:pt x="189" y="46"/>
                    <a:pt x="53" y="2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Google Shape;1028;p37"/>
            <p:cNvSpPr/>
            <p:nvPr/>
          </p:nvSpPr>
          <p:spPr>
            <a:xfrm>
              <a:off x="4002092" y="4999728"/>
              <a:ext cx="275015" cy="108132"/>
            </a:xfrm>
            <a:custGeom>
              <a:avLst/>
              <a:gdLst/>
              <a:ahLst/>
              <a:cxnLst/>
              <a:rect l="l" t="t" r="r" b="b"/>
              <a:pathLst>
                <a:path w="483" h="190" extrusionOk="0">
                  <a:moveTo>
                    <a:pt x="0" y="0"/>
                  </a:moveTo>
                  <a:cubicBezTo>
                    <a:pt x="61" y="125"/>
                    <a:pt x="61" y="125"/>
                    <a:pt x="61" y="125"/>
                  </a:cubicBezTo>
                  <a:cubicBezTo>
                    <a:pt x="62" y="126"/>
                    <a:pt x="62" y="127"/>
                    <a:pt x="63" y="128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93" y="170"/>
                    <a:pt x="162" y="190"/>
                    <a:pt x="241" y="190"/>
                  </a:cubicBezTo>
                  <a:cubicBezTo>
                    <a:pt x="320" y="190"/>
                    <a:pt x="389" y="170"/>
                    <a:pt x="412" y="144"/>
                  </a:cubicBezTo>
                  <a:cubicBezTo>
                    <a:pt x="420" y="128"/>
                    <a:pt x="420" y="128"/>
                    <a:pt x="420" y="128"/>
                  </a:cubicBezTo>
                  <a:cubicBezTo>
                    <a:pt x="421" y="127"/>
                    <a:pt x="421" y="126"/>
                    <a:pt x="421" y="125"/>
                  </a:cubicBezTo>
                  <a:cubicBezTo>
                    <a:pt x="483" y="0"/>
                    <a:pt x="483" y="0"/>
                    <a:pt x="483" y="0"/>
                  </a:cubicBezTo>
                  <a:cubicBezTo>
                    <a:pt x="437" y="26"/>
                    <a:pt x="338" y="41"/>
                    <a:pt x="241" y="41"/>
                  </a:cubicBezTo>
                  <a:cubicBezTo>
                    <a:pt x="144" y="41"/>
                    <a:pt x="45" y="26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Google Shape;1029;p37"/>
            <p:cNvSpPr/>
            <p:nvPr/>
          </p:nvSpPr>
          <p:spPr>
            <a:xfrm>
              <a:off x="3780312" y="4519014"/>
              <a:ext cx="718575" cy="115145"/>
            </a:xfrm>
            <a:custGeom>
              <a:avLst/>
              <a:gdLst/>
              <a:ahLst/>
              <a:cxnLst/>
              <a:rect l="l" t="t" r="r" b="b"/>
              <a:pathLst>
                <a:path w="1261" h="202" extrusionOk="0">
                  <a:moveTo>
                    <a:pt x="630" y="53"/>
                  </a:moveTo>
                  <a:cubicBezTo>
                    <a:pt x="363" y="53"/>
                    <a:pt x="82" y="34"/>
                    <a:pt x="0" y="0"/>
                  </a:cubicBezTo>
                  <a:cubicBezTo>
                    <a:pt x="71" y="146"/>
                    <a:pt x="71" y="146"/>
                    <a:pt x="71" y="146"/>
                  </a:cubicBezTo>
                  <a:cubicBezTo>
                    <a:pt x="88" y="157"/>
                    <a:pt x="134" y="170"/>
                    <a:pt x="227" y="181"/>
                  </a:cubicBezTo>
                  <a:cubicBezTo>
                    <a:pt x="334" y="194"/>
                    <a:pt x="478" y="202"/>
                    <a:pt x="630" y="202"/>
                  </a:cubicBezTo>
                  <a:cubicBezTo>
                    <a:pt x="630" y="202"/>
                    <a:pt x="630" y="202"/>
                    <a:pt x="630" y="202"/>
                  </a:cubicBezTo>
                  <a:cubicBezTo>
                    <a:pt x="929" y="202"/>
                    <a:pt x="1147" y="174"/>
                    <a:pt x="1189" y="146"/>
                  </a:cubicBezTo>
                  <a:cubicBezTo>
                    <a:pt x="1261" y="0"/>
                    <a:pt x="1261" y="0"/>
                    <a:pt x="1261" y="0"/>
                  </a:cubicBezTo>
                  <a:cubicBezTo>
                    <a:pt x="1179" y="34"/>
                    <a:pt x="897" y="53"/>
                    <a:pt x="630" y="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1030;p37"/>
            <p:cNvSpPr/>
            <p:nvPr/>
          </p:nvSpPr>
          <p:spPr>
            <a:xfrm>
              <a:off x="3868662" y="4710397"/>
              <a:ext cx="541875" cy="112657"/>
            </a:xfrm>
            <a:custGeom>
              <a:avLst/>
              <a:gdLst/>
              <a:ahLst/>
              <a:cxnLst/>
              <a:rect l="l" t="t" r="r" b="b"/>
              <a:pathLst>
                <a:path w="951" h="198" extrusionOk="0">
                  <a:moveTo>
                    <a:pt x="0" y="0"/>
                  </a:moveTo>
                  <a:cubicBezTo>
                    <a:pt x="70" y="144"/>
                    <a:pt x="70" y="144"/>
                    <a:pt x="70" y="144"/>
                  </a:cubicBezTo>
                  <a:cubicBezTo>
                    <a:pt x="101" y="171"/>
                    <a:pt x="259" y="198"/>
                    <a:pt x="475" y="198"/>
                  </a:cubicBezTo>
                  <a:cubicBezTo>
                    <a:pt x="692" y="198"/>
                    <a:pt x="849" y="171"/>
                    <a:pt x="881" y="144"/>
                  </a:cubicBezTo>
                  <a:cubicBezTo>
                    <a:pt x="951" y="0"/>
                    <a:pt x="951" y="0"/>
                    <a:pt x="951" y="0"/>
                  </a:cubicBezTo>
                  <a:cubicBezTo>
                    <a:pt x="881" y="32"/>
                    <a:pt x="673" y="50"/>
                    <a:pt x="475" y="50"/>
                  </a:cubicBezTo>
                  <a:cubicBezTo>
                    <a:pt x="277" y="50"/>
                    <a:pt x="69" y="32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Google Shape;1031;p37"/>
            <p:cNvSpPr/>
            <p:nvPr/>
          </p:nvSpPr>
          <p:spPr>
            <a:xfrm>
              <a:off x="3824940" y="4614704"/>
              <a:ext cx="629543" cy="114014"/>
            </a:xfrm>
            <a:custGeom>
              <a:avLst/>
              <a:gdLst/>
              <a:ahLst/>
              <a:cxnLst/>
              <a:rect l="l" t="t" r="r" b="b"/>
              <a:pathLst>
                <a:path w="1105" h="200" extrusionOk="0">
                  <a:moveTo>
                    <a:pt x="552" y="51"/>
                  </a:moveTo>
                  <a:cubicBezTo>
                    <a:pt x="399" y="51"/>
                    <a:pt x="255" y="44"/>
                    <a:pt x="147" y="31"/>
                  </a:cubicBezTo>
                  <a:cubicBezTo>
                    <a:pt x="76" y="22"/>
                    <a:pt x="26" y="12"/>
                    <a:pt x="0" y="0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108" y="173"/>
                    <a:pt x="296" y="200"/>
                    <a:pt x="552" y="200"/>
                  </a:cubicBezTo>
                  <a:cubicBezTo>
                    <a:pt x="809" y="200"/>
                    <a:pt x="996" y="173"/>
                    <a:pt x="1034" y="145"/>
                  </a:cubicBezTo>
                  <a:cubicBezTo>
                    <a:pt x="1105" y="0"/>
                    <a:pt x="1105" y="0"/>
                    <a:pt x="1105" y="0"/>
                  </a:cubicBezTo>
                  <a:cubicBezTo>
                    <a:pt x="1030" y="33"/>
                    <a:pt x="785" y="51"/>
                    <a:pt x="552" y="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Google Shape;1032;p37"/>
            <p:cNvSpPr/>
            <p:nvPr/>
          </p:nvSpPr>
          <p:spPr>
            <a:xfrm>
              <a:off x="3912610" y="4806085"/>
              <a:ext cx="453525" cy="112204"/>
            </a:xfrm>
            <a:custGeom>
              <a:avLst/>
              <a:gdLst/>
              <a:ahLst/>
              <a:cxnLst/>
              <a:rect l="l" t="t" r="r" b="b"/>
              <a:pathLst>
                <a:path w="796" h="197" extrusionOk="0">
                  <a:moveTo>
                    <a:pt x="0" y="0"/>
                  </a:moveTo>
                  <a:cubicBezTo>
                    <a:pt x="65" y="132"/>
                    <a:pt x="65" y="132"/>
                    <a:pt x="65" y="132"/>
                  </a:cubicBezTo>
                  <a:cubicBezTo>
                    <a:pt x="65" y="132"/>
                    <a:pt x="65" y="132"/>
                    <a:pt x="65" y="132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0" y="142"/>
                    <a:pt x="70" y="142"/>
                    <a:pt x="70" y="142"/>
                  </a:cubicBezTo>
                  <a:cubicBezTo>
                    <a:pt x="95" y="170"/>
                    <a:pt x="221" y="197"/>
                    <a:pt x="398" y="197"/>
                  </a:cubicBezTo>
                  <a:cubicBezTo>
                    <a:pt x="576" y="197"/>
                    <a:pt x="702" y="170"/>
                    <a:pt x="727" y="142"/>
                  </a:cubicBezTo>
                  <a:cubicBezTo>
                    <a:pt x="732" y="133"/>
                    <a:pt x="732" y="133"/>
                    <a:pt x="732" y="133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735" y="31"/>
                    <a:pt x="562" y="48"/>
                    <a:pt x="398" y="48"/>
                  </a:cubicBezTo>
                  <a:cubicBezTo>
                    <a:pt x="234" y="48"/>
                    <a:pt x="62" y="3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" name="Google Shape;1033;p37"/>
            <p:cNvSpPr/>
            <p:nvPr/>
          </p:nvSpPr>
          <p:spPr>
            <a:xfrm>
              <a:off x="3778727" y="4460423"/>
              <a:ext cx="719100" cy="79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2" name="Google Shape;1026;p37"/>
          <p:cNvGrpSpPr/>
          <p:nvPr/>
        </p:nvGrpSpPr>
        <p:grpSpPr>
          <a:xfrm rot="16200000">
            <a:off x="6519892" y="5459525"/>
            <a:ext cx="778352" cy="1546280"/>
            <a:chOff x="3778727" y="4460423"/>
            <a:chExt cx="720160" cy="647438"/>
          </a:xfrm>
        </p:grpSpPr>
        <p:sp>
          <p:nvSpPr>
            <p:cNvPr id="83" name="Google Shape;1027;p37"/>
            <p:cNvSpPr/>
            <p:nvPr/>
          </p:nvSpPr>
          <p:spPr>
            <a:xfrm>
              <a:off x="3957011" y="4902228"/>
              <a:ext cx="364723" cy="110621"/>
            </a:xfrm>
            <a:custGeom>
              <a:avLst/>
              <a:gdLst/>
              <a:ahLst/>
              <a:cxnLst/>
              <a:rect l="l" t="t" r="r" b="b"/>
              <a:pathLst>
                <a:path w="640" h="194" extrusionOk="0">
                  <a:moveTo>
                    <a:pt x="0" y="0"/>
                  </a:moveTo>
                  <a:cubicBezTo>
                    <a:pt x="63" y="130"/>
                    <a:pt x="63" y="130"/>
                    <a:pt x="63" y="130"/>
                  </a:cubicBezTo>
                  <a:cubicBezTo>
                    <a:pt x="64" y="130"/>
                    <a:pt x="64" y="130"/>
                    <a:pt x="64" y="130"/>
                  </a:cubicBezTo>
                  <a:cubicBezTo>
                    <a:pt x="64" y="130"/>
                    <a:pt x="64" y="130"/>
                    <a:pt x="64" y="131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93" y="170"/>
                    <a:pt x="188" y="194"/>
                    <a:pt x="320" y="194"/>
                  </a:cubicBezTo>
                  <a:cubicBezTo>
                    <a:pt x="452" y="194"/>
                    <a:pt x="547" y="170"/>
                    <a:pt x="571" y="143"/>
                  </a:cubicBezTo>
                  <a:cubicBezTo>
                    <a:pt x="577" y="131"/>
                    <a:pt x="577" y="131"/>
                    <a:pt x="577" y="131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640" y="0"/>
                    <a:pt x="640" y="0"/>
                    <a:pt x="640" y="0"/>
                  </a:cubicBezTo>
                  <a:cubicBezTo>
                    <a:pt x="587" y="29"/>
                    <a:pt x="452" y="46"/>
                    <a:pt x="320" y="46"/>
                  </a:cubicBezTo>
                  <a:cubicBezTo>
                    <a:pt x="189" y="46"/>
                    <a:pt x="53" y="2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" name="Google Shape;1028;p37"/>
            <p:cNvSpPr/>
            <p:nvPr/>
          </p:nvSpPr>
          <p:spPr>
            <a:xfrm>
              <a:off x="4002092" y="4999728"/>
              <a:ext cx="275015" cy="108132"/>
            </a:xfrm>
            <a:custGeom>
              <a:avLst/>
              <a:gdLst/>
              <a:ahLst/>
              <a:cxnLst/>
              <a:rect l="l" t="t" r="r" b="b"/>
              <a:pathLst>
                <a:path w="483" h="190" extrusionOk="0">
                  <a:moveTo>
                    <a:pt x="0" y="0"/>
                  </a:moveTo>
                  <a:cubicBezTo>
                    <a:pt x="61" y="125"/>
                    <a:pt x="61" y="125"/>
                    <a:pt x="61" y="125"/>
                  </a:cubicBezTo>
                  <a:cubicBezTo>
                    <a:pt x="62" y="126"/>
                    <a:pt x="62" y="127"/>
                    <a:pt x="63" y="128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93" y="170"/>
                    <a:pt x="162" y="190"/>
                    <a:pt x="241" y="190"/>
                  </a:cubicBezTo>
                  <a:cubicBezTo>
                    <a:pt x="320" y="190"/>
                    <a:pt x="389" y="170"/>
                    <a:pt x="412" y="144"/>
                  </a:cubicBezTo>
                  <a:cubicBezTo>
                    <a:pt x="420" y="128"/>
                    <a:pt x="420" y="128"/>
                    <a:pt x="420" y="128"/>
                  </a:cubicBezTo>
                  <a:cubicBezTo>
                    <a:pt x="421" y="127"/>
                    <a:pt x="421" y="126"/>
                    <a:pt x="421" y="125"/>
                  </a:cubicBezTo>
                  <a:cubicBezTo>
                    <a:pt x="483" y="0"/>
                    <a:pt x="483" y="0"/>
                    <a:pt x="483" y="0"/>
                  </a:cubicBezTo>
                  <a:cubicBezTo>
                    <a:pt x="437" y="26"/>
                    <a:pt x="338" y="41"/>
                    <a:pt x="241" y="41"/>
                  </a:cubicBezTo>
                  <a:cubicBezTo>
                    <a:pt x="144" y="41"/>
                    <a:pt x="45" y="26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" name="Google Shape;1029;p37"/>
            <p:cNvSpPr/>
            <p:nvPr/>
          </p:nvSpPr>
          <p:spPr>
            <a:xfrm>
              <a:off x="3780312" y="4519014"/>
              <a:ext cx="718575" cy="115145"/>
            </a:xfrm>
            <a:custGeom>
              <a:avLst/>
              <a:gdLst/>
              <a:ahLst/>
              <a:cxnLst/>
              <a:rect l="l" t="t" r="r" b="b"/>
              <a:pathLst>
                <a:path w="1261" h="202" extrusionOk="0">
                  <a:moveTo>
                    <a:pt x="630" y="53"/>
                  </a:moveTo>
                  <a:cubicBezTo>
                    <a:pt x="363" y="53"/>
                    <a:pt x="82" y="34"/>
                    <a:pt x="0" y="0"/>
                  </a:cubicBezTo>
                  <a:cubicBezTo>
                    <a:pt x="71" y="146"/>
                    <a:pt x="71" y="146"/>
                    <a:pt x="71" y="146"/>
                  </a:cubicBezTo>
                  <a:cubicBezTo>
                    <a:pt x="88" y="157"/>
                    <a:pt x="134" y="170"/>
                    <a:pt x="227" y="181"/>
                  </a:cubicBezTo>
                  <a:cubicBezTo>
                    <a:pt x="334" y="194"/>
                    <a:pt x="478" y="202"/>
                    <a:pt x="630" y="202"/>
                  </a:cubicBezTo>
                  <a:cubicBezTo>
                    <a:pt x="630" y="202"/>
                    <a:pt x="630" y="202"/>
                    <a:pt x="630" y="202"/>
                  </a:cubicBezTo>
                  <a:cubicBezTo>
                    <a:pt x="929" y="202"/>
                    <a:pt x="1147" y="174"/>
                    <a:pt x="1189" y="146"/>
                  </a:cubicBezTo>
                  <a:cubicBezTo>
                    <a:pt x="1261" y="0"/>
                    <a:pt x="1261" y="0"/>
                    <a:pt x="1261" y="0"/>
                  </a:cubicBezTo>
                  <a:cubicBezTo>
                    <a:pt x="1179" y="34"/>
                    <a:pt x="897" y="53"/>
                    <a:pt x="630" y="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" name="Google Shape;1030;p37"/>
            <p:cNvSpPr/>
            <p:nvPr/>
          </p:nvSpPr>
          <p:spPr>
            <a:xfrm>
              <a:off x="3868662" y="4710395"/>
              <a:ext cx="541875" cy="112657"/>
            </a:xfrm>
            <a:custGeom>
              <a:avLst/>
              <a:gdLst/>
              <a:ahLst/>
              <a:cxnLst/>
              <a:rect l="l" t="t" r="r" b="b"/>
              <a:pathLst>
                <a:path w="951" h="198" extrusionOk="0">
                  <a:moveTo>
                    <a:pt x="0" y="0"/>
                  </a:moveTo>
                  <a:cubicBezTo>
                    <a:pt x="70" y="144"/>
                    <a:pt x="70" y="144"/>
                    <a:pt x="70" y="144"/>
                  </a:cubicBezTo>
                  <a:cubicBezTo>
                    <a:pt x="101" y="171"/>
                    <a:pt x="259" y="198"/>
                    <a:pt x="475" y="198"/>
                  </a:cubicBezTo>
                  <a:cubicBezTo>
                    <a:pt x="692" y="198"/>
                    <a:pt x="849" y="171"/>
                    <a:pt x="881" y="144"/>
                  </a:cubicBezTo>
                  <a:cubicBezTo>
                    <a:pt x="951" y="0"/>
                    <a:pt x="951" y="0"/>
                    <a:pt x="951" y="0"/>
                  </a:cubicBezTo>
                  <a:cubicBezTo>
                    <a:pt x="881" y="32"/>
                    <a:pt x="673" y="50"/>
                    <a:pt x="475" y="50"/>
                  </a:cubicBezTo>
                  <a:cubicBezTo>
                    <a:pt x="277" y="50"/>
                    <a:pt x="69" y="32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" name="Google Shape;1031;p37"/>
            <p:cNvSpPr/>
            <p:nvPr/>
          </p:nvSpPr>
          <p:spPr>
            <a:xfrm>
              <a:off x="3824940" y="4614704"/>
              <a:ext cx="629543" cy="114014"/>
            </a:xfrm>
            <a:custGeom>
              <a:avLst/>
              <a:gdLst/>
              <a:ahLst/>
              <a:cxnLst/>
              <a:rect l="l" t="t" r="r" b="b"/>
              <a:pathLst>
                <a:path w="1105" h="200" extrusionOk="0">
                  <a:moveTo>
                    <a:pt x="552" y="51"/>
                  </a:moveTo>
                  <a:cubicBezTo>
                    <a:pt x="399" y="51"/>
                    <a:pt x="255" y="44"/>
                    <a:pt x="147" y="31"/>
                  </a:cubicBezTo>
                  <a:cubicBezTo>
                    <a:pt x="76" y="22"/>
                    <a:pt x="26" y="12"/>
                    <a:pt x="0" y="0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108" y="173"/>
                    <a:pt x="296" y="200"/>
                    <a:pt x="552" y="200"/>
                  </a:cubicBezTo>
                  <a:cubicBezTo>
                    <a:pt x="809" y="200"/>
                    <a:pt x="996" y="173"/>
                    <a:pt x="1034" y="145"/>
                  </a:cubicBezTo>
                  <a:cubicBezTo>
                    <a:pt x="1105" y="0"/>
                    <a:pt x="1105" y="0"/>
                    <a:pt x="1105" y="0"/>
                  </a:cubicBezTo>
                  <a:cubicBezTo>
                    <a:pt x="1030" y="33"/>
                    <a:pt x="785" y="51"/>
                    <a:pt x="552" y="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" name="Google Shape;1032;p37"/>
            <p:cNvSpPr/>
            <p:nvPr/>
          </p:nvSpPr>
          <p:spPr>
            <a:xfrm>
              <a:off x="3912610" y="4806085"/>
              <a:ext cx="453525" cy="112204"/>
            </a:xfrm>
            <a:custGeom>
              <a:avLst/>
              <a:gdLst/>
              <a:ahLst/>
              <a:cxnLst/>
              <a:rect l="l" t="t" r="r" b="b"/>
              <a:pathLst>
                <a:path w="796" h="197" extrusionOk="0">
                  <a:moveTo>
                    <a:pt x="0" y="0"/>
                  </a:moveTo>
                  <a:cubicBezTo>
                    <a:pt x="65" y="132"/>
                    <a:pt x="65" y="132"/>
                    <a:pt x="65" y="132"/>
                  </a:cubicBezTo>
                  <a:cubicBezTo>
                    <a:pt x="65" y="132"/>
                    <a:pt x="65" y="132"/>
                    <a:pt x="65" y="132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0" y="142"/>
                    <a:pt x="70" y="142"/>
                    <a:pt x="70" y="142"/>
                  </a:cubicBezTo>
                  <a:cubicBezTo>
                    <a:pt x="95" y="170"/>
                    <a:pt x="221" y="197"/>
                    <a:pt x="398" y="197"/>
                  </a:cubicBezTo>
                  <a:cubicBezTo>
                    <a:pt x="576" y="197"/>
                    <a:pt x="702" y="170"/>
                    <a:pt x="727" y="142"/>
                  </a:cubicBezTo>
                  <a:cubicBezTo>
                    <a:pt x="732" y="133"/>
                    <a:pt x="732" y="133"/>
                    <a:pt x="732" y="133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735" y="31"/>
                    <a:pt x="562" y="48"/>
                    <a:pt x="398" y="48"/>
                  </a:cubicBezTo>
                  <a:cubicBezTo>
                    <a:pt x="234" y="48"/>
                    <a:pt x="62" y="3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" name="Google Shape;1033;p37"/>
            <p:cNvSpPr/>
            <p:nvPr/>
          </p:nvSpPr>
          <p:spPr>
            <a:xfrm>
              <a:off x="3778727" y="4460423"/>
              <a:ext cx="719100" cy="79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1" name="Google Shape;1026;p37"/>
          <p:cNvGrpSpPr/>
          <p:nvPr/>
        </p:nvGrpSpPr>
        <p:grpSpPr>
          <a:xfrm rot="16200000">
            <a:off x="6519892" y="6604932"/>
            <a:ext cx="778352" cy="1546278"/>
            <a:chOff x="3778727" y="4460423"/>
            <a:chExt cx="720160" cy="647437"/>
          </a:xfrm>
        </p:grpSpPr>
        <p:sp>
          <p:nvSpPr>
            <p:cNvPr id="92" name="Google Shape;1027;p37"/>
            <p:cNvSpPr/>
            <p:nvPr/>
          </p:nvSpPr>
          <p:spPr>
            <a:xfrm>
              <a:off x="3957011" y="4902228"/>
              <a:ext cx="364723" cy="110621"/>
            </a:xfrm>
            <a:custGeom>
              <a:avLst/>
              <a:gdLst/>
              <a:ahLst/>
              <a:cxnLst/>
              <a:rect l="l" t="t" r="r" b="b"/>
              <a:pathLst>
                <a:path w="640" h="194" extrusionOk="0">
                  <a:moveTo>
                    <a:pt x="0" y="0"/>
                  </a:moveTo>
                  <a:cubicBezTo>
                    <a:pt x="63" y="130"/>
                    <a:pt x="63" y="130"/>
                    <a:pt x="63" y="130"/>
                  </a:cubicBezTo>
                  <a:cubicBezTo>
                    <a:pt x="64" y="130"/>
                    <a:pt x="64" y="130"/>
                    <a:pt x="64" y="130"/>
                  </a:cubicBezTo>
                  <a:cubicBezTo>
                    <a:pt x="64" y="130"/>
                    <a:pt x="64" y="130"/>
                    <a:pt x="64" y="131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93" y="170"/>
                    <a:pt x="188" y="194"/>
                    <a:pt x="320" y="194"/>
                  </a:cubicBezTo>
                  <a:cubicBezTo>
                    <a:pt x="452" y="194"/>
                    <a:pt x="547" y="170"/>
                    <a:pt x="571" y="143"/>
                  </a:cubicBezTo>
                  <a:cubicBezTo>
                    <a:pt x="577" y="131"/>
                    <a:pt x="577" y="131"/>
                    <a:pt x="577" y="131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640" y="0"/>
                    <a:pt x="640" y="0"/>
                    <a:pt x="640" y="0"/>
                  </a:cubicBezTo>
                  <a:cubicBezTo>
                    <a:pt x="587" y="29"/>
                    <a:pt x="452" y="46"/>
                    <a:pt x="320" y="46"/>
                  </a:cubicBezTo>
                  <a:cubicBezTo>
                    <a:pt x="189" y="46"/>
                    <a:pt x="53" y="2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" name="Google Shape;1028;p37"/>
            <p:cNvSpPr/>
            <p:nvPr/>
          </p:nvSpPr>
          <p:spPr>
            <a:xfrm>
              <a:off x="4002092" y="4999728"/>
              <a:ext cx="275015" cy="108132"/>
            </a:xfrm>
            <a:custGeom>
              <a:avLst/>
              <a:gdLst/>
              <a:ahLst/>
              <a:cxnLst/>
              <a:rect l="l" t="t" r="r" b="b"/>
              <a:pathLst>
                <a:path w="483" h="190" extrusionOk="0">
                  <a:moveTo>
                    <a:pt x="0" y="0"/>
                  </a:moveTo>
                  <a:cubicBezTo>
                    <a:pt x="61" y="125"/>
                    <a:pt x="61" y="125"/>
                    <a:pt x="61" y="125"/>
                  </a:cubicBezTo>
                  <a:cubicBezTo>
                    <a:pt x="62" y="126"/>
                    <a:pt x="62" y="127"/>
                    <a:pt x="63" y="128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93" y="170"/>
                    <a:pt x="162" y="190"/>
                    <a:pt x="241" y="190"/>
                  </a:cubicBezTo>
                  <a:cubicBezTo>
                    <a:pt x="320" y="190"/>
                    <a:pt x="389" y="170"/>
                    <a:pt x="412" y="144"/>
                  </a:cubicBezTo>
                  <a:cubicBezTo>
                    <a:pt x="420" y="128"/>
                    <a:pt x="420" y="128"/>
                    <a:pt x="420" y="128"/>
                  </a:cubicBezTo>
                  <a:cubicBezTo>
                    <a:pt x="421" y="127"/>
                    <a:pt x="421" y="126"/>
                    <a:pt x="421" y="125"/>
                  </a:cubicBezTo>
                  <a:cubicBezTo>
                    <a:pt x="483" y="0"/>
                    <a:pt x="483" y="0"/>
                    <a:pt x="483" y="0"/>
                  </a:cubicBezTo>
                  <a:cubicBezTo>
                    <a:pt x="437" y="26"/>
                    <a:pt x="338" y="41"/>
                    <a:pt x="241" y="41"/>
                  </a:cubicBezTo>
                  <a:cubicBezTo>
                    <a:pt x="144" y="41"/>
                    <a:pt x="45" y="26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" name="Google Shape;1029;p37"/>
            <p:cNvSpPr/>
            <p:nvPr/>
          </p:nvSpPr>
          <p:spPr>
            <a:xfrm>
              <a:off x="3780312" y="4519014"/>
              <a:ext cx="718575" cy="115145"/>
            </a:xfrm>
            <a:custGeom>
              <a:avLst/>
              <a:gdLst/>
              <a:ahLst/>
              <a:cxnLst/>
              <a:rect l="l" t="t" r="r" b="b"/>
              <a:pathLst>
                <a:path w="1261" h="202" extrusionOk="0">
                  <a:moveTo>
                    <a:pt x="630" y="53"/>
                  </a:moveTo>
                  <a:cubicBezTo>
                    <a:pt x="363" y="53"/>
                    <a:pt x="82" y="34"/>
                    <a:pt x="0" y="0"/>
                  </a:cubicBezTo>
                  <a:cubicBezTo>
                    <a:pt x="71" y="146"/>
                    <a:pt x="71" y="146"/>
                    <a:pt x="71" y="146"/>
                  </a:cubicBezTo>
                  <a:cubicBezTo>
                    <a:pt x="88" y="157"/>
                    <a:pt x="134" y="170"/>
                    <a:pt x="227" y="181"/>
                  </a:cubicBezTo>
                  <a:cubicBezTo>
                    <a:pt x="334" y="194"/>
                    <a:pt x="478" y="202"/>
                    <a:pt x="630" y="202"/>
                  </a:cubicBezTo>
                  <a:cubicBezTo>
                    <a:pt x="630" y="202"/>
                    <a:pt x="630" y="202"/>
                    <a:pt x="630" y="202"/>
                  </a:cubicBezTo>
                  <a:cubicBezTo>
                    <a:pt x="929" y="202"/>
                    <a:pt x="1147" y="174"/>
                    <a:pt x="1189" y="146"/>
                  </a:cubicBezTo>
                  <a:cubicBezTo>
                    <a:pt x="1261" y="0"/>
                    <a:pt x="1261" y="0"/>
                    <a:pt x="1261" y="0"/>
                  </a:cubicBezTo>
                  <a:cubicBezTo>
                    <a:pt x="1179" y="34"/>
                    <a:pt x="897" y="53"/>
                    <a:pt x="630" y="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" name="Google Shape;1030;p37"/>
            <p:cNvSpPr/>
            <p:nvPr/>
          </p:nvSpPr>
          <p:spPr>
            <a:xfrm>
              <a:off x="3868662" y="4710397"/>
              <a:ext cx="541875" cy="112657"/>
            </a:xfrm>
            <a:custGeom>
              <a:avLst/>
              <a:gdLst/>
              <a:ahLst/>
              <a:cxnLst/>
              <a:rect l="l" t="t" r="r" b="b"/>
              <a:pathLst>
                <a:path w="951" h="198" extrusionOk="0">
                  <a:moveTo>
                    <a:pt x="0" y="0"/>
                  </a:moveTo>
                  <a:cubicBezTo>
                    <a:pt x="70" y="144"/>
                    <a:pt x="70" y="144"/>
                    <a:pt x="70" y="144"/>
                  </a:cubicBezTo>
                  <a:cubicBezTo>
                    <a:pt x="101" y="171"/>
                    <a:pt x="259" y="198"/>
                    <a:pt x="475" y="198"/>
                  </a:cubicBezTo>
                  <a:cubicBezTo>
                    <a:pt x="692" y="198"/>
                    <a:pt x="849" y="171"/>
                    <a:pt x="881" y="144"/>
                  </a:cubicBezTo>
                  <a:cubicBezTo>
                    <a:pt x="951" y="0"/>
                    <a:pt x="951" y="0"/>
                    <a:pt x="951" y="0"/>
                  </a:cubicBezTo>
                  <a:cubicBezTo>
                    <a:pt x="881" y="32"/>
                    <a:pt x="673" y="50"/>
                    <a:pt x="475" y="50"/>
                  </a:cubicBezTo>
                  <a:cubicBezTo>
                    <a:pt x="277" y="50"/>
                    <a:pt x="69" y="32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" name="Google Shape;1031;p37"/>
            <p:cNvSpPr/>
            <p:nvPr/>
          </p:nvSpPr>
          <p:spPr>
            <a:xfrm>
              <a:off x="3824940" y="4614704"/>
              <a:ext cx="629543" cy="114014"/>
            </a:xfrm>
            <a:custGeom>
              <a:avLst/>
              <a:gdLst/>
              <a:ahLst/>
              <a:cxnLst/>
              <a:rect l="l" t="t" r="r" b="b"/>
              <a:pathLst>
                <a:path w="1105" h="200" extrusionOk="0">
                  <a:moveTo>
                    <a:pt x="552" y="51"/>
                  </a:moveTo>
                  <a:cubicBezTo>
                    <a:pt x="399" y="51"/>
                    <a:pt x="255" y="44"/>
                    <a:pt x="147" y="31"/>
                  </a:cubicBezTo>
                  <a:cubicBezTo>
                    <a:pt x="76" y="22"/>
                    <a:pt x="26" y="12"/>
                    <a:pt x="0" y="0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108" y="173"/>
                    <a:pt x="296" y="200"/>
                    <a:pt x="552" y="200"/>
                  </a:cubicBezTo>
                  <a:cubicBezTo>
                    <a:pt x="809" y="200"/>
                    <a:pt x="996" y="173"/>
                    <a:pt x="1034" y="145"/>
                  </a:cubicBezTo>
                  <a:cubicBezTo>
                    <a:pt x="1105" y="0"/>
                    <a:pt x="1105" y="0"/>
                    <a:pt x="1105" y="0"/>
                  </a:cubicBezTo>
                  <a:cubicBezTo>
                    <a:pt x="1030" y="33"/>
                    <a:pt x="785" y="51"/>
                    <a:pt x="552" y="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" name="Google Shape;1032;p37"/>
            <p:cNvSpPr/>
            <p:nvPr/>
          </p:nvSpPr>
          <p:spPr>
            <a:xfrm>
              <a:off x="3912610" y="4806085"/>
              <a:ext cx="453525" cy="112204"/>
            </a:xfrm>
            <a:custGeom>
              <a:avLst/>
              <a:gdLst/>
              <a:ahLst/>
              <a:cxnLst/>
              <a:rect l="l" t="t" r="r" b="b"/>
              <a:pathLst>
                <a:path w="796" h="197" extrusionOk="0">
                  <a:moveTo>
                    <a:pt x="0" y="0"/>
                  </a:moveTo>
                  <a:cubicBezTo>
                    <a:pt x="65" y="132"/>
                    <a:pt x="65" y="132"/>
                    <a:pt x="65" y="132"/>
                  </a:cubicBezTo>
                  <a:cubicBezTo>
                    <a:pt x="65" y="132"/>
                    <a:pt x="65" y="132"/>
                    <a:pt x="65" y="132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0" y="142"/>
                    <a:pt x="70" y="142"/>
                    <a:pt x="70" y="142"/>
                  </a:cubicBezTo>
                  <a:cubicBezTo>
                    <a:pt x="95" y="170"/>
                    <a:pt x="221" y="197"/>
                    <a:pt x="398" y="197"/>
                  </a:cubicBezTo>
                  <a:cubicBezTo>
                    <a:pt x="576" y="197"/>
                    <a:pt x="702" y="170"/>
                    <a:pt x="727" y="142"/>
                  </a:cubicBezTo>
                  <a:cubicBezTo>
                    <a:pt x="732" y="133"/>
                    <a:pt x="732" y="133"/>
                    <a:pt x="732" y="133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735" y="31"/>
                    <a:pt x="562" y="48"/>
                    <a:pt x="398" y="48"/>
                  </a:cubicBezTo>
                  <a:cubicBezTo>
                    <a:pt x="234" y="48"/>
                    <a:pt x="62" y="3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" name="Google Shape;1033;p37"/>
            <p:cNvSpPr/>
            <p:nvPr/>
          </p:nvSpPr>
          <p:spPr>
            <a:xfrm>
              <a:off x="3778727" y="4460423"/>
              <a:ext cx="719100" cy="79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9" name="Google Shape;1026;p37"/>
          <p:cNvGrpSpPr/>
          <p:nvPr/>
        </p:nvGrpSpPr>
        <p:grpSpPr>
          <a:xfrm rot="16200000">
            <a:off x="6501966" y="7709774"/>
            <a:ext cx="778352" cy="1546278"/>
            <a:chOff x="3778727" y="4460423"/>
            <a:chExt cx="720160" cy="647437"/>
          </a:xfrm>
        </p:grpSpPr>
        <p:sp>
          <p:nvSpPr>
            <p:cNvPr id="100" name="Google Shape;1027;p37"/>
            <p:cNvSpPr/>
            <p:nvPr/>
          </p:nvSpPr>
          <p:spPr>
            <a:xfrm>
              <a:off x="3957011" y="4902228"/>
              <a:ext cx="364723" cy="110621"/>
            </a:xfrm>
            <a:custGeom>
              <a:avLst/>
              <a:gdLst/>
              <a:ahLst/>
              <a:cxnLst/>
              <a:rect l="l" t="t" r="r" b="b"/>
              <a:pathLst>
                <a:path w="640" h="194" extrusionOk="0">
                  <a:moveTo>
                    <a:pt x="0" y="0"/>
                  </a:moveTo>
                  <a:cubicBezTo>
                    <a:pt x="63" y="130"/>
                    <a:pt x="63" y="130"/>
                    <a:pt x="63" y="130"/>
                  </a:cubicBezTo>
                  <a:cubicBezTo>
                    <a:pt x="64" y="130"/>
                    <a:pt x="64" y="130"/>
                    <a:pt x="64" y="130"/>
                  </a:cubicBezTo>
                  <a:cubicBezTo>
                    <a:pt x="64" y="130"/>
                    <a:pt x="64" y="130"/>
                    <a:pt x="64" y="131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93" y="170"/>
                    <a:pt x="188" y="194"/>
                    <a:pt x="320" y="194"/>
                  </a:cubicBezTo>
                  <a:cubicBezTo>
                    <a:pt x="452" y="194"/>
                    <a:pt x="547" y="170"/>
                    <a:pt x="571" y="143"/>
                  </a:cubicBezTo>
                  <a:cubicBezTo>
                    <a:pt x="577" y="131"/>
                    <a:pt x="577" y="131"/>
                    <a:pt x="577" y="131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640" y="0"/>
                    <a:pt x="640" y="0"/>
                    <a:pt x="640" y="0"/>
                  </a:cubicBezTo>
                  <a:cubicBezTo>
                    <a:pt x="587" y="29"/>
                    <a:pt x="452" y="46"/>
                    <a:pt x="320" y="46"/>
                  </a:cubicBezTo>
                  <a:cubicBezTo>
                    <a:pt x="189" y="46"/>
                    <a:pt x="53" y="2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" name="Google Shape;1028;p37"/>
            <p:cNvSpPr/>
            <p:nvPr/>
          </p:nvSpPr>
          <p:spPr>
            <a:xfrm>
              <a:off x="4002092" y="4999728"/>
              <a:ext cx="275015" cy="108132"/>
            </a:xfrm>
            <a:custGeom>
              <a:avLst/>
              <a:gdLst/>
              <a:ahLst/>
              <a:cxnLst/>
              <a:rect l="l" t="t" r="r" b="b"/>
              <a:pathLst>
                <a:path w="483" h="190" extrusionOk="0">
                  <a:moveTo>
                    <a:pt x="0" y="0"/>
                  </a:moveTo>
                  <a:cubicBezTo>
                    <a:pt x="61" y="125"/>
                    <a:pt x="61" y="125"/>
                    <a:pt x="61" y="125"/>
                  </a:cubicBezTo>
                  <a:cubicBezTo>
                    <a:pt x="62" y="126"/>
                    <a:pt x="62" y="127"/>
                    <a:pt x="63" y="128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93" y="170"/>
                    <a:pt x="162" y="190"/>
                    <a:pt x="241" y="190"/>
                  </a:cubicBezTo>
                  <a:cubicBezTo>
                    <a:pt x="320" y="190"/>
                    <a:pt x="389" y="170"/>
                    <a:pt x="412" y="144"/>
                  </a:cubicBezTo>
                  <a:cubicBezTo>
                    <a:pt x="420" y="128"/>
                    <a:pt x="420" y="128"/>
                    <a:pt x="420" y="128"/>
                  </a:cubicBezTo>
                  <a:cubicBezTo>
                    <a:pt x="421" y="127"/>
                    <a:pt x="421" y="126"/>
                    <a:pt x="421" y="125"/>
                  </a:cubicBezTo>
                  <a:cubicBezTo>
                    <a:pt x="483" y="0"/>
                    <a:pt x="483" y="0"/>
                    <a:pt x="483" y="0"/>
                  </a:cubicBezTo>
                  <a:cubicBezTo>
                    <a:pt x="437" y="26"/>
                    <a:pt x="338" y="41"/>
                    <a:pt x="241" y="41"/>
                  </a:cubicBezTo>
                  <a:cubicBezTo>
                    <a:pt x="144" y="41"/>
                    <a:pt x="45" y="26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" name="Google Shape;1029;p37"/>
            <p:cNvSpPr/>
            <p:nvPr/>
          </p:nvSpPr>
          <p:spPr>
            <a:xfrm>
              <a:off x="3780312" y="4519014"/>
              <a:ext cx="718575" cy="115145"/>
            </a:xfrm>
            <a:custGeom>
              <a:avLst/>
              <a:gdLst/>
              <a:ahLst/>
              <a:cxnLst/>
              <a:rect l="l" t="t" r="r" b="b"/>
              <a:pathLst>
                <a:path w="1261" h="202" extrusionOk="0">
                  <a:moveTo>
                    <a:pt x="630" y="53"/>
                  </a:moveTo>
                  <a:cubicBezTo>
                    <a:pt x="363" y="53"/>
                    <a:pt x="82" y="34"/>
                    <a:pt x="0" y="0"/>
                  </a:cubicBezTo>
                  <a:cubicBezTo>
                    <a:pt x="71" y="146"/>
                    <a:pt x="71" y="146"/>
                    <a:pt x="71" y="146"/>
                  </a:cubicBezTo>
                  <a:cubicBezTo>
                    <a:pt x="88" y="157"/>
                    <a:pt x="134" y="170"/>
                    <a:pt x="227" y="181"/>
                  </a:cubicBezTo>
                  <a:cubicBezTo>
                    <a:pt x="334" y="194"/>
                    <a:pt x="478" y="202"/>
                    <a:pt x="630" y="202"/>
                  </a:cubicBezTo>
                  <a:cubicBezTo>
                    <a:pt x="630" y="202"/>
                    <a:pt x="630" y="202"/>
                    <a:pt x="630" y="202"/>
                  </a:cubicBezTo>
                  <a:cubicBezTo>
                    <a:pt x="929" y="202"/>
                    <a:pt x="1147" y="174"/>
                    <a:pt x="1189" y="146"/>
                  </a:cubicBezTo>
                  <a:cubicBezTo>
                    <a:pt x="1261" y="0"/>
                    <a:pt x="1261" y="0"/>
                    <a:pt x="1261" y="0"/>
                  </a:cubicBezTo>
                  <a:cubicBezTo>
                    <a:pt x="1179" y="34"/>
                    <a:pt x="897" y="53"/>
                    <a:pt x="630" y="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Google Shape;1030;p37"/>
            <p:cNvSpPr/>
            <p:nvPr/>
          </p:nvSpPr>
          <p:spPr>
            <a:xfrm>
              <a:off x="3868662" y="4710397"/>
              <a:ext cx="541875" cy="112657"/>
            </a:xfrm>
            <a:custGeom>
              <a:avLst/>
              <a:gdLst/>
              <a:ahLst/>
              <a:cxnLst/>
              <a:rect l="l" t="t" r="r" b="b"/>
              <a:pathLst>
                <a:path w="951" h="198" extrusionOk="0">
                  <a:moveTo>
                    <a:pt x="0" y="0"/>
                  </a:moveTo>
                  <a:cubicBezTo>
                    <a:pt x="70" y="144"/>
                    <a:pt x="70" y="144"/>
                    <a:pt x="70" y="144"/>
                  </a:cubicBezTo>
                  <a:cubicBezTo>
                    <a:pt x="101" y="171"/>
                    <a:pt x="259" y="198"/>
                    <a:pt x="475" y="198"/>
                  </a:cubicBezTo>
                  <a:cubicBezTo>
                    <a:pt x="692" y="198"/>
                    <a:pt x="849" y="171"/>
                    <a:pt x="881" y="144"/>
                  </a:cubicBezTo>
                  <a:cubicBezTo>
                    <a:pt x="951" y="0"/>
                    <a:pt x="951" y="0"/>
                    <a:pt x="951" y="0"/>
                  </a:cubicBezTo>
                  <a:cubicBezTo>
                    <a:pt x="881" y="32"/>
                    <a:pt x="673" y="50"/>
                    <a:pt x="475" y="50"/>
                  </a:cubicBezTo>
                  <a:cubicBezTo>
                    <a:pt x="277" y="50"/>
                    <a:pt x="69" y="32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Google Shape;1031;p37"/>
            <p:cNvSpPr/>
            <p:nvPr/>
          </p:nvSpPr>
          <p:spPr>
            <a:xfrm>
              <a:off x="3824940" y="4614704"/>
              <a:ext cx="629543" cy="114014"/>
            </a:xfrm>
            <a:custGeom>
              <a:avLst/>
              <a:gdLst/>
              <a:ahLst/>
              <a:cxnLst/>
              <a:rect l="l" t="t" r="r" b="b"/>
              <a:pathLst>
                <a:path w="1105" h="200" extrusionOk="0">
                  <a:moveTo>
                    <a:pt x="552" y="51"/>
                  </a:moveTo>
                  <a:cubicBezTo>
                    <a:pt x="399" y="51"/>
                    <a:pt x="255" y="44"/>
                    <a:pt x="147" y="31"/>
                  </a:cubicBezTo>
                  <a:cubicBezTo>
                    <a:pt x="76" y="22"/>
                    <a:pt x="26" y="12"/>
                    <a:pt x="0" y="0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108" y="173"/>
                    <a:pt x="296" y="200"/>
                    <a:pt x="552" y="200"/>
                  </a:cubicBezTo>
                  <a:cubicBezTo>
                    <a:pt x="809" y="200"/>
                    <a:pt x="996" y="173"/>
                    <a:pt x="1034" y="145"/>
                  </a:cubicBezTo>
                  <a:cubicBezTo>
                    <a:pt x="1105" y="0"/>
                    <a:pt x="1105" y="0"/>
                    <a:pt x="1105" y="0"/>
                  </a:cubicBezTo>
                  <a:cubicBezTo>
                    <a:pt x="1030" y="33"/>
                    <a:pt x="785" y="51"/>
                    <a:pt x="552" y="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Google Shape;1032;p37"/>
            <p:cNvSpPr/>
            <p:nvPr/>
          </p:nvSpPr>
          <p:spPr>
            <a:xfrm>
              <a:off x="3912610" y="4806085"/>
              <a:ext cx="453525" cy="112204"/>
            </a:xfrm>
            <a:custGeom>
              <a:avLst/>
              <a:gdLst/>
              <a:ahLst/>
              <a:cxnLst/>
              <a:rect l="l" t="t" r="r" b="b"/>
              <a:pathLst>
                <a:path w="796" h="197" extrusionOk="0">
                  <a:moveTo>
                    <a:pt x="0" y="0"/>
                  </a:moveTo>
                  <a:cubicBezTo>
                    <a:pt x="65" y="132"/>
                    <a:pt x="65" y="132"/>
                    <a:pt x="65" y="132"/>
                  </a:cubicBezTo>
                  <a:cubicBezTo>
                    <a:pt x="65" y="132"/>
                    <a:pt x="65" y="132"/>
                    <a:pt x="65" y="132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0" y="142"/>
                    <a:pt x="70" y="142"/>
                    <a:pt x="70" y="142"/>
                  </a:cubicBezTo>
                  <a:cubicBezTo>
                    <a:pt x="95" y="170"/>
                    <a:pt x="221" y="197"/>
                    <a:pt x="398" y="197"/>
                  </a:cubicBezTo>
                  <a:cubicBezTo>
                    <a:pt x="576" y="197"/>
                    <a:pt x="702" y="170"/>
                    <a:pt x="727" y="142"/>
                  </a:cubicBezTo>
                  <a:cubicBezTo>
                    <a:pt x="732" y="133"/>
                    <a:pt x="732" y="133"/>
                    <a:pt x="732" y="133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735" y="31"/>
                    <a:pt x="562" y="48"/>
                    <a:pt x="398" y="48"/>
                  </a:cubicBezTo>
                  <a:cubicBezTo>
                    <a:pt x="234" y="48"/>
                    <a:pt x="62" y="3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" name="Google Shape;1033;p37"/>
            <p:cNvSpPr/>
            <p:nvPr/>
          </p:nvSpPr>
          <p:spPr>
            <a:xfrm>
              <a:off x="3778727" y="4460423"/>
              <a:ext cx="719100" cy="79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3" name="ZoneTexte 122"/>
          <p:cNvSpPr txBox="1"/>
          <p:nvPr/>
        </p:nvSpPr>
        <p:spPr>
          <a:xfrm>
            <a:off x="23658212" y="0"/>
            <a:ext cx="697627" cy="646331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</a:rPr>
              <a:t>17</a:t>
            </a:r>
            <a:endParaRPr lang="fr-F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3021700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8126638" y="2942164"/>
            <a:ext cx="136776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dirty="0"/>
              <a:t>Nettoyage des données</a:t>
            </a:r>
          </a:p>
        </p:txBody>
      </p:sp>
      <p:sp>
        <p:nvSpPr>
          <p:cNvPr id="9" name="Shape 2916"/>
          <p:cNvSpPr/>
          <p:nvPr/>
        </p:nvSpPr>
        <p:spPr>
          <a:xfrm>
            <a:off x="7423178" y="4326603"/>
            <a:ext cx="431524" cy="3575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4597" y="10473"/>
                </a:moveTo>
                <a:lnTo>
                  <a:pt x="14600" y="10470"/>
                </a:lnTo>
                <a:lnTo>
                  <a:pt x="9691" y="5070"/>
                </a:lnTo>
                <a:lnTo>
                  <a:pt x="9688" y="5073"/>
                </a:lnTo>
                <a:cubicBezTo>
                  <a:pt x="9598" y="4974"/>
                  <a:pt x="9471" y="4909"/>
                  <a:pt x="9327" y="4909"/>
                </a:cubicBezTo>
                <a:cubicBezTo>
                  <a:pt x="9056" y="4909"/>
                  <a:pt x="8836" y="5129"/>
                  <a:pt x="8836" y="5400"/>
                </a:cubicBezTo>
                <a:cubicBezTo>
                  <a:pt x="8836" y="5527"/>
                  <a:pt x="8887" y="5641"/>
                  <a:pt x="8967" y="5728"/>
                </a:cubicBezTo>
                <a:lnTo>
                  <a:pt x="8964" y="5730"/>
                </a:lnTo>
                <a:lnTo>
                  <a:pt x="13573" y="10800"/>
                </a:lnTo>
                <a:lnTo>
                  <a:pt x="8964" y="15870"/>
                </a:lnTo>
                <a:lnTo>
                  <a:pt x="8967" y="15873"/>
                </a:lnTo>
                <a:cubicBezTo>
                  <a:pt x="8887" y="15960"/>
                  <a:pt x="8836" y="16073"/>
                  <a:pt x="8836" y="16200"/>
                </a:cubicBezTo>
                <a:cubicBezTo>
                  <a:pt x="8836" y="16471"/>
                  <a:pt x="9056" y="16691"/>
                  <a:pt x="9327" y="16691"/>
                </a:cubicBezTo>
                <a:cubicBezTo>
                  <a:pt x="9471" y="16691"/>
                  <a:pt x="9598" y="16627"/>
                  <a:pt x="9688" y="16527"/>
                </a:cubicBezTo>
                <a:lnTo>
                  <a:pt x="9691" y="16530"/>
                </a:lnTo>
                <a:lnTo>
                  <a:pt x="14600" y="11130"/>
                </a:lnTo>
                <a:lnTo>
                  <a:pt x="14597" y="11127"/>
                </a:lnTo>
                <a:cubicBezTo>
                  <a:pt x="14676" y="11041"/>
                  <a:pt x="14727" y="10927"/>
                  <a:pt x="14727" y="10800"/>
                </a:cubicBezTo>
                <a:cubicBezTo>
                  <a:pt x="14727" y="10673"/>
                  <a:pt x="14676" y="10559"/>
                  <a:pt x="14597" y="10473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4800" dirty="0">
              <a:latin typeface="Nunito Light" charset="0"/>
              <a:ea typeface="Nunito Light" charset="0"/>
              <a:cs typeface="Nunito Light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126638" y="1845384"/>
            <a:ext cx="136776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dirty="0" smtClean="0"/>
              <a:t>Introduction et contexte du projet</a:t>
            </a:r>
            <a:endParaRPr lang="en-US" sz="4800" dirty="0">
              <a:solidFill>
                <a:schemeClr val="tx2"/>
              </a:solidFill>
              <a:latin typeface="Nunito Light" charset="0"/>
              <a:ea typeface="Nunito Light" charset="0"/>
              <a:cs typeface="Nunito Light" charset="0"/>
            </a:endParaRPr>
          </a:p>
        </p:txBody>
      </p:sp>
      <p:sp>
        <p:nvSpPr>
          <p:cNvPr id="11" name="Shape 2916"/>
          <p:cNvSpPr/>
          <p:nvPr/>
        </p:nvSpPr>
        <p:spPr>
          <a:xfrm>
            <a:off x="7423178" y="2096777"/>
            <a:ext cx="431524" cy="3575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4597" y="10473"/>
                </a:moveTo>
                <a:lnTo>
                  <a:pt x="14600" y="10470"/>
                </a:lnTo>
                <a:lnTo>
                  <a:pt x="9691" y="5070"/>
                </a:lnTo>
                <a:lnTo>
                  <a:pt x="9688" y="5073"/>
                </a:lnTo>
                <a:cubicBezTo>
                  <a:pt x="9598" y="4974"/>
                  <a:pt x="9471" y="4909"/>
                  <a:pt x="9327" y="4909"/>
                </a:cubicBezTo>
                <a:cubicBezTo>
                  <a:pt x="9056" y="4909"/>
                  <a:pt x="8836" y="5129"/>
                  <a:pt x="8836" y="5400"/>
                </a:cubicBezTo>
                <a:cubicBezTo>
                  <a:pt x="8836" y="5527"/>
                  <a:pt x="8887" y="5641"/>
                  <a:pt x="8967" y="5728"/>
                </a:cubicBezTo>
                <a:lnTo>
                  <a:pt x="8964" y="5730"/>
                </a:lnTo>
                <a:lnTo>
                  <a:pt x="13573" y="10800"/>
                </a:lnTo>
                <a:lnTo>
                  <a:pt x="8964" y="15870"/>
                </a:lnTo>
                <a:lnTo>
                  <a:pt x="8967" y="15873"/>
                </a:lnTo>
                <a:cubicBezTo>
                  <a:pt x="8887" y="15960"/>
                  <a:pt x="8836" y="16073"/>
                  <a:pt x="8836" y="16200"/>
                </a:cubicBezTo>
                <a:cubicBezTo>
                  <a:pt x="8836" y="16471"/>
                  <a:pt x="9056" y="16691"/>
                  <a:pt x="9327" y="16691"/>
                </a:cubicBezTo>
                <a:cubicBezTo>
                  <a:pt x="9471" y="16691"/>
                  <a:pt x="9598" y="16627"/>
                  <a:pt x="9688" y="16527"/>
                </a:cubicBezTo>
                <a:lnTo>
                  <a:pt x="9691" y="16530"/>
                </a:lnTo>
                <a:lnTo>
                  <a:pt x="14600" y="11130"/>
                </a:lnTo>
                <a:lnTo>
                  <a:pt x="14597" y="11127"/>
                </a:lnTo>
                <a:cubicBezTo>
                  <a:pt x="14676" y="11041"/>
                  <a:pt x="14727" y="10927"/>
                  <a:pt x="14727" y="10800"/>
                </a:cubicBezTo>
                <a:cubicBezTo>
                  <a:pt x="14727" y="10673"/>
                  <a:pt x="14676" y="10559"/>
                  <a:pt x="14597" y="10473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4800" dirty="0">
              <a:latin typeface="Nunito Light" charset="0"/>
              <a:ea typeface="Nunito Light" charset="0"/>
              <a:cs typeface="Nunito Light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126638" y="7424913"/>
            <a:ext cx="136776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dirty="0" smtClean="0"/>
              <a:t>Optimisation des modèles</a:t>
            </a:r>
            <a:endParaRPr lang="fr-FR" sz="4800" dirty="0"/>
          </a:p>
        </p:txBody>
      </p:sp>
      <p:sp>
        <p:nvSpPr>
          <p:cNvPr id="14" name="Shape 2916"/>
          <p:cNvSpPr/>
          <p:nvPr/>
        </p:nvSpPr>
        <p:spPr>
          <a:xfrm>
            <a:off x="7423178" y="3227543"/>
            <a:ext cx="431524" cy="3575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4597" y="10473"/>
                </a:moveTo>
                <a:lnTo>
                  <a:pt x="14600" y="10470"/>
                </a:lnTo>
                <a:lnTo>
                  <a:pt x="9691" y="5070"/>
                </a:lnTo>
                <a:lnTo>
                  <a:pt x="9688" y="5073"/>
                </a:lnTo>
                <a:cubicBezTo>
                  <a:pt x="9598" y="4974"/>
                  <a:pt x="9471" y="4909"/>
                  <a:pt x="9327" y="4909"/>
                </a:cubicBezTo>
                <a:cubicBezTo>
                  <a:pt x="9056" y="4909"/>
                  <a:pt x="8836" y="5129"/>
                  <a:pt x="8836" y="5400"/>
                </a:cubicBezTo>
                <a:cubicBezTo>
                  <a:pt x="8836" y="5527"/>
                  <a:pt x="8887" y="5641"/>
                  <a:pt x="8967" y="5728"/>
                </a:cubicBezTo>
                <a:lnTo>
                  <a:pt x="8964" y="5730"/>
                </a:lnTo>
                <a:lnTo>
                  <a:pt x="13573" y="10800"/>
                </a:lnTo>
                <a:lnTo>
                  <a:pt x="8964" y="15870"/>
                </a:lnTo>
                <a:lnTo>
                  <a:pt x="8967" y="15873"/>
                </a:lnTo>
                <a:cubicBezTo>
                  <a:pt x="8887" y="15960"/>
                  <a:pt x="8836" y="16073"/>
                  <a:pt x="8836" y="16200"/>
                </a:cubicBezTo>
                <a:cubicBezTo>
                  <a:pt x="8836" y="16471"/>
                  <a:pt x="9056" y="16691"/>
                  <a:pt x="9327" y="16691"/>
                </a:cubicBezTo>
                <a:cubicBezTo>
                  <a:pt x="9471" y="16691"/>
                  <a:pt x="9598" y="16627"/>
                  <a:pt x="9688" y="16527"/>
                </a:cubicBezTo>
                <a:lnTo>
                  <a:pt x="9691" y="16530"/>
                </a:lnTo>
                <a:lnTo>
                  <a:pt x="14600" y="11130"/>
                </a:lnTo>
                <a:lnTo>
                  <a:pt x="14597" y="11127"/>
                </a:lnTo>
                <a:cubicBezTo>
                  <a:pt x="14676" y="11041"/>
                  <a:pt x="14727" y="10927"/>
                  <a:pt x="14727" y="10800"/>
                </a:cubicBezTo>
                <a:cubicBezTo>
                  <a:pt x="14727" y="10673"/>
                  <a:pt x="14676" y="10559"/>
                  <a:pt x="14597" y="10473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4800" dirty="0">
              <a:latin typeface="Nunito Light" charset="0"/>
              <a:ea typeface="Nunito Light" charset="0"/>
              <a:cs typeface="Nunito Light" charset="0"/>
            </a:endParaRPr>
          </a:p>
        </p:txBody>
      </p:sp>
      <p:sp>
        <p:nvSpPr>
          <p:cNvPr id="16" name="TextBox 5"/>
          <p:cNvSpPr txBox="1"/>
          <p:nvPr/>
        </p:nvSpPr>
        <p:spPr>
          <a:xfrm>
            <a:off x="8126637" y="6277223"/>
            <a:ext cx="136776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dirty="0" smtClean="0"/>
              <a:t>Comparaison entre différent modèles</a:t>
            </a:r>
            <a:endParaRPr lang="fr-FR" sz="4800" dirty="0"/>
          </a:p>
        </p:txBody>
      </p:sp>
      <p:sp>
        <p:nvSpPr>
          <p:cNvPr id="17" name="Shape 2916"/>
          <p:cNvSpPr/>
          <p:nvPr/>
        </p:nvSpPr>
        <p:spPr>
          <a:xfrm>
            <a:off x="7423177" y="7661662"/>
            <a:ext cx="431524" cy="3575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4597" y="10473"/>
                </a:moveTo>
                <a:lnTo>
                  <a:pt x="14600" y="10470"/>
                </a:lnTo>
                <a:lnTo>
                  <a:pt x="9691" y="5070"/>
                </a:lnTo>
                <a:lnTo>
                  <a:pt x="9688" y="5073"/>
                </a:lnTo>
                <a:cubicBezTo>
                  <a:pt x="9598" y="4974"/>
                  <a:pt x="9471" y="4909"/>
                  <a:pt x="9327" y="4909"/>
                </a:cubicBezTo>
                <a:cubicBezTo>
                  <a:pt x="9056" y="4909"/>
                  <a:pt x="8836" y="5129"/>
                  <a:pt x="8836" y="5400"/>
                </a:cubicBezTo>
                <a:cubicBezTo>
                  <a:pt x="8836" y="5527"/>
                  <a:pt x="8887" y="5641"/>
                  <a:pt x="8967" y="5728"/>
                </a:cubicBezTo>
                <a:lnTo>
                  <a:pt x="8964" y="5730"/>
                </a:lnTo>
                <a:lnTo>
                  <a:pt x="13573" y="10800"/>
                </a:lnTo>
                <a:lnTo>
                  <a:pt x="8964" y="15870"/>
                </a:lnTo>
                <a:lnTo>
                  <a:pt x="8967" y="15873"/>
                </a:lnTo>
                <a:cubicBezTo>
                  <a:pt x="8887" y="15960"/>
                  <a:pt x="8836" y="16073"/>
                  <a:pt x="8836" y="16200"/>
                </a:cubicBezTo>
                <a:cubicBezTo>
                  <a:pt x="8836" y="16471"/>
                  <a:pt x="9056" y="16691"/>
                  <a:pt x="9327" y="16691"/>
                </a:cubicBezTo>
                <a:cubicBezTo>
                  <a:pt x="9471" y="16691"/>
                  <a:pt x="9598" y="16627"/>
                  <a:pt x="9688" y="16527"/>
                </a:cubicBezTo>
                <a:lnTo>
                  <a:pt x="9691" y="16530"/>
                </a:lnTo>
                <a:lnTo>
                  <a:pt x="14600" y="11130"/>
                </a:lnTo>
                <a:lnTo>
                  <a:pt x="14597" y="11127"/>
                </a:lnTo>
                <a:cubicBezTo>
                  <a:pt x="14676" y="11041"/>
                  <a:pt x="14727" y="10927"/>
                  <a:pt x="14727" y="10800"/>
                </a:cubicBezTo>
                <a:cubicBezTo>
                  <a:pt x="14727" y="10673"/>
                  <a:pt x="14676" y="10559"/>
                  <a:pt x="14597" y="10473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4800" dirty="0">
              <a:latin typeface="Nunito Light" charset="0"/>
              <a:ea typeface="Nunito Light" charset="0"/>
              <a:cs typeface="Nunito Light" charset="0"/>
            </a:endParaRPr>
          </a:p>
        </p:txBody>
      </p:sp>
      <p:sp>
        <p:nvSpPr>
          <p:cNvPr id="18" name="TextBox 9"/>
          <p:cNvSpPr txBox="1"/>
          <p:nvPr/>
        </p:nvSpPr>
        <p:spPr>
          <a:xfrm>
            <a:off x="8126637" y="4047397"/>
            <a:ext cx="136776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dirty="0"/>
              <a:t>Etude </a:t>
            </a:r>
            <a:r>
              <a:rPr lang="fr-FR" sz="4800" dirty="0" err="1" smtClean="0"/>
              <a:t>univariée</a:t>
            </a:r>
            <a:r>
              <a:rPr lang="fr-FR" sz="4800" dirty="0"/>
              <a:t> et </a:t>
            </a:r>
            <a:r>
              <a:rPr lang="fr-FR" sz="4800" dirty="0" err="1"/>
              <a:t>mulltivariée</a:t>
            </a:r>
            <a:r>
              <a:rPr lang="fr-FR" sz="4800" dirty="0"/>
              <a:t> </a:t>
            </a:r>
          </a:p>
        </p:txBody>
      </p:sp>
      <p:sp>
        <p:nvSpPr>
          <p:cNvPr id="19" name="Shape 2916"/>
          <p:cNvSpPr/>
          <p:nvPr/>
        </p:nvSpPr>
        <p:spPr>
          <a:xfrm>
            <a:off x="7423177" y="5431836"/>
            <a:ext cx="431524" cy="3575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4597" y="10473"/>
                </a:moveTo>
                <a:lnTo>
                  <a:pt x="14600" y="10470"/>
                </a:lnTo>
                <a:lnTo>
                  <a:pt x="9691" y="5070"/>
                </a:lnTo>
                <a:lnTo>
                  <a:pt x="9688" y="5073"/>
                </a:lnTo>
                <a:cubicBezTo>
                  <a:pt x="9598" y="4974"/>
                  <a:pt x="9471" y="4909"/>
                  <a:pt x="9327" y="4909"/>
                </a:cubicBezTo>
                <a:cubicBezTo>
                  <a:pt x="9056" y="4909"/>
                  <a:pt x="8836" y="5129"/>
                  <a:pt x="8836" y="5400"/>
                </a:cubicBezTo>
                <a:cubicBezTo>
                  <a:pt x="8836" y="5527"/>
                  <a:pt x="8887" y="5641"/>
                  <a:pt x="8967" y="5728"/>
                </a:cubicBezTo>
                <a:lnTo>
                  <a:pt x="8964" y="5730"/>
                </a:lnTo>
                <a:lnTo>
                  <a:pt x="13573" y="10800"/>
                </a:lnTo>
                <a:lnTo>
                  <a:pt x="8964" y="15870"/>
                </a:lnTo>
                <a:lnTo>
                  <a:pt x="8967" y="15873"/>
                </a:lnTo>
                <a:cubicBezTo>
                  <a:pt x="8887" y="15960"/>
                  <a:pt x="8836" y="16073"/>
                  <a:pt x="8836" y="16200"/>
                </a:cubicBezTo>
                <a:cubicBezTo>
                  <a:pt x="8836" y="16471"/>
                  <a:pt x="9056" y="16691"/>
                  <a:pt x="9327" y="16691"/>
                </a:cubicBezTo>
                <a:cubicBezTo>
                  <a:pt x="9471" y="16691"/>
                  <a:pt x="9598" y="16627"/>
                  <a:pt x="9688" y="16527"/>
                </a:cubicBezTo>
                <a:lnTo>
                  <a:pt x="9691" y="16530"/>
                </a:lnTo>
                <a:lnTo>
                  <a:pt x="14600" y="11130"/>
                </a:lnTo>
                <a:lnTo>
                  <a:pt x="14597" y="11127"/>
                </a:lnTo>
                <a:cubicBezTo>
                  <a:pt x="14676" y="11041"/>
                  <a:pt x="14727" y="10927"/>
                  <a:pt x="14727" y="10800"/>
                </a:cubicBezTo>
                <a:cubicBezTo>
                  <a:pt x="14727" y="10673"/>
                  <a:pt x="14676" y="10559"/>
                  <a:pt x="14597" y="10473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4800" dirty="0">
              <a:latin typeface="Nunito Light" charset="0"/>
              <a:ea typeface="Nunito Light" charset="0"/>
              <a:cs typeface="Nunito Light" charset="0"/>
            </a:endParaRPr>
          </a:p>
        </p:txBody>
      </p:sp>
      <p:sp>
        <p:nvSpPr>
          <p:cNvPr id="20" name="TextBox 11"/>
          <p:cNvSpPr txBox="1"/>
          <p:nvPr/>
        </p:nvSpPr>
        <p:spPr>
          <a:xfrm>
            <a:off x="8126637" y="5178163"/>
            <a:ext cx="136776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dirty="0" err="1" smtClean="0"/>
              <a:t>Feature</a:t>
            </a:r>
            <a:r>
              <a:rPr lang="fr-FR" sz="4800" dirty="0" smtClean="0"/>
              <a:t> </a:t>
            </a:r>
            <a:r>
              <a:rPr lang="fr-FR" sz="4800" dirty="0" err="1" smtClean="0"/>
              <a:t>ingeenering</a:t>
            </a:r>
            <a:r>
              <a:rPr lang="fr-FR" sz="4800" dirty="0"/>
              <a:t> </a:t>
            </a:r>
          </a:p>
        </p:txBody>
      </p:sp>
      <p:sp>
        <p:nvSpPr>
          <p:cNvPr id="21" name="Shape 2916"/>
          <p:cNvSpPr/>
          <p:nvPr/>
        </p:nvSpPr>
        <p:spPr>
          <a:xfrm>
            <a:off x="7423177" y="6562602"/>
            <a:ext cx="431524" cy="3575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4597" y="10473"/>
                </a:moveTo>
                <a:lnTo>
                  <a:pt x="14600" y="10470"/>
                </a:lnTo>
                <a:lnTo>
                  <a:pt x="9691" y="5070"/>
                </a:lnTo>
                <a:lnTo>
                  <a:pt x="9688" y="5073"/>
                </a:lnTo>
                <a:cubicBezTo>
                  <a:pt x="9598" y="4974"/>
                  <a:pt x="9471" y="4909"/>
                  <a:pt x="9327" y="4909"/>
                </a:cubicBezTo>
                <a:cubicBezTo>
                  <a:pt x="9056" y="4909"/>
                  <a:pt x="8836" y="5129"/>
                  <a:pt x="8836" y="5400"/>
                </a:cubicBezTo>
                <a:cubicBezTo>
                  <a:pt x="8836" y="5527"/>
                  <a:pt x="8887" y="5641"/>
                  <a:pt x="8967" y="5728"/>
                </a:cubicBezTo>
                <a:lnTo>
                  <a:pt x="8964" y="5730"/>
                </a:lnTo>
                <a:lnTo>
                  <a:pt x="13573" y="10800"/>
                </a:lnTo>
                <a:lnTo>
                  <a:pt x="8964" y="15870"/>
                </a:lnTo>
                <a:lnTo>
                  <a:pt x="8967" y="15873"/>
                </a:lnTo>
                <a:cubicBezTo>
                  <a:pt x="8887" y="15960"/>
                  <a:pt x="8836" y="16073"/>
                  <a:pt x="8836" y="16200"/>
                </a:cubicBezTo>
                <a:cubicBezTo>
                  <a:pt x="8836" y="16471"/>
                  <a:pt x="9056" y="16691"/>
                  <a:pt x="9327" y="16691"/>
                </a:cubicBezTo>
                <a:cubicBezTo>
                  <a:pt x="9471" y="16691"/>
                  <a:pt x="9598" y="16627"/>
                  <a:pt x="9688" y="16527"/>
                </a:cubicBezTo>
                <a:lnTo>
                  <a:pt x="9691" y="16530"/>
                </a:lnTo>
                <a:lnTo>
                  <a:pt x="14600" y="11130"/>
                </a:lnTo>
                <a:lnTo>
                  <a:pt x="14597" y="11127"/>
                </a:lnTo>
                <a:cubicBezTo>
                  <a:pt x="14676" y="11041"/>
                  <a:pt x="14727" y="10927"/>
                  <a:pt x="14727" y="10800"/>
                </a:cubicBezTo>
                <a:cubicBezTo>
                  <a:pt x="14727" y="10673"/>
                  <a:pt x="14676" y="10559"/>
                  <a:pt x="14597" y="10473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4800" dirty="0">
              <a:latin typeface="Nunito Light" charset="0"/>
              <a:ea typeface="Nunito Light" charset="0"/>
              <a:cs typeface="Nunito Light" charset="0"/>
            </a:endParaRPr>
          </a:p>
        </p:txBody>
      </p:sp>
      <p:sp>
        <p:nvSpPr>
          <p:cNvPr id="23" name="TextBox 5"/>
          <p:cNvSpPr txBox="1"/>
          <p:nvPr/>
        </p:nvSpPr>
        <p:spPr>
          <a:xfrm>
            <a:off x="8126638" y="8431165"/>
            <a:ext cx="136776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 smtClean="0">
                <a:solidFill>
                  <a:schemeClr val="tx2"/>
                </a:solidFill>
                <a:latin typeface="Nunito Light" charset="0"/>
                <a:ea typeface="Nunito Light" charset="0"/>
                <a:cs typeface="Nunito Light" charset="0"/>
              </a:rPr>
              <a:t>Dashbord</a:t>
            </a:r>
            <a:endParaRPr lang="en-US" sz="4800" dirty="0">
              <a:solidFill>
                <a:schemeClr val="tx2"/>
              </a:solidFill>
              <a:latin typeface="Nunito Light" charset="0"/>
              <a:ea typeface="Nunito Light" charset="0"/>
              <a:cs typeface="Nunito Light" charset="0"/>
            </a:endParaRPr>
          </a:p>
        </p:txBody>
      </p:sp>
      <p:sp>
        <p:nvSpPr>
          <p:cNvPr id="24" name="Shape 2916"/>
          <p:cNvSpPr/>
          <p:nvPr/>
        </p:nvSpPr>
        <p:spPr>
          <a:xfrm>
            <a:off x="7423178" y="8682558"/>
            <a:ext cx="431524" cy="3575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4597" y="10473"/>
                </a:moveTo>
                <a:lnTo>
                  <a:pt x="14600" y="10470"/>
                </a:lnTo>
                <a:lnTo>
                  <a:pt x="9691" y="5070"/>
                </a:lnTo>
                <a:lnTo>
                  <a:pt x="9688" y="5073"/>
                </a:lnTo>
                <a:cubicBezTo>
                  <a:pt x="9598" y="4974"/>
                  <a:pt x="9471" y="4909"/>
                  <a:pt x="9327" y="4909"/>
                </a:cubicBezTo>
                <a:cubicBezTo>
                  <a:pt x="9056" y="4909"/>
                  <a:pt x="8836" y="5129"/>
                  <a:pt x="8836" y="5400"/>
                </a:cubicBezTo>
                <a:cubicBezTo>
                  <a:pt x="8836" y="5527"/>
                  <a:pt x="8887" y="5641"/>
                  <a:pt x="8967" y="5728"/>
                </a:cubicBezTo>
                <a:lnTo>
                  <a:pt x="8964" y="5730"/>
                </a:lnTo>
                <a:lnTo>
                  <a:pt x="13573" y="10800"/>
                </a:lnTo>
                <a:lnTo>
                  <a:pt x="8964" y="15870"/>
                </a:lnTo>
                <a:lnTo>
                  <a:pt x="8967" y="15873"/>
                </a:lnTo>
                <a:cubicBezTo>
                  <a:pt x="8887" y="15960"/>
                  <a:pt x="8836" y="16073"/>
                  <a:pt x="8836" y="16200"/>
                </a:cubicBezTo>
                <a:cubicBezTo>
                  <a:pt x="8836" y="16471"/>
                  <a:pt x="9056" y="16691"/>
                  <a:pt x="9327" y="16691"/>
                </a:cubicBezTo>
                <a:cubicBezTo>
                  <a:pt x="9471" y="16691"/>
                  <a:pt x="9598" y="16627"/>
                  <a:pt x="9688" y="16527"/>
                </a:cubicBezTo>
                <a:lnTo>
                  <a:pt x="9691" y="16530"/>
                </a:lnTo>
                <a:lnTo>
                  <a:pt x="14600" y="11130"/>
                </a:lnTo>
                <a:lnTo>
                  <a:pt x="14597" y="11127"/>
                </a:lnTo>
                <a:cubicBezTo>
                  <a:pt x="14676" y="11041"/>
                  <a:pt x="14727" y="10927"/>
                  <a:pt x="14727" y="10800"/>
                </a:cubicBezTo>
                <a:cubicBezTo>
                  <a:pt x="14727" y="10673"/>
                  <a:pt x="14676" y="10559"/>
                  <a:pt x="14597" y="10473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4800" dirty="0">
              <a:latin typeface="Nunito Light" charset="0"/>
              <a:ea typeface="Nunito Light" charset="0"/>
              <a:cs typeface="Nunito Light" charset="0"/>
            </a:endParaRPr>
          </a:p>
        </p:txBody>
      </p:sp>
      <p:sp>
        <p:nvSpPr>
          <p:cNvPr id="25" name="Espace réservé du texte 1"/>
          <p:cNvSpPr txBox="1">
            <a:spLocks/>
          </p:cNvSpPr>
          <p:nvPr/>
        </p:nvSpPr>
        <p:spPr>
          <a:xfrm>
            <a:off x="323531" y="339513"/>
            <a:ext cx="11573197" cy="724247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8000" dirty="0"/>
              <a:t>Plan</a:t>
            </a:r>
            <a:endParaRPr lang="en-US" sz="8000" b="1" spc="300" dirty="0">
              <a:solidFill>
                <a:schemeClr val="tx2"/>
              </a:solidFill>
              <a:latin typeface="Nunito Light" charset="0"/>
              <a:ea typeface="Nunito Light" charset="0"/>
              <a:cs typeface="Nunito Light" charset="0"/>
            </a:endParaRPr>
          </a:p>
        </p:txBody>
      </p:sp>
      <p:sp>
        <p:nvSpPr>
          <p:cNvPr id="22" name="TextBox 5"/>
          <p:cNvSpPr txBox="1"/>
          <p:nvPr/>
        </p:nvSpPr>
        <p:spPr>
          <a:xfrm>
            <a:off x="8126638" y="9557605"/>
            <a:ext cx="136776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dirty="0" smtClean="0"/>
              <a:t>Conclusion</a:t>
            </a:r>
            <a:endParaRPr lang="en-US" sz="4800" dirty="0">
              <a:solidFill>
                <a:schemeClr val="tx2"/>
              </a:solidFill>
              <a:latin typeface="Nunito Light" charset="0"/>
              <a:ea typeface="Nunito Light" charset="0"/>
              <a:cs typeface="Nunito Light" charset="0"/>
            </a:endParaRPr>
          </a:p>
        </p:txBody>
      </p:sp>
      <p:sp>
        <p:nvSpPr>
          <p:cNvPr id="26" name="Shape 2916"/>
          <p:cNvSpPr/>
          <p:nvPr/>
        </p:nvSpPr>
        <p:spPr>
          <a:xfrm>
            <a:off x="7423178" y="9808998"/>
            <a:ext cx="431524" cy="3575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4597" y="10473"/>
                </a:moveTo>
                <a:lnTo>
                  <a:pt x="14600" y="10470"/>
                </a:lnTo>
                <a:lnTo>
                  <a:pt x="9691" y="5070"/>
                </a:lnTo>
                <a:lnTo>
                  <a:pt x="9688" y="5073"/>
                </a:lnTo>
                <a:cubicBezTo>
                  <a:pt x="9598" y="4974"/>
                  <a:pt x="9471" y="4909"/>
                  <a:pt x="9327" y="4909"/>
                </a:cubicBezTo>
                <a:cubicBezTo>
                  <a:pt x="9056" y="4909"/>
                  <a:pt x="8836" y="5129"/>
                  <a:pt x="8836" y="5400"/>
                </a:cubicBezTo>
                <a:cubicBezTo>
                  <a:pt x="8836" y="5527"/>
                  <a:pt x="8887" y="5641"/>
                  <a:pt x="8967" y="5728"/>
                </a:cubicBezTo>
                <a:lnTo>
                  <a:pt x="8964" y="5730"/>
                </a:lnTo>
                <a:lnTo>
                  <a:pt x="13573" y="10800"/>
                </a:lnTo>
                <a:lnTo>
                  <a:pt x="8964" y="15870"/>
                </a:lnTo>
                <a:lnTo>
                  <a:pt x="8967" y="15873"/>
                </a:lnTo>
                <a:cubicBezTo>
                  <a:pt x="8887" y="15960"/>
                  <a:pt x="8836" y="16073"/>
                  <a:pt x="8836" y="16200"/>
                </a:cubicBezTo>
                <a:cubicBezTo>
                  <a:pt x="8836" y="16471"/>
                  <a:pt x="9056" y="16691"/>
                  <a:pt x="9327" y="16691"/>
                </a:cubicBezTo>
                <a:cubicBezTo>
                  <a:pt x="9471" y="16691"/>
                  <a:pt x="9598" y="16627"/>
                  <a:pt x="9688" y="16527"/>
                </a:cubicBezTo>
                <a:lnTo>
                  <a:pt x="9691" y="16530"/>
                </a:lnTo>
                <a:lnTo>
                  <a:pt x="14600" y="11130"/>
                </a:lnTo>
                <a:lnTo>
                  <a:pt x="14597" y="11127"/>
                </a:lnTo>
                <a:cubicBezTo>
                  <a:pt x="14676" y="11041"/>
                  <a:pt x="14727" y="10927"/>
                  <a:pt x="14727" y="10800"/>
                </a:cubicBezTo>
                <a:cubicBezTo>
                  <a:pt x="14727" y="10673"/>
                  <a:pt x="14676" y="10559"/>
                  <a:pt x="14597" y="10473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4800" dirty="0">
              <a:latin typeface="Nunito Light" charset="0"/>
              <a:ea typeface="Nunito Light" charset="0"/>
              <a:cs typeface="Nunito Light" charset="0"/>
            </a:endParaRPr>
          </a:p>
        </p:txBody>
      </p:sp>
      <p:sp>
        <p:nvSpPr>
          <p:cNvPr id="27" name="ZoneTexte 26"/>
          <p:cNvSpPr txBox="1"/>
          <p:nvPr/>
        </p:nvSpPr>
        <p:spPr>
          <a:xfrm>
            <a:off x="23936504" y="0"/>
            <a:ext cx="441146" cy="646331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</a:rPr>
              <a:t>1</a:t>
            </a:r>
            <a:endParaRPr lang="fr-F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9727261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/>
          <p:cNvSpPr/>
          <p:nvPr/>
        </p:nvSpPr>
        <p:spPr>
          <a:xfrm>
            <a:off x="0" y="10787426"/>
            <a:ext cx="24377650" cy="26701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7" name="Espace réservé du texte 1"/>
          <p:cNvSpPr txBox="1">
            <a:spLocks/>
          </p:cNvSpPr>
          <p:nvPr/>
        </p:nvSpPr>
        <p:spPr>
          <a:xfrm>
            <a:off x="323531" y="339513"/>
            <a:ext cx="12079276" cy="724247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1828434">
              <a:spcBef>
                <a:spcPts val="0"/>
              </a:spcBef>
              <a:buNone/>
            </a:pPr>
            <a:r>
              <a:rPr lang="fr-FR" sz="8000" dirty="0">
                <a:solidFill>
                  <a:srgbClr val="1B243B"/>
                </a:solidFill>
                <a:latin typeface="Adobe Caslon Pro Bold" pitchFamily="18" charset="0"/>
              </a:rPr>
              <a:t>Modélisation</a:t>
            </a:r>
          </a:p>
        </p:txBody>
      </p:sp>
      <p:sp>
        <p:nvSpPr>
          <p:cNvPr id="26" name="ZoneTexte 25"/>
          <p:cNvSpPr txBox="1"/>
          <p:nvPr/>
        </p:nvSpPr>
        <p:spPr>
          <a:xfrm>
            <a:off x="23658212" y="0"/>
            <a:ext cx="697627" cy="646331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</a:rPr>
              <a:t>18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389871" y="1340343"/>
            <a:ext cx="460122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PCA</a:t>
            </a:r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785" y="1848504"/>
            <a:ext cx="9207795" cy="56369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4307" y="646331"/>
            <a:ext cx="11711653" cy="115537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207" y="7485409"/>
            <a:ext cx="9124950" cy="5972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3762778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/>
          <p:cNvSpPr/>
          <p:nvPr/>
        </p:nvSpPr>
        <p:spPr>
          <a:xfrm>
            <a:off x="0" y="10787426"/>
            <a:ext cx="24377650" cy="26701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7" name="Espace réservé du texte 1"/>
          <p:cNvSpPr txBox="1">
            <a:spLocks/>
          </p:cNvSpPr>
          <p:nvPr/>
        </p:nvSpPr>
        <p:spPr>
          <a:xfrm>
            <a:off x="323531" y="339513"/>
            <a:ext cx="12079276" cy="724247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1828434">
              <a:spcBef>
                <a:spcPts val="0"/>
              </a:spcBef>
              <a:buNone/>
            </a:pPr>
            <a:r>
              <a:rPr lang="fr-FR" sz="8000" dirty="0">
                <a:solidFill>
                  <a:srgbClr val="1B243B"/>
                </a:solidFill>
                <a:latin typeface="Adobe Caslon Pro Bold" pitchFamily="18" charset="0"/>
              </a:rPr>
              <a:t>Modélisation</a:t>
            </a:r>
          </a:p>
        </p:txBody>
      </p:sp>
      <p:sp>
        <p:nvSpPr>
          <p:cNvPr id="26" name="ZoneTexte 25"/>
          <p:cNvSpPr txBox="1"/>
          <p:nvPr/>
        </p:nvSpPr>
        <p:spPr>
          <a:xfrm>
            <a:off x="23658212" y="0"/>
            <a:ext cx="697627" cy="646331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</a:rPr>
              <a:t>19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389871" y="1340343"/>
            <a:ext cx="460122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Test de Pearson</a:t>
            </a:r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4242" y="2817627"/>
            <a:ext cx="18110753" cy="91930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AutoShape 4" descr="data:image/png;base64,iVBORw0KGgoAAAANSUhEUgAABekAAAMACAYAAACww+x2AAAAOXRFWHRTb2Z0d2FyZQBNYXRwbG90bGliIHZlcnNpb24zLjMuNCwgaHR0cHM6Ly9tYXRwbG90bGliLm9yZy8QVMy6AAAACXBIWXMAAAsTAAALEwEAmpwYAAEAAElEQVR4nOzde3zP9f//8ft7ZtEOMlv6EAudU5JDa5tDKlIR7ymHJPWRTlIicuiwkEMxpw4o1hDD9kGJKDWx1Me3PiFFfSaGWjtgB2a2vX9/7Lf3x9sOvLXt+ZrdrpdLl7bn6/1+7/4+eL9f78fr+Xo8bQ6HwyEAAAAAAAAAAFDpPEwHAAAAAAAAAACguqJIDwAAAAAAAACAIRTpAQAAAAAAAAAwhCI9AAAAAAAAAACGUKQHAAAAAAAAAMAQivQAAAAAAAAAABhCkR4AAAAAAAAAAEM8TQe4EBw5kq2CAofpGMbUq+ejtLQs0zGKIZd7yOU+q2Yjl3vI5R5yucequSTrZiOXe8jlHnK5h1zus2o2crmHXO4hl3usmkuybjZyuYdc1uThYVPdut6lbqdIXw4KChzVukgvybL3n1zuIZf7rJqNXO4hl3vI5R6r5pKsm41c7iGXe8jlHnK5z6rZyOUecrmHXO6xai7JutnI5R5yVT20uwEAAAAAAAAAwJAqUaT/5JNPdO+99+qmm25S165dtWrVqnO+7pQpUzRw4MBi43l5eZoxY4Y6dOigFi1aqF+/ftqxY0f5hQYAAAAAAAAA4CwsX6Rft26dRowYodDQUL399ttq27atRo0apfXr15/1uosXL9aCBQtK3DZx4kRFRUXp8ccfV2RkpGrUqKGBAwcqKSmpvO8CAAAAAAAAAAAlsnxP+unTp6tr164aM2aMJKldu3Y6duyYZs6cqbvvvrvE6yQnJ2vq1Kn69NNP5evrW2z7wYMHFRMTo5dffll9+/aVJIWFhalLly56//33FRERUXF3CAAAAAAAAACA/8/SM+mTkpJ04MABde7c2WW8S5cuSkxMLHXWe2RkpHbv3q2FCxfquuuuK7Z927Ztys/PV5cuXZxjXl5e6tixozZv3ly+dwIAAAAAAAAAgFJYukifmJgoSWrSpInLeFBQkCRp3759JV5v0KBBWrt2rYKDg0u93Tp16sjf37/Y7R4+fFg5OTl/NzoAAAAAAAAAAGdl6XY3mZmZkiQfHx+XcW9vb0lSVlZWide78sory7zdrKysYrd5+u1mZ2erVq1a55yzXr3it1XdBAYWbytkBeRyD7ncZ9Vs5HIPudxDLvdYNZdk3Wzkcg+53EMu95DLfVbNRi73kMs95HKPVXNJ1s1GLveQq+qxdJHe4XBIkmw2W4njHh7ndyJA0fXP9e+dTVpalgoKSr7N6iAw0FcpKZmmYxRDLveQy31WzUYu95DLPeRyj1VzSdbNRi73kMs95HIPudxn1Wzkcg+53EMu91g1l2TdbORyD7msycPDVuZEb0u3uyla9PXMGfPZ2dku293l4+PjvI2SbrekWfYAAAAAAAAAAJQ3Sxfpi3rRHzhwwGV8//79Ltvd1bRpUx09elTHjh0rdruXX365vLy8zut2AQAAAAAAAABwh6WL9EFBQbr88su1fv16l/ENGzboiiuuUIMGDc7rdkNCQiRJn332mXMsNzdX8fHxzm0AAAAAAAAAAFQ0S/ekl6RnnnlGo0ePVp06ddSxY0dt2rRJ69atU2RkpCQpPT1dBw4c0JVXXnnObWoaNmyonj17asKECTp+/LiCgoK0cOFCHTt2TIMGDarIuwMAAAAAAAAAgJPli/R2u125ublasGCBVqxYoUaNGmnKlCm65557JElfffWVRo8erejoaN16663nfLuvv/66/Pz8NG/ePB0/flw33HCDFi5cqKCgoIq6KwAAAAAAAAAAuLB8kV6S+vTpoz59+pS4zW63y263l3rdRYsWlTju5eWlMWPGaMyYMeWSEQAAAAAAAED5yNiWoNS4WO09ki7Puv4KsIfLL5g21bgwVYkiPQAAAAAAAIDqIWNbgpKjo+TIzZUk5aWnKTk6SpIo1OOCZOmFYwEAAAAAAABUL6lxsc4CfRFHbq5S42INJQIqFkV6AAAAAAAAAJaRl57m1jhQ1VGkBwAAAAAAAGAZnv713BoHqjqK9AAAAAAAAAAsI8AeLpuXl8uYzctLAfZwQ4mAisXCsUA1x2rpAAAAAADASorqEqlxscqjXoFqgCI9UI2xWjoAAAAAALAiv+AQ+QWHKDDQVykpmabjABWKdjdANcZq6QAAAAAAAIBZFOmBaozV0gEAAAAAAACzKNID1RirpQMAAAAAAABmUaQHqjFWSwcAAAAAAADMYuFYoBpjtXQAAAAAAADALIr0QDXHaukAAAAAAACAObS7AQAAAAAAAADAEIr0AAAAAAAAAAAYQpEeAAAAAAAAAABDKNIDAAAAAAAAAGAIRXoAAAAAAAAAAAyhSA8AAAAAAAAAgCEU6QEAAAAAAAAAMIQiPQAAAAAAAAAAhlCkBwAAAAAAAADAEIr0AAAAAAAAAAAYQpEeAAAAAAAAAABDKNIDAAAAAAAAAGAIRXoAAAAAAAAAAAyhSA8AAAAAAAAAgCEU6QEAAAAAAAAAMIQiPQAAAAAAAAAAhlCkBwAAAAAAAADAEIr0AAAAAAAAAAAYQpEeAAAAAAAAAABDKNIDAAAAAAAAAGAIRXoAAAAAAAAAAAyhSA8AAAAAAAAAgCEU6QEAAAAAAAAAMIQiPQAAAAAAAAAAhlCkBwAAAAAAAADAEIr0AAAAAAAAAAAYQpEeAAAAAAAAAABDKNIDAAAAAAAAAGAIRXoAAAAAAAAAAAyhSA8AAAAAAAAAgCEU6QEAAAAAAAAAMIQiPQAAAAAAAAAAhlCkBwAAAAAAAADAEIr0AAAAAAAAAAAYQpEeAAAAAAAAAABDKNIDAAAAAAAAAGAIRXoAAAAAAAAAAAyhSA8AAAAAAAAAgCEU6QEAAAAAAAAAMIQiPQAAAAAAAAAAhlCkBwAAAAAAAADAEIr0AAAAAAAAAAAYQpEeAAAAAAAAAABDKNIDAAAAAAAAAGCIp+kAqLoytiUoNS5We4+ky7OuvwLs4fILDjEdCwAAAAAAAACqDIr0OC8Z2xKUHB0lR26uJCkvPU3J0VGSRKEeAAAAAAAAAM4R7W5wXlLjYp0F+iKO3FylxsUaSgQAAAAAAAAAVQ9FepyXvPQ0t8YBAAAAAAAAAMVRpMd58fSv59Y4AAAAAAAAAKA4ivQ4LwH2cNm8vFzGbF5eCrCHG0oEAAAAAAAAAFUPC8fivBQtDpsaF6u8I+nyrOuvAHs4i8YCAAAAAAAAgBso0uO8+QWHyC84RIGBvkpJyTQdBwAAAAAAAACqHNrdAAAAAAAAAABgCEV6AAAAAAAAAAAMoUgPAAAAAAAAAIAhFOkBAAAAAAAAADCEIj0AAAAAAAAAAIZUiSL9J598onvvvVc33XSTunbtqlWrVpV5+ezsbEVERCg0NFQtW7bU448/rt9//93lMtu3b9c111xT7L8nnnii4u4IAAAAAAAAAACn8TQd4GzWrVunESNGaMCAAWrXrp0+//xzjRo1SrVq1dLdd99d4nWGDRumnTt3auTIkfL29tacOXM0YMAArV27Vr6+vpKkPXv26OKLL9bChQtdruvn51fh9wkAAAAAAAAAAKkKFOmnT5+url27asyYMZKkdu3a6dixY5o5c2aJRfrt27crPj5e8+fPV/v27SVJrVu31h133KGlS5dq8ODBkqRffvlFV111lW6++eZKuy8AAAAAAAAAAJzO0u1ukpKSdODAAXXu3NllvEuXLkpMTFRSUlKx62zdulXe3t4KDQ11jvn7+6tNmzbavHmzc+znn3/WNddcU3HhAQAAAFhCxrYEJY4crq09eilx5HBlbEswHQkAAABwsnSRPjExUZLUpEkTl/GgoCBJ0r59+0q8TlBQkGrUqOEy3rhxY+flCwoK9Ouvv+rPP/9Uz5491bx5c3Xs2FELFiyQw+GoiLsCAAAAwICMbQlKjo5SXnqa5HAoLz1NydFRFOoBAABgGZZud5OZmSlJ8vHxcRn39vaWJGVlZRW7TlZWVrHLF12n6PL79u1TTk6O9u3bpxdeeEF169bVF198oalTpyorK0tDhw51K2e9esX/XnUTGOhrOkKJyOUecrnPqtnI5R5yuYdc7rFqLsm62cjlHnKVbf/qODlyc13GHLm5OrI6Ts26dTGUqjirPF5nIpf7rJqNXO4hl3vI5R6r5pKsm41c7iFX1WPpIn3RrHabzVbiuIdH8RMBypoJX3T5+vXra/78+bruuusUGBgoSbrtttuUk5Oj+fPn67HHHiux0F+atLQsFRRU3xn4gYG+SknJNB2jGHK5h1zus2o2crmHXO4hl3usmkuybjZyuYdcZ3cyJbXUcatktNLjdTpyuc+q2cjlHnK5h1zusWouybrZyOUeclmTh4etzInelm534+tbeHTlzBnz2dnZLttP5+Pj49x+5nWKCu8+Pj5q3769s0BfpGPHjsrNzS2xjQ4AAACAqsfTv55b4wAAAEBls3SRvqgX/YEDB1zG9+/f77L9zOskJSUVm1G/f/9+5+X37Nmjjz76SKdOnXK5TE5OjiSpbt265XMHAAAAABgVYA+XzcvLZczm5aUAe7ihRAAAAIArSxfpg4KCdPnll2v9+vUu4xs2bNAVV1yhBg0aFLtOWFiYMjIylJDwv4Wg0tPTtX37doWEhEgqLNhHRERo8+bNLtf99NNPdfnll6thw4YVcG8AAAAAVDa/4BDVHzCwcOa8zSZP/3qqP2Cg/IJDTEcDAAAAJFm8J70kPfPMMxo9erTq1Kmjjh07atOmTVq3bp0iIyMlFRbgDxw4oCuvvFI+Pj5q06aN2rZtqxdeeEEjRozQJZdcotmzZ8vX11d9+/aVVNjWpnnz5nr55ZeVnp6uyy67TB9//LE2bdqk2bNnF+uBDwAAAKDq8gsOkV9wSLXvhQoAAABrsnyR3m63Kzc3VwsWLNCKFSvUqFEjTZkyRffcc48k6auvvtLo0aMVHR2tW2+9VZI0Z84cTZ48WVOnTlVBQYFatWqlGTNmqE6dOpIkLy8vzZ8/XzNmzNCcOXOUnp6uq666SnPmzNGdd95p7L4CAAAAAAAAAKoXyxfpJalPnz7q06dPidvsdrvsdrvLWJ06dTRp0iRNmjSp1Nv09/fX66+/Xq45AQAAAAAAylPGtgSlxsVq75F0edb1V4A9nJZdAHCBqRJFegAAAAAAgOomY1uCkqOj5MjNlSTlpacpOTpKkijUA8AFhCI9ALiJmSwAAAAAKkNqXKyzQF/EkZur1LhYvoMAwAWEIj0AuIGZLAAAAAAqS156mlvjAICqycN0AACoSsqayQIAAAAA5cnTv55b4wCAqokiPQC4gZksAAAAACpLgD1cNi8vlzGbl5cC7OGGEgEAKgLtbgDADZ7+9UosyDOTBQAAAEB5K2qpmRoXqzzWxAKACxZFegBwQ4A93KUnvcRMFgAAAAAVxy84RH7BIQoM9FVKSqbpOACACkCRHgDcwEwWAAAAAAAAlCeK9ADgJmayAAAAAAAAoLywcCwAAAAAAAAAAIZQpAcAAAAAAAAAwBCK9AAAAAAAAAAAGEJPegAAAKAUGdsSlBoXq70sFg4AAACgglCkBwAAAEqQsS1BydFRcuTmSpLy0tOUHB0lSRTqAQAAAJQb2t0AAAAAJUiNi3UW6Is4cnOVGhdrKBEAAACACxFFegAAAKAEeelpbo0DAAAAwPmgSA8AAACUwNO/nlvjAAAAAHA+KNIDAAAAJQiwh8vm5eUyZvPyUoA93FAiAAAAABciFo4FAAAASlC0OGxqXKzyjqTLs66/AuzhLBoLAAAAoFxRpAcAAABK4RccIr/gEAUG+iolJdN0HABABcrYlqDUuFjt5cAsAKCSUaQHAAAAAADVWsa2BCVHR8mRmyupcJHw5OgoSaJQDwCocPSkBwAAAAAA1VpqXKyzQF/EkZur1LhYQ4kAANUJRXoAAAAAAFCt5aWnuTUOAEB5okgPAAAAAACqNU//em6NAwBQnuhJDwCoUCzABQAAAKsLsIe79KSXJJuXlwLs4QZTAQCqC4r0AIAKwwJcAAAAqAqK9k1T42KVx+QSAEAlo0gPAKgwZS3AxRceAAAAWIlfcIj8gkMUGOirlJRM03EAANUIPekBABWGBbgAAAAAAADKRpEeAFBhWIALAAAAAACgbBTpAQAVJsAeLpuXl8sYC3ABAAAAAAD8Dz3pAQAVhgW4AAAAAAAAykaRHgBQoViACwAAAAAAoHS0uwEAAAAAAAAAwBCK9AAAAAAAAAAAGEKRHgAAAAAAAAAAQyjSAwAAAAAAAABgCEV6AAAAAAAAAAAMoUgPAAAAAAAAAIAhFOkBAAAAAAAAADCEIj0AAAAAAAAAAIZQpAcAAAAAAAAAwBCK9AAAAAAAAAAAGEKRHgAAAAAAAAAAQyjSAwAAAAAAAABgiKfpAAAAAAAAAADMyNiWoNS4WO09ki7Puv4KsIfLLzjEdCygWqFIDwAAAAAAAFRDGdsSlBwdJUduriQpLz1NydFRkkShHqhEtLsBAAAAAAAAqqHUuFhngb6IIzdXqXGxhhIB1RNFegAAAAAAAKAayktPc2scQMWgSA8AAAAAAABUQ57+9dwaB1AxKNIDAAAAAAAA1VCAPVw2Ly+XMZuXlwLs4YYSAdUTC8cCAAAAAAAA1VDR4rCpcbHKO5Iuz7r+CrCHs2gsUMko0gMAAAAAAADVlF9wiPyCQxQY6KuUlEzTcYBqiSI9AAAWkrEtQalxsdrLLBYAAAAAAKoFivQAAFhExrYEJUdHyZGbK0nKS09TcnSUJFGoBwAAAADgAsXCsQAAWERqXKyzQF/EkZur1LhYQ4kAAAAAAEBFo0gPAIBF5KWnuTUOAAAAAACqPor0AABYhKd/PbfGAQAAAABA1UdPegAALCLAHu7Sk16SbF5eCrCHG0wFAAAA4O/K2Jag1LhY7T2SLs+6/gqwh7PuFAAnivQAAFhE0U56alys8th5BwAAAC4IGdsSXCbj5KWnKTk6SpLY1wcgiSI9AACW4hccIr/gEAUG+iolJdN0HAAAUIUxcxewhtS4WJezZSXJkZur1LhY/k0CkESRHgAAAACACw4zdwHryEtPc2scOB8cmK3aWDgWAAAAAIALTFkzdwFULk//em6NA+4qOjCbl54mORzOA7MZ2xJMR8M5okgPAAAAAMAFhpm7gHUE2MNl8/JyGbN5eSnAHm4oES40HJit+mh3AwAAAADABcbTv16JBXlm7gKVr6jlSGpcrPJoRYIKwIHZqo8iPQAAAAAAF5gAe7hLT3qJmbuASX7BIfILDlFgoK9SUjJNx8EFhgOzVR/tbgAAAAAAuMD4BYeo/oCBhQUam02e/vVUf8BAZu4CwAWIlkpVHzPpAQAAAJSLjG0JSo2L1V5O5QcsgZm7AFA90FKp6qNIDwAAAOBvy9iW4NJaIy89TcnRUZLEF0QAAIAKxoHZqo12NwAAAAD+ttS4WJfe15LkyM1ValysoUQAAABA1UCRHgAAAMDfVtJiZWWNAwAAAChUJYr0n3zyie69917ddNNN6tq1q1atWlXm5bOzsxUREaHQ0FC1bNlSjz/+uH7//XeXy+Tl5WnGjBnq0KGDWrRooX79+mnHjh0VdycAAACAC5infz23xgEAAAAUsnyRft26dRoxYoRCQ0P19ttvq23btho1apTWr19f6nWGDRum9evXa8SIEZoyZYqSk5M1YMAAZWb+rx/TxIkTFRUVpccff1yRkZGqUaOGBg4cqKSkpMq4WwAAAMAFJcAeLpuXl8uYzctLAfZwQ4kAAACAqsHyC8dOnz5dXbt21ZgxYyRJ7dq107FjxzRz5kzdfffdxS6/fft2xcfHa/78+Wrfvr0kqXXr1rrjjju0dOlSDR48WAcPHlRMTIxefvll9e3bV5IUFhamLl266P3331dERETl3UEAAADgAlC0OGxqXKzyjqTLs66/AuzhLBoLAAAAnIWlZ9InJSXpwIED6ty5s8t4ly5dlJiYWOKs961bt8rb21uhoaHOMX9/f7Vp00abN2+WJG3btk35+fnq0qWL8zJeXl7q2LGj8zIAAAAA3OMXHKKmU6cpdNVKNZ06jQI9AAAAcA7cmkmfm5urWbNm6eOPP1ZaWpry8/OLXcZms2n37t3lEi4xMVGS1KRJE5fxoKAgSdK+ffvUqFGjYtcJCgpSjRo1XMYbN26sdevWOS9Tp04d+fv7F7vdw4cPKycnR7Vq1SqX+wAAAAAAAAAAQGncKtJPnTpVixcvVrNmzdS6dWt5ndFzsrwV9ZD38fFxGff29pYkZWVlFbtOVlZWscsXXafo8mVdRipceJYiPQAAAAAAAACgorlVpF+3bp06d+6sWbNmVVQeFw6HQ1Lh7PySxj08infrKdpWkqLLl3aZ0v7e2dSrV7zgX90EBvqajlAicrmHXO6zajZyuYdc7iGXe6yaS7JuNnK5h1zuIZd7rJTrr/jNOrBoifampumigHpq/PBDurRDe9OxirHSY3Y6crmHXO4hl3usmkuybjZyuYdcVY9bRfrs7Gy1a9euorIU4+tb+MSdOWM+OzvbZfvpfHx8dPDgwWLj2dnZztnzPj4+ztso6XZLmmVflrS0LBUUlH5w4EIXGOirlJRM0zGKIZd7yOU+q2Yjl3vI5R5yucequSTrZiOXe8jlHnK5x0q5MrYlKDk6So7cXEnSyZRU/TbnXWVmnLDU2gdWesxORy73kMs95HKPVXNJ1s1GLvdYLVfGtgSlxsUq70i6POv6K8AebqnP7sri4WErc6K3WwvHNm/eXLt27frboc5VUS/6AwcOuIzv37/fZfuZ10lKSio2W37//v3Oyzdt2lRHjx7VsWPHil3m8ssvr/A2PgAAAACAc5caF+ss0Bdx5OYqNS7WUCIAAHA2RQfZ89LTJIdDeelpSo6OUsa2BNPRLMetIv2oUaO0fv16LVmyROnp6RWVySkoKEiXX3651q9f7zK+YcMGXXHFFWrQoEGx64SFhSkjI0MJCf97stPT07V9+3aFhBQepSn6/2effea8TG5uruLj453bAAAAAADWkJee5tY4AAAwj4Ps586tdjcjR46UJE2YMEETJkwo8TI2m027d+/++8n+v2eeeUajR49WnTp11LFjR23atEnr1q1TZGSkpMIC/IEDB3TllVfKx8dHbdq0Udu2bfXCCy9oxIgRuuSSSzR79mz5+vqqb9++kqSGDRuqZ8+emjBhgo4fP66goCAtXLhQx44d06BBg8otO4DzV3Q61N5qfjoUAAAAJE//eiUW5D396xlIAwAAzgUH2c+dW0X6Fi1auL2o6t9lt9uVm5urBQsWaMWKFWrUqJGmTJmie+65R5L01VdfafTo0YqOjtatt94qSZozZ44mT56sqVOnqqCgQK1atdKMGTNUp04d5+2+/vrr8vPz07x583T8+HHdcMMNWrhwoYKCgir1/gEo7syeo0WnQ0miUA8AAFANBdjDXfYPJcnm5aUAe7jBVAAAoCwcZD93bhXpJ0+eXFE5ytSnTx/16dOnxG12u112u91lrE6dOpo0aZImTZpU6m16eXlpzJgxGjNmTLlmBfD3lXU6FEV6AACA6qdoH5CF5wAAqDo4yH7u3CrSF/nvf/+rL774QocPH1bNmjXVoEEDdejQQU2bNi3vfACqIU6HAgAAwJn8gkPkFxyiwEBfpaRkmo4DAADOgoPs587tIv1bb72lBQsWqKCgwGX8zTff1MCBA5196wHgfHE6FAAAAAAAQNXHQfZz4+HOhVesWKH3339f7du3V0xMjLZv367vvvtOy5Yt0+23366FCxfqX//6V0VlBVBNBNjDZfPychnjdCgAAAAAAABciNwq0i9evFi33nqr3nvvPbVo0UI+Pj7y8/PTzTffrLfffltt27bV4sWLKyorgGrCLzhE9QcMLJw5b7PJ07+e6g8YyOlQAAAAAAAAuOC41e5m3759GjVqVKnbO3furLfeeutvhwIATocCAAAAAABAdeDWTHpvb2+lpKSUuv2vv/7SRRdd9LdDAQAAAAAAAABQHbhVpA8LC9PixYv1yy+/FNv2888/a/HixQoNDS23cAAAAAAAAAAAXMjcanczbNgwbdmyReHh4QoLC1OTJk0kSYmJidq6dat8fX31/PPPV0ROAAAAAAAAAAAuOG4V6Rs0aKAVK1Zo2rRpio+PV3x8vCSpdu3auvPOOzVixAg1atSoQoICAAAAAAAAAHChcatIL0mXX365IiMjVVBQoCNHjsjhcMjf318eHm51zgEAAAAAAAAAoNpzu0hfxMPDQ/Xq1SvPLAAAVJqMbQlKjYvV3iPp8qzrrwB7uPyCQ0zHAgAAAAAA1UyZRfrrrrtOU6dOVbdu3SRJ1157rWw2W5k3aLPZtHv37vJLCABAOcvYlqDk6Cg5cnMlSXnpaUqOjpIkCvUAAADAOWDSCwCUnzKL9D169FDjxo1dfj9bkR4AAKtLjYt1FuiLOHJzlRoXyxcLAAAA4CyY9AIA5avMIv2kSZNcfp88eXKFhgEAoDLkpae5NQ4AAIDywwzsqo9JLwBQvtxa7XXAgAH65ptvSt2+adMm3XvvvX87FAAAFcnTv+Q1VUobBwAAQPkomoGdl54mORzOGdgZ2xJMR4MbmPQCAOWrzJn0J06c0JEjR5y/f/fdd7rrrrsUFBRU7LIFBQXavHmzDh48WP4pAQAoRwH2cJfTcyXJ5uWlAHu4wVQAAAAXPmZgXxg8/euVWJBn0gsAnJ+zFul79OihzMxMSYWLwr7xxht64403Sry8w+FQaGho+acEAKAcFX0BTI2LVR6nWQMAAFQaZmBfGJj0AgDlq8wivb+/v958803t3LlTDodDb7/9tu666y5dc801xS7r4eEhf39/2t0AAKoEv+AQ+QWHKDDQVykpmabjAAAAVAvMwL4wMOkFAMpXmUV6SerQoYM6dOggSTp8+LD69OmjFi1aVHgwAAAAAABwYWEG9oWDSS8AUH7OWqQ/3aRJk856mfT0dPn7+593IAAAAAAAcGFiBjYAAMW5VaSXpFWrVmnDhg06fvy4CgoKnOP5+fnKzs7Wb7/9pl27dpVrSAAAAAAAcGFgBjYAAK7cKtLPnz9f06dPV82aNeXj46MjR47osssu09GjR3XixAnVqlVLDz/8cEVlBQAAAAAAAADgguLhzoXj4uJ07bXXKiEhQTExMXI4HIqOjtb27dv1yiuv6OTJk/SrBwAAAAAAAADgHLlVpD906JDuv/9++fj4qFGjRqpTp462b9+uGjVqqF+/frrnnnv04YcfVlRWAAAAAAAAAAAuKG4V6T09PeXt7e38PSgoSHv27HH+fuutt+r3338vt3AAAAAAAAAAAFzI3CrSN2vWTD/88IPz9yZNmrgsEpuRkaHc3NzySwcAAAAAAAAAwAXMrSK93W5XXFycRowYoePHj6tTp07avn275syZo08//VRRUVG69tprKyorAAAAAAAAAAAXFE93Lty3b1/9+eefWrJkiTw9PdW5c2fde++9mjNnjiTJx8dHI0aMqJCgAAAAAAAAAABcaNwq0kvSsGHD9Oyzz8rTs/Cq06ZNU58+fXTs2DG1bNlS9erVK/eQAAAAAAAAAABciNwu0ktyFuiLtGnTplzCAAAAAAAAAABQnZRZpB8wYIDbN2iz2fThhx+edyAAAAAAAAAAAKqLMov0Bw8erKwcAAAAAAAAAABUO2UW6Tdt2lRZOQAAAAAAAAAAqHbOqye9JCUnJ+vPP/9U06ZNddFFF8nT01MeHh7lmQ0AAKBKytiWoNS4WO09ki7Puv4KsIfLLzjEdCwAAAAAgAW5XVX/v//7P9ntdnXs2FF9+vTRrl279N1336ljx4769NNPKyIjAABAlZGxLUHJ0VHKS0+THA7lpacpOTpKGdsSTEcDAAAAAFhQmUX6rKwsl9937NihRx99VNnZ2XrkkUec43Xq1JGnp6dGjBih+Pj4ikkKAABQBaTGxcqRm+sy5sjNVWpcrKFEAAAAAAArK7NI361bN33zzTfO32fOnKnLL79cq1ev1uDBg+VwOCRJN954o9asWaNmzZpp7ty5FZsYAADAwvLS09waBwAAAABUb2UW6Y8ePap//vOfioyMlCT98MMPstvtqlWrlmw2m8tlfXx89OCDD+rXX3+tuLQAAAAW5+lfz61xAAAAAED1VmaR/uuvv9aYMWO0b98+55iXl1eplz958qQKCgrKLx0AAEAVE2APl+2M/SWbl5cC7OGGEgEAAAAArKzMIr2Pj4/69++vWbNmSZJatGihTz75pMTLHj9+XCtWrNCNN95Y/ikBAACqCL/gENUfMLBw5rzNJk//eqo/YKD8gkNMRwMAAAAAWJCnOxceOnSoHn74YfXv31933HGHbDabduzYoV9//VWLFi3S4cOHFRERUVFZAQAAqgS/4BD5BYcoMNBXKSmZpuMAAAAAACzMrSJ9y5YtNXfuXL366quaMmWKJDn71QcGBioyMlLBwcHlnxIAAAAAAAAAgAuQW0X6I0eOKDQ0VBs3btTu3bt14MABFRQUqGHDhmrevLk8Pd26OQAAAAAAAAAAqjW3quo9e/bUAw88oGeeeUY33HCDbrjhhorKBQAAAAAAAADABa/MhWPPlJ6ersDAwIrKAgAAAAAAAABAteJWkb5bt26KiYnRwYMHKyoPAAAAAAAAAADVhlvtbjw8PJSYmKguXbqocePGqlevnjw8XOv8NptNH374YbmGBAAAAAAAAADgQuRWkX7r1q2qW7euJOnkyZM6fPhwhYQCAAAAAAAAAKA6cKtIv3LlSvn7+1dUFgAAAAAAAAAAqhW3etLb7Xa98847FZUFAAAAAAAAAIBqxa0ifXp6ugICAioqCwAAAAAAAAAA1Ypb7W66deummJgYhYSE6PLLL6+oTAAAAAAAQzK2JSg1LlZ7j6TLs66/Auzh8gsOMR0LAADgguVWkd7Dw0OJiYnq0qWLGjdurHr16snDw3Uyvs1m04cffliuIQEAAAAAFS9jW4KSo6PkyM2VJOWlpyk5OkqSKNQDAABUELeK9Fu3blXdunUlSSdPntThw4crJBQAAAAAoPKlxsU6C/RFHLm5So2LpUgPAABQQdwq0m/atKmicgAAAAAADMtLT3NrHAAAAH+fW0X6Ivn5+dq1a5cOHTokLy8v/eMf/9ANN9xQ3tkAAAAAAJXI079eiQV5T/96BtIAAABUD24X6b/88ktFREQoOTlZDodDUmEf+ksvvVSvvvqqOnXqVO4hAQAAAAAVL8Ae7tKTXpJsXl4KsIcbTAUAAHBhc6tIv337dj377LOqV6+ehg0bpmbNmsnhcCgxMVEfffSRhg4dqujoaN1yyy0VlRcAAAAAUEGK+s6nxsUq70i6POv6K8AeTj96AACACuRWkX727Nlq2LChVq5cKV9fX5dt/fr1U3h4uN59913Nnz+/XEMCAACzMrYlKDUuVnsp2ADABc8vOER+wSEKDPRVSkqm6TgAAAAXPA93Lrxjxw498MADxQr0kuTj46NevXrpxx9/LLdwAADAvIxtCUqOjirsUexwKC89TcnRUcrYlmA6GgAAAAAAVZ5bRfqzsdlsOnXqVHneJAAAMCw1LtalN7EkOXJzlRoXaygRAAAAAAAXDrfa3bRo0UIrV65Uv379dPHFF7tsy8rK0ooVK3TjjTeWa0AAwLmhHQkqSl56mlvjAAAAAADg3LlVpB8yZIgGDBig++67T/3799cVV1whSc6FY5OTkxUREVEROQEAZShqR1I027moHYkkCvX42zz965VYkPf0r2cgDQAAAAAAFxa3ivStW7fW7NmzNX78eE2dOlU2m02S5HA4FBgYqMjISAUHB1dIUABA6cpqR0KRHn9XgD3c5SCQJNm8vBRgDzeYCgAA6+CMRgAA8He4VaSXpOuuu05du3ZV165ddfDgQUnSwYMHlZ6erlatWpV7QADA2dGOBBWpqMiQGherPIoPAAC44IxGAADwd7lVpN+7d68efvhhZWVl6f7779c999wjSXrrrbf00Ucfae3atfroo4/UqFGjCgkLACgZ7UhQ0fyCQ+QXHKLAQF+lpGSajgMAgGVwRiMAAPi7PNy58LRp0+Tt7a21a9fq2muvdY6PGDFCa9euVc2aNfXWW2+Ve0gAQNkC7OGyeXm5jNGOBAAuXBnbEpQ4cri29uilxJHDlbEtwXQkoNrijEYAAPB3uVWk/89//qNHHnnEuWDs6Ro1aqT+/fvr3//+d3llAwCcI7/gENUfMLBw5rzNJk//eqo/YCCztwDgAlTUWiMvPU1yOJytNSjUA2aUduYiZzQCAIBz5Va7G4fDoZMnT5a5PScn52+HAgC4j3YkAFA90FoDsBYWWAcAAH+XWzPpW7RooZiYGGVkZBTblp2drRUrVqhFixblFg4AAACAK1prANbCGY0AAODvcmsm/ZAhQ9S/f3/dd9996tatm4KCgmSz2XTgwAGtXbtWKSkpmjRpUrkGzM7O1ltvvaUNGzbo+PHjat26tcaOHVtiy53T7dy5U1OnTtWuXbvk7e0tu92uZ599VjVr1nReZuzYsVq5cmWx686cOVN33313ud4PAAAAoDywWDhgPZzRCAAA/g63ivQtWrTQwoULNWXKFC1YsEAOh8O57dprr9WkSZPUsmXLcg04bNgw7dy5UyNHjpS3t7fmzJmjAQMGaO3atfL19S3xOvv379fAgQPVsmVLzZgxQ//9738VGRmprKwsvfLKK87L/fLLL+ratasGDhzocv2zHQAAAAAATKG1BgAAAHBhcatIL0mtW7fWihUrlJ6erkOHDqmgoED/+Mc/dOmll5Z7uO3btys+Pl7z589X+/btnX//jjvu0NKlSzV48OASrzdv3jz5+vrqnXfekZeXlzp06KBatWppwoQJeuKJJ1S/fn3l5+frt99+U69evXTzzTeXe3YAAACgIhS10EiNi1XekXR51vVXgD2c1hoAAABAFeV2kb6Iv7+//P39yzNLMVu3bpW3t7dCQ0Nd/m6bNm20efPmUov0W7du1e233y4vLy/n2N13362IiAht2bJF4eHh2rdvn3JycnTNNddU6H0AAAAAyhutNQAAAIALh1sLx1a2xMREBQUFqUaNGi7jjRs31r59+0q8zokTJ/THH3+oSZMmLuP+/v7y8fFxXu+XX36RJK1atUphYWFq3ry5+vXrpx07dlTAPQEAAAAAAAAAoLjznkn/d+Xl5Wnt2rWlbg8ICFBWVpZ8fHyKbfP29lZWVlaJ18vMLJxJdLbrFRXpMzMz9dZbbykjI0Nz587VgAEDtHz5cl199dVu3ycAAAAAAAAAANxhrEh/8uRJjRw5stTtbdu2Vc2aNUvd7uFR8kkARYvZ2my2ErcVXe+BBx5QmzZt1KFDB+f24OBgde7cWXPnztW0adPO6X5IUr16xQ8IVDeBgSUv4msaudxDLvdZNRu53EMu95DLPVbNJVk3G7ncQy73kMs95HKfVbORyz3kcg+53GPVXJJ1s5HLPeSqeowV6b29vbVnz54yLzN06FAdPHiw2Hh2dnaJM+Wl/82gL2mm/fHjx+XrW/hiCAoKUlBQkMt2Pz8/3XLLLWfNdaa0tCwVFDjcus6FxKq9UMnlHnK5z6rZyOUecrmHXO6xai7JutnI5R5yuYdc7iGX+6yajVzuIZd7yOUeq+aSrJuNXO4hlzV5eNjKnOht6Z70TZo0UVJSknN2fJH9+/cX6zlfxNvbW/Xr19f+/ftdxtPS0pSVleW83oYNGxQfH1/s+idPnlTdunXL6R4AAAAAAAAAAFA6Sxfpw8LClJGRoYSEBOdYenq6tm/frpCQkFKvFxoaqi+//FK5ubnOsc8++0w1atRQ27ZtJUlxcXEaN26ccnJynJdJTk7W999/77wMAAAAAAAAAAAVydJF+jZt2qht27Z64YUXtGLFCm3cuFEDBw6Ur6+v+vbt67zcb7/9pt27dzt/HzRokFJSUjR48GB9+eWXWrhwoSZNmqQHH3xQDRo0kCQ99dRTOnLkiJ566inFx8frk08+0YABA3TJJZfo0UcfrfT7CgAAAAAAAACofixdpJekOXPmqFOnTpo6dapeeuklXXbZZYqKilKdOnWcl4mIiNCQIUOcvzdr1kwLFizQ8ePHNXToUC1cuFCPPvqoxo4d67xMixYtFBUVpby8PL3wwguKiIjQ9ddfryVLlpTa7x4AAAAAAAAAgPJkbOHYc1WnTh1NmjRJkyZNKvUyixYtKjbWunVrLV++vMzbbt26dYnXBQAAAAAAAACgMlh+Jj0AAAAAAAAAABcqivQAAAAAAAAAABhi+XY3AAAApcnYlqDUuFjtPZIuz7r+CrCHyy84xHQsAAAAAADOGUV6AABQJWVsS1BydJQcubmSpLz0NCVHR0kShXoAAAAAQJVBuxsAAFAlpcbFOgv0RRy5uUqNizWUCAAAAAAA9zGTHhccWh8AQPWQl57m1jgAAAAAAFbETHpcUIpaH+Slp0kOh7P1Qca2BNPRAADlzNO/nlvjAAAAAABYEUV6XFBofQAA1UeAPVw2Ly+XMZuXlwLs4YYSAQAAAADgPtrd4IJC6wMAqD6KWpmlxsUqjxZnAAAAAIAqiiI9Liie/vVKLMjT+gAALkx+wSHyCw5RYKCvUlIyTccBAAAAAMBttLvBBYXWBwAAAAAAAACqEmbS44JC6wMAAAAAAAAAVQlFelxwaH0AAAAAAAAAoKqg3Q0AAAAAAAAAAIZQpAcAAAAAAAAAwBCK9AAAAAAAAAAAGEKRHgAAAAAAAAAAQyjSAwAAAAAAAABgCEV6AAAAAAAAAAAMoUgPAAAAAAAAAIAhFOkBAAAAAAAAADCEIj0AAAAAAAAAAIZQpAcAAAAAAAAAwBCK9AAAAAAAAAAAGEKRHgAAAAAAAAAAQyjSAwAAAAAAAABgCEV6AAAAAAAAAAAMoUgPAAAAAAAAAIAhFOkBAAAAAAAAADCEIj0AAAAAAAAAAIZQpAcAAAAAAAAAwBCK9AAAAAAAAAAAGEKRHgAAAAAAAAAAQzxNBwAAAEDlydiWoNS4WO09ki7Puv4KsIfLLzjEdCwAAAAAqLYo0gMAAFQTGdsSlBwdJUduriQpLz1NydFRkkShHgAAAAAMod0NAABANZEaF+ss0Bdx5OYqNS7WUCIAAAAAAEV6AACAaiIvPc2tcQAAAABAxaNIDwAAUE14+tdzaxwAAAAAUPEo0gMAAFQTAfZw2by8XMZsXl4KsIcbSgQAAAAAYOFYAACAaqJocdjUuFjlHUmXZ11/BdjDWTQWAAAAAAyiSA8AAFCN+AWHyC84RIGBvkpJyTQdBwAAAACqPdrdAAAAAAAAAABgCEV6AAAAAAAAAAAMoUgPAAAAAAAAAIAhFOkBAAAAAAAAADCEIj0AAAAAAAAAAIZQpAcAAAAAAAAAwBCK9AAAAAAAAAAAGEKRHgAAAAAAAAAAQyjSAwAAAAAAAABgCEV6AAAAAAAAAAAM8TQdAAAAAAAAAACqgoxtCUqNi9XeI+nyrOuvAHu4/IJDTMdCFUeRHgAAAAAAAADOImNbgpKjo+TIzZUk5aWnKTk6SpIo1ONvod0NAAAAAAAAAJxFalyss0BfxJGbq9S4WEOJcKGgSA8AAAAAAAAAZ5GXnubWOHCuKNIDAAAAAAAAwFl4+tdzaxw4VxTpAQAAAAAAAOAsAuzhsnl5uYzZvLwUYA83lAgXChaOBSoJq38DAAAAAABUXUV1nNS4WOVR30E5okgPVAJW/wYAAAAAAKj6/IJD5BccosBAX6WkZJqOgwsE7W6ASsDq3wAAAAAAAABKQpEeqASs/g0AAAAAAACgJBTpgUrA6t8AAAAAAAAASkKRHqgErP4NAAAAAAAAoCQsHAtUAlb/BgAAAAAAAFASivRAJWH1bwAAAAAAAABnot0NAAAAAAAAAACGUKQHAAAAAAAAAMAQivQAAAAAAAAAABhCkR4AAAAAAAAAAEMo0gMAAAAAAAAAYAhFegAAAAAAAAAADLF8kT47O1sREREKDQ1Vy5Yt9fjjj+v333936/qdOnXS6tWri237/fff9eSTT6p169a69dZb9eqrryorK6sc0wMAAAAAAAAAUDpP0wHOZtiwYdq5c6dGjhwpb29vzZkzRwMGDNDatWvl6+tb5nWzsrL09NNP69ChQ8W2HTt2TI888ogCAwM1ZcoUpaWl6c0339Sff/6puXPnVtTdAQAAAAAAAADAydJF+u3btys+Pl7z589X+/btJUmtW7fWHXfcoaVLl2rw4MGlXnfLli0aP368jh49WuL2JUuWKCMjQ6tWrVLdunUlSfXr19fgwYP1448/qkWLFuV+fwAAAAAAAAAAOJ2l291s3bpV3t7eCg0NdY75+/urTZs22rx5c5nXHTRokJo3b6758+eXettt2rRxFuglKSwsTN7e3oqPjy+fOwAAAAAAAAAAQBksXaRPTExUUFCQatSo4TLeuHFj7du3r8zrrlmzRtOmTZO/v3+pt92kSROXsRo1aujyyy8/620DAAAAAAAAAFAejLW7ycvL09q1a0vdHhAQoKysLPn4+BTb5u3tfdYFXq+++uoyt2dmZp73bZ+pXr3it1PdBAaWvT6AKeRyD7ncZ9Vs5HIPudxDLvdYNZdk3Wzkcg+53EMu95DLfVbNRi73kMs95HKPVXNJ1s1GLveQq+oxVqQ/efKkRo4cWer2tm3bqmbNmqVu9/D4+ycB2Gy2YmMOh8Pt205Ly1JBgeNv56mqAgN9lZKSaTpGMeRyD7ncZ9Vs5HIPudxDLvdYNZdk3Wzkcg+53EMu95DLfVbNRi73kMs95HKPVXNJ1s1GLveQy5o8PGxlTvQ2VqT39vbWnj17yrzM0KFDdfDgwWLj2dnZJc6Cd4ePj0+JM+azs7PVsGHDv3XbAAAAAAAAAACcC0v3pG/SpImSkpLkcLjOUt+/f3+xfvLnc9v79+93GcvPz9fBgwf/9m0DAAAAAAAAAHAuLF2kDwsLU0ZGhhISEpxj6enp2r59u0JCQv7WbYeGhurbb7/V0aNHnWNbtmzR8ePH//ZtAwAAAAAAAABwLixdpG/Tpo3atm2rF154QStWrNDGjRs1cOBA+fr6qm/fvs7L/fbbb9q9e7dbt92vXz95eXlp4MCB2rhxo1asWKEXX3xR7du31y233FLedwUAAAAAAAAAgGKM9aQ/V3PmzNHkyZM1depUFRQUqFWrVpoxY4bq1KnjvExERIQOHTqkTZs2nfPt+vv7Kzo6Wm+88YZGjBghb29v3X333WUuZgsAAAAAAAAAQHmyfJG+Tp06mjRpkiZNmlTqZRYtWlTqtssvv7zUBWqvvvpqRUVF/d2IAAAAAAAAAACcF0u3uwEAAAAAAAAA4EJGkR4AAAAAAAAAAEMo0gMAAAAAAAAAYAhFegAAAAAAAAAADLH8wrEAAAAAAADAucjYlqDUuFjtPZIuz7r+CrCHyy84xHQsACgTRXoAAAAAAABUeRnbEpQcHSVHbq4kKS89TcnRUZJEoR6ApdHuBgAAAAAAAFVealyss0BfxJGbq9S4WEOJAODcUKQHAAAAAABAlZeXnubWOABYBUV6AAAAAAAAVHme/vXcGgcAq6BIDwAAAAAAgCovwB4um5eXy5jNy0sB9nBDiQDg3LBwLAAAAAAAAKq8osVhU+NilXckXZ51/RVgD2fRWACWR5EeAAAAAAAAFwS/4BD5BYcoMNBXKSmZpuMAwDmh3Q0AAAAAAAAAAIZQpAcAAAAAAAAAwBCK9AAAAAAAAAAAGEKRHgAAAAAAAAAAQyjSAwAAAAAAAABgCEV6AAAAAAAAAAAMoUgPAAAAAAAAAIAhFOkBAAAAAAAAADCEIj0AAAAAAAAAAIZQpAcAAAAAAAAAwBCK9AAAAAAAAAAAGEKRHgAAAAAAAAAAQyjSAwAAAAAAAABgCEV6AAAAAAAAAAAMoUgPAAAAAAAAAIAhFOkBAAAAAAAAADCEIj0AAAAAAAAAAIZQpAcAAAAAAAAAwBCK9AAAAAAAAAAAGEKRHgAAAAAAAAAAQyjSAwAAAAAAAABgCEV6AAAAAAAAAAAMoUgPAAAAAAAAAIAhFOkBAAAAAAAAADCEIj0AAAAAAAAAAIZQpAcAAAAAAAAAwBCK9AAAAAAAAAAAGEKRHgAAAAAAAAAAQyjSAwAAAAAAAABgCEV6AAAAAAAAAAAMoUgPAAAAAAAAAIAhFOkBAAAAAAAAADCEIj0AAAAAAAAAAIZQpAcAAAAAAAAAwBCK9AAAAAAAAAAAGEKRHgAAAAAAAAAAQyjSAwAAAAAAAABgCEV6AAAAAAAAAAAMoUgPAAAAAAAAAIAhFOkBAAAAAAAAADCEIj0AAAAAAAAAAIZ4mg4AAAAAZGxLUGpcrPYeSZdnXX8F2MPlFxxiOhYAAAAAVDiK9AAAADAqY1uCkqOj5MjNlSTlpacpOTpKkijUAwAAALjg0e4GAAAARqXGxToL9EUcublKjYs1lAgAAAAAKg9FegAAABiVl57m1jgAAAAAXEgo0gMAAMAoT/96bo0DAAAAwIWEIj0AAACMCrCHy+bl5TJm8/JSgD3cUCIAAAAAqDwsHAsAAACjihaHTY2LVd6RdHnW9VeAPZxFYwEAAABUCxTpAQAAYJxfcIj8gkMUGOirlJRM03EAAAAAoNLQ7gYAAAAAAAAAAEMo0gMAAAAAAAAAYAhFegAAAAAAAAAADKFIDwAAAAAAAACAIRTpAQAAAAAAAAAwhCI9AAAAAAAAAACGUKQHAAAAAAAAAMAQivQAAAAAAAAAABhCkR4AAAAAAAAAAEMsX6TPzs5WRESEQkND1bJlSz3++OP6/fff3bp+p06dtHr16mLbxo4dq2uuuabYf+vXry/HewAAAAAAAAAAQMk8TQc4m2HDhmnnzp0aOXKkvL29NWfOHA0YMEBr166Vr69vmdfNysrS008/rUOHDpW4/ZdfflHXrl01cOBAl/ErrriinNIDAAAAAAAAAFA6Sxfpt2/frvj4eM2fP1/t27eXJLVu3Vp33HGHli5dqsGDB5d63S1btmj8+PE6evRoidvz8/P122+/qVevXrr55psrID0AAAAAAAAAAGWzdLubrVu3ytvbW6Ghoc4xf39/tWnTRps3by7zuoMGDVLz5s01f/78Erfv27dPOTk5uuaaa8o1MwAAAAAAAAAA58rSRfrExEQFBQWpRo0aLuONGzfWvn37yrzumjVrNG3aNPn7+5e4/ZdffpEkrVq1SmFhYWrevLn69eunHTt2lE94AAAAAAAAAADOwli7m7y8PK1du7bU7QEBAcrKypKPj0+xbd7e3srKyirz9q+++uoytxcV6TMzM/XWW28pIyNDc+fO1YABA7R8+fKzXv909eoVz1jdBAaWvT6AKeRyD7ncZ9Vs5HIPudxDLvdYNZdk3Wzkcg+53EMu95DLfVbNRi73kMs95HKPVXNJ1s1GLveQq+oxVqQ/efKkRo4cWer2tm3bqmbNmqVu9/D4eycBPPDAA2rTpo06dOjgHAsODlbnzp01d+5cTZs27W/dPgAAAAAAAAAAZ2OsSO/t7a09e/aUeZmhQ4fq4MGDxcazs7NLnGHvjqCgIAUFBbmM+fn56ZZbbjlrLgAAAAAAAAAAyoOle9I3adJESUlJcjgcLuP79+9XkyZN/tZtb9iwQfHx8cXGT548qbp16/6t2wYAAAAAAAAA4FxYukgfFhamjIwMJSQkOMfS09O1fft2hYSE/K3bjouL07hx45STk+McS05O1vfff6+2bdv+rdsGAAAAAAAAAOBcWLpI36ZNG7Vt21YvvPCCVqxYoY0bN2rgwIHy9fVV3759nZf77bfftHv3brdu+6mnntKRI0f01FNPKT4+Xp988okGDBigSy65RI8++mh53xUAAAAAAAAAAIqxOc7sJWMxx44d0+TJk/X555+roKBArVq10ksvvaSmTZs6L/Pwww/r0KFD2rRpU7HrHzx4UHfccYemTp2q+++/32Xb9u3bNXPmTO3evVseHh4KCwvTiy++qAYNGlT4/QIAAAAAAAAAwPJFegAAAAAAAAAALlSWbncDAAAAAAAAAMCFjCI9AAAAAAAAAACGUKQHAAAAAAAAAMAQivQAAKBKSUpKMh2hRCdOnDAdAQAuSDt27Cg2lpCQYCAJ/i6rPpclLdV37NgxA0lcWfXxgnuWLFliOkKp9uzZYzoCgP+PIj3OW1ZWliRp9+7dWrVqlU6dOmU40f/k5ubq8OHDpmMAwDmrauu4x8fHG/vbQ4cONfa3yxIeHq5ff/3VdAy3pKenG/vbixcvdv585uP22muvVXIalJevv/5aeXl5pmO4yMnJ0Z49e+RwODiYVsXs3r1bP/30k0aNGuX8+aefftKPP/5omfeJGTNmFBubMGFC5QcpQdFB7a+++kpvv/22MjMzjWWx+nNpt9uLjT300EMGkhSy6uP15JNPlvmfFeTm5urYsWM6evSo8z/Tli5dajpCqYYOHao+ffpo9erVys3NNR3HBZ/fqG48TQdA1TRz5kwdOHBAw4cP16BBg3TllVfq3//+tyZOnGgs08aNG7Vt2zYNGzZM3bt3V2ZmpoYMGaJHHnnEWCZJ2rBhQ5nbO3fuXElJXPXs2VP/+te/JEmbN29W+/btjeQ4V//5z38UFRVV4hehyjBnzpwytw8ZMqSSkhS3cuVK9erVy9jfL8m///3vMre3adOmkpJUHQMGDFBkZKQCAgJMRzknw4YN0/fff2/kb1v1gMZDDz2khx9+WMOHD9cDDzxgOo7TY489pgULFkiS5s6dqyeeeMK57Z///Kfzs6CyxcbGqn///pKkkSNHuuT48ccfjWSSpIcfflg2m63U7dHR0ZWYprhVq1aVub1Hjx6VkqM0CxYs0KhRo9SuXTt16dJFYWFh8vLyMpbnP//5j4YMGSJPT08tW7ZM999/v959913dcsstxjKdbSJJgwYNKilJ6RITEzV//nwdPXrU5T33vffeq9QcS5cu1datW/XXX3+57Gt5enrqrrvuqtQsZ5o1a5YyMjL06aefOicvSdKpU6e0ZcsWjRs3zmA66ZVXXpEkPfLIIxo3bpzatWunMWPGaPbs2UbyWPW5fOSRR7Rz507l5OS4vC8UFBToxhtvNJbLqo9Xly5djP3tc7F06VJNmjTJOYHQ4XDIZrPp559/NpqrSZMmGjdunFq3bq2LL77YOW6qFnC6zz77TN98842WL1+ut956S926dVOfPn3UuHFjo7ms+Pl9uuzsbO3bt0+1a9dWo0aNjO/r3HzzzSVus2KtoEh6err8/f1Nx7AUivQ4L/Hx8VqyZIliYmJ07733auzYsQoPDzeaae7cuZo4caI2bNigm2++Wa+//roGDBhgvEg/dOhQBQQEqGnTpsUKSzabzdgH8+lZIiMjLVmkLygo0Pr16xUVFaXdu3fr3nvvNZblyJEjxcZOnjypNWvWyMfHx2iRft68efruu+8UERGh2rVrG8txutdff73E8QMHDujUqVPavXt3JSf6n06dOpVagLPZbPr8888rOVGhG2+8UT169NCUKVMUGhpqJIM7TBbKMzMztXHjxlIzmHpffeihhxQaGqpRo0Zp27ZtmjBhgiX+TZ4+W379+vUuRXqTz+Ppf9tKB16KDhxs3LhRWVlZCg8PV40aNbR69Wr5+fkZTlf4HEpSSkqKEhMTFRwcLE9PT3377be67rrrjBfpFy5cqKysLMXHx2vt2rV6/fXX1apVK02bNs1InqlTpyoqKkojRozQZZddpqlTp2rixImKjY01kkeS7r33XtlsNjkcDuXk5Ojiiy+Wp6enMjIyVK9ePW3ZssVYtiIvvfSSbrrpJrVp06bMg1YVbfz48ZIK91WHDRtmLEdJWrRooZ07d8rDw0OXXHKJc7xGjRp66623zAX7/3bt2qWVK1dq3rx56tmzp4YPH17ibPHKYtXn8u2339bRo0c1ZswYTZo0yTnu6empwMBAY7ms+nj17NmzxHGHw6H9+/dXcpriPvjgAy1dulQ33HCD6Sguimb0n/4YmawFnOm2227Tbbfdpm+++Ubjxo1TdHS0QkJC9PLLL6tRo0ZGMlnx81uS8vPzNWnSJMXExMjHx0c2m00nTpxQ//799cILLxj5zIyIiHBOdundu7diYmKc25YsWWK0SG/VyUJWRZEe56127dpKSEhQ7969Jcn4qVEOh0PXXHON5s+fr/bt28vHx8cSX/rfeOMNrV69WsePH1ePHj3UrVs3S3zJP/3DwwqP0+kyMjK0bNkyffTRRzpx4oTy8/O1du1aBQUFGcv08ssvu/z+66+/6oUXXlDr1q01ZcoUQ6kKrVq1ShMnTpTdbtfMmTN19dVXG80jSR9//LHL7ydOnNDEiRN15MgR44/XrFmzio1t375d06dPNzo7aOTIkerUqZNGjx6te+65R88995w8PKzblc5k0SY9Pb3U2cymv/BcccUVWrp0qcaMGaO77rpLdevWdW47899FZSnr/d7k83j63zaZ40xF7wMffPCBli1b5vx32LFjR+c+j0lFM5kHDx6syMhI50y3w4cPF/usMiUtLU1Hjx7ViRMnlJuba7TVQE5Ojq688krn7x06dFBkZKSxPJL0ww8/SCqc6Xzrrbc6JyF88cUXxg4Un+nEiRPGZ4Kf7vnnn9d3332nY8eOubyPmXy/79Chgzp06KD27dvrpptuMpajNA6HQx4eHtq6dauzDUlOTo7hVNZ7Ln18fOTj46Po6Gjl5ubqxIkTzlwZGRkuB2BMsNrjVWTZsmWaOnWqSwsSf39/bd261WAqKSAgwHIFeklatGiR6QilysrK0scff6wVK1boxIkTeuSRR9SzZ09t3rxZTz/9tLH9Vyt+fkvS/Pnz9ccff+jzzz9X/fr1JUmHDh3ShAkTNHfuXCNtn05/bzh58mSp20yw6mQhq6JIj/NSt25dvfbaa9q1a5dmzpypt956S5deeqnRTB4eHvr000+1ZcsWjRo1SvHx8Zb40m+322W323X48GGtXr1aDz30kJo2bSq73a527dpZoghnhcepSEREhD755BO1atVKL730kjp16qS7777baIH+TEuWLNGMGTP01FNP6bHHHjMdRxdffLEmTpyoL7/8UkOGDFHv3r1dZjyY3on/+eefNXz4cDVu3Fhr1qwxfkpb8+bNnT8XFBRo1qxZWrp0qSZMmKDu3bsbTCa1bt1aq1ev1ujRo9WjRw+XlgeV3WJAkiV6eJYkKCjIsl92Tp06pRkzZig+Pl4jRowwNvvodKfvAFvp/d7qjhw5opMnTzrPhsjOzrbEIoJF/vjjD5dT0Rs0aKA///zTYKJCnTp10qlTp3TfffepX79+ioyM1EUXXWQsj6enp44dO+Z87ScmJhrLcqZdu3a5nHl2xx13nLW9XmUJCgrSX3/9ZXz/vsgrr7yi+Ph4l/1B0wdli/j4+Gj06NHGWwOdqXHjxnr88cd18OBBtW3bVsOHD9c111xjNJNk3edy2bJleuONN3Tq1Cnn82iFNilWfbzmzZunhQsX6t1339Xzzz+vL7/80hKfQWFhYfroo490xx13uHz2mD7YkpKSorFjx2r//v366KOPNHLkSE2ePNno2RpFOnTooNtuu00jRoxQSEiIc/zee+/VsmXLjOWy6uf3unXrFBMTo1q1ajnHGjZsqClTpuiRRx4xUqQva+KL6X1/q04WsiqK9DgvU6ZM0fLlyzV37lzVrl1bNpvN+OzYUaNGac6cORo2bJgCAwP17rvvauzYsUYzna5BgwZ66qmn9NRTT+mHH37Q9OnTNW7cOH399ddG8mRkZDjbRWRmZhbrnW9qxy8uLk533nmnevbsqZCQEHl4eFjmzfvo0aN66aWX9Pvvv+vDDz/U9ddfbzqSixtuuEFBQUFavny580u16Z34BQsW6J133tHzzz/vbCFhFYcOHdLw4cMlFfbqs0IxVSo8M+Lbb79Vv379jGcKDg52tmTA2f3yyy968cUXdckll+hf//qXLrvsMtORJFl3BzgtLU0LFy4s9rNkdkHbIvfdd58efPBB3XXXXXI4HFq/fr0efPBB07GcAgMDNWvWLGfrgZiYGOPvGVLhadZbtmzRl19+qePHj+vEiRMKDg6Wr6+vkTxPPvmk+vfvr9TUVL3wwgvaunVrqS3ZKltBQYG+/fZb3XrrrZIK1wiyyr/XgoIC3XfffbrhhhtcCl2mCs9bt27Vp59+Kh8fHyN/vyxWaQ10pkmTJmnjxo1q1aqVatasqdatW5faqqQyWfW5fP/99y3ZJsWqj9cll1yiFi1a6LrrrlNaWpqeeuop3XPPPaZjad68ecrNzXV5n7fCwZaIiAjdeeedWrx4sfz8/HTttddq7NixmjdvntFckvToo4+W2rrV5KSYp556yrKf36cX6Iv4+flZ6jPAKpgs5B6K9DgvAQEBGjRokE6cOKGjR4/qn//8p+lIat26taKiopy/mzzqW5rU1FR98sknWr16tXJycvTQQw8Zy9KgQQNnu4h//OMfLh/AJgu7X331lVauXKnXXntNOTk56tatm/Ly8oxkOd0333yjUaNGqX379poxY0aJH8wmffzxx5owYYLsdrveeecd1axZ02ietLQ0jRw5Un/99ZeWLl2qq666ymieM61Zs0YTJ05U37599eyzz6pGjRqmIyk5OVmjR4/WH3/8oQULFljiINAvv/xS6jaT/y6t8CWwJH369NETTzyhJ5980lI7oYmJierWrZukwnUhin6WpKSkJFOxFBoaqr179xb7WZLLTC5TnnvuOTVv3lzffPONpMJCXIcOHQyn+p/JkycrIiJC999/vzw8PNSuXTu98cYbpmPpiSee0BNPPKHs7GzFx8crMjJS+/fv108//WQkT6dOndSsWTNt3bpVBQUFeuaZZ9SsWTMjWc40btw4Pf/886pZs6YcDoccDofefvtt07EkSXfddZfxhVlP16BBA8sVKYtYrTVQkQkTJri8J/Tt21dDhw4tse1fZbLqc2nVNilWfbyKZjkHBQVpx44dCg0NVX5+vulY2rFjh+kIJTp06JAefPBBffTRR6pZs6ZefPFFl/0xk9avX290fbXS3H777WratKnlPr/L6oRgamJTTk6Odu/e7Vzrpujnom0mWek7UVVgczA9DufBiqumF81OP7Nfn6keakVOnDihDRs2aM2aNdqzZ4+6dOmi+++/35K9K8/0ySef6L777jPytx0OhzZv3qylS5dq8+bNatWqlR5//HFjC9xed911qlmzZqltd0y+zp577jl9//33mjx5smUWHA0JCVF2dra6d+9eYpsDk19mR44cqc8++0zDhg1TmzZtim039QWtbdu26ty5s8aOHWuJxUZLc+zYMcXExGjJkiWKj483kuFsbXhMndL8/fff65ZbbjHyt8vy3Xfflbm9bdu2lZSk6tmxY4d2794tu92un376SS1btjQdqZhjx46pTp06pmM4JSUlafPmzfr666+1c+dOtWnTRnfddZexxd///e9/u/xus9lUq1YtXXHFFZYofJ06dcp5gOqaa66Rp6c15lANGzZMXbp0UYcOHSzxmTR9+nQlJSXp9ttvd5koYbrlhyQNGTJEr7zyimVaA7366qtKTk7W//3f/6lVq1bO8by8PCUlJemzzz4zmM66z+WcOXPk7+9vuTYpVn28Vq5cqZUrV+q9995Tjx495O/vr/r16+vdd981mqugoEAffPCBNm/erLy8PIWGhurJJ580/t5qt9u1cuVK2e12rVq1SllZWerdu7fWrl1rNJckPfvss6pTp45at26tiy++2Dlu+jUmWXM/rGvXrpo2bVqJBfkRI0Zo3bp1lZ6pU6dOpW6z2Wz64osvKjGNqxYtWjjbMx44cMClVWNSUpL+85//GEpmTRTpcV7uvPNOzZw501KzDbp16ya73a7rr7/e5Wid6eJDy5YtVbduXXXv3l0dO3YsNsPZSo/hmXr27GmJ1bYPHz6sZcuWKS4uTlu2bDGS4VyKXMePH3fZsaksTz75pN54440ye71XdrbZs2eXedTc5GwNq+7EfPbZZ2dduNbkgbP//ve/io6O1po1axQQEKAnnnhCvXr1MpLl2muvLbUNj8kDxlZ5zyxNXl6e80tqSkqKJfqg/vnnnzp+/LiaNm2qyMhIZWdny8PDQ8OHDzfax1ySYmNjtWDBAp08eVIxMTG67777NGzYMMu0vElMTNSQIUOUmZmplStXauDAgZozZ47xWWa33XabOnXqpDvvvFOhoaHy8vIymsdut+uXX37RVVddJQ8PD+3du1eBgYHOBc3vvPNOY9mys7M1bdo0/fe//9XMmTM1ffp0jRo1St7e3sYyFVmzZo02bdqkf//737rlllvUuXNn3X777cYObDz88MPFxmw2W6mLiFemp59+Wtu3b7dMa6CdO3fq119/1ezZszV06FDneI0aNXTzzTe7FEhMsOpzedNNNyk3N9dlzPQkNMm6j5f0v+8XycnJ2rlzp9q1a2f8s/vNN9/UL7/8or59+6qgoEAxMTFq2rSp8Ta47733nvbu3asff/xRjz/+uFasWKHbb7/dEjPYrfoai4uL0wcffGC5/bCyvktK0qZNmyopSdXAZCH3UKTHeenTp4/l2slYtThy+pv4mUUl00c1z6ZHjx5atWqV6RhOp06dMt7GpSxWfQ1K1s5mRSaL4WUx8Txu2bJFUVFR2rZtm0JCQvTTTz9p8+bNlmgRZDVWe88skpmZqaeeekp9+vRxvq4HDx6sEydO6N133zVWdNuxY4eeeOIJjR49Wt27d1fnzp3VvXt3ff/99woLCzO+MHfPnj21aNEi9e/fX6tWrdIff/yhQYMGWWLWmyQ99thj+uc//6k333xTq1at0pIlS/Tpp59qyZIlRnMVFBTojz/+0Hfffae8vDzdeuutRouCQ4YM0cMPP+zs+75jxw5FRUVp5MiReuqpp4x+No4ePVqXXnqpvvjiC61YsUJjx46VzWbTtGnTjGU606lTp7R+/XpNnz5daWlplm0lYVJpryHT/d///PNPy6yNggvH6tWrdf/997usI3O6Rx99tJITuerevbtiY2Od3xlzc3PVvXt3rV+/3mguqXDdqa+++koFBQUKCwvTAw88QCuQMlh9P8xqlixZon379ik4ONjoBISSHDlyRIcPH9aVV15p/ECe1VnjfEpUOVZcNf2qq67Snj17dM011xjLUJJzOZJq1YKgiZ2GTp06lfp3bTabPv/880pOdO6sfMyzsrO99NJLmjx5sqTCL6+nf1Ht1auXVq5cWal53PXBBx9Y8t9kZT+P9913n2rWrKnu3btr8uTJCggI0B133GGZAn12drb27dun2rVrq1GjRsZn7GZmZjoX5C6JqdOG33zzTV199dUu/aXnzJmjiRMn6q233tJrr71mJNfMmTMVGRmp4OBgSZK3t7eGDBmiQ4cOaejQocaL9B4eHi4HMP7xj39Y5rUvFbZ9Cg0N1ZtvvilJeuihh7R8+XLDqaSEhASNGDFCrVq1Un5+vqZOnapJkyYZ+8KYlJTkLNBLhbNlf//9d0sUL3/++WdNmjRJ8fHxql27tt566y3LfPZ899132rp1qxISEvTXX38pODhYYWFhxvKkpKRo7Nix2r9/vz766CONHDlSkydPtsQZQT179tSff/6pPXv2KCwsTMnJyWrQoIHpWPrjjz/04osvWq4VqFWfy4KCAi1cuFC//vqrxo0bpyVLlmjQoEHG3/et9njt379fklzWkbESh8PhMqnLy8vLMpO8evTooR49epiOUczvv/+uxYsX6/jx43I4HCooKND+/fuNT8q06n7Yhg0bnPv0Z7YcfOedd/T0009XeqZJkybpxx9/VKtWrTR9+nQdPHhQAwcOrPQcJfnyyy/1wgsvqHbt2vLw8NC7776rG2+80XQsy6JIj/NixVXTk5KSFB4ergYNGrgcODC9I3ourFoQNKGkxay2b9+u6dOnn7UViGlWnglR2dlOX3A0OjrapUhvhYWAz8aqB1wq+3n08vLSqVOndOTIER07dkwBAQGV+vdLk5+fr0mTJikmJkY+Pj6y2Ww6ceKE+vfvrxdeeMHYv8X09PRSTw02uSD3999/r9WrV7t8sfHy8tLYsWONfllMSkpyFuil//27a9iwoY4dO2YqltMll1yin3/+2fl6WrNmjaV6v0vSyZMnnflSUlJUUFBgOJE0Y8YMLV68WFdeeaUk6ddff9WLL75orEjv6empLVu2OAvMW7ZsUc2aNZWenm788+jMxefy8/PLXJCuMg0YMECBgYF66qmn9OCDDxrv5xwREaE777xTixcvlp+fn6699lqNHTtW8+bNM5pLkuLj4/Xqq6/Kw8NDy5Yt07333qs333zT+EzGV155pcRWoKZZ9bmcOnWq0tPTtXPnTjkcDn399ddKSUkxviiw1R6vohZKkyZN0r///W+1adNGR48e1fbt242/5qXClohvvPGG+vfvL5vNpsWLF+vqq682HUsbN250vsZO/57x/fffG0xVaPjw4WrevLl++OEH3Xvvvfryyy8t0ZLXqvth7777rnOffuDAgS5nU23cuNFIkT4hIUH/+te/5OnpqQEDBujpp5+2TJH+7bff1tKlS3Xttddqw4YNmjVrlubPn286lmVRpMd5seKprsOGDTMd4bxZtSBoQvPmzZ0/FxQUaNasWVq6dKkmTJig7t27G0yG83Xm69tKXxRLUxUyVoa4uDjt2LFDS5culd1u15VXXqns7GxlZ2cb7Zk8f/58/fHHH/r8889Vv359SdKhQ4c0YcIEzZ07V08++aSRXEFBQVq0aJGRv12WmjVrljjzyMvLy+gpp2ee+XB6mxY/P7/KjlPMmDFj9Nxzz+nAgQMKCwvTRRddpHfeecd0LKd+/frpn//8p9LS0jRt2jStXbtWgwYNMh1Lp06dchbopcIzHfPz843lefXVVzV06FDZbDYVFBTooosu0qxZs/T++++rT58+xnJJUps2bfTmm28qJydHX3/9tZYsWWKZ3qxFi/9u2bJFH3zwga6++mqFhYXpoYceMpLn0KFDevDBB/XRRx+pZs2aevHFF9WtWzcjWc40Z84cLV++XIMHD9all16qjz76SKNGjTJesPT09DTeeqQkVn0uv/nmG/3rX/+S3W6Xr6+vFixYoPvvv990LMs+XpGRkfr++++1aNEi5eTkaN68edq7d6+RAuXpXn31VY0fP159+vRxtpV5+eWXjWaSCs9qHDVqlHNdJSvJzs5WRESEJk6cqPbt22vAgAHq37+/6ViW3Q87/bvtmd9zTdV1PD09nQfT69evr1OnThnJUZK8vDxde+21kgrPKp49e7bhRNZGkR7nJTc3V/Hx8crOzpZUOPPnwIEDRgvlbdu21dGjR3XixAk5HA5npqrAah/URUwePDh06JCGDx8uSVq5cqUaNWpkLAv+Hqu+vnFubrrpJt1000166aWXFBsbq5iYGHXs2FG9e/fWiBEjjGRat26dYmJiVKtWLedYw4YNNWXKFD3yyCPGivRWddFFFyk9Pb3Y4tJpaWlG3+cvvvhil57JRQd+/vjjD5fn1pRmzZpp9erV+v3335Wfn68mTZpY5pR5qbB1WFBQkL766ivl5eVp/PjxCg0NNR1LtWrV0s6dO52nMu/cuVO1a9c2luemm27SF198ob1796pGjRpq1qyZatSo4fzCaNKIESM0b948+fr6KjIyUu3atdMzzzxjOpYk6dJLL1V4eLhuv/12ffXVV3r//fe1fft2Y0X6ooMsRbKysixx5ohU+D3o0ksvdf5+3XXXWWLfx6qtQK36XHp6erqcyeLl5WX8DBLJuo/XF1984ZxBfNlll2nx4sWy2+3Gi/Q+Pj6aMmWK0Qwl8fHxMX7grjRFLYuDgoL066+/6qabbrLEe1hOTo4l98NOf2zOfJys8LhJskRboCJnniFopWxWZP5TB1XSsGHDlJSUpJSUFF1//fX68ccfjc/8mTlzpvO0vxo1ajhnclWFdjdW89tvv+nKK680NktjzZo1mjhxovr27atnn32WN/IqyCo7KBeayi6ovvjii85+13Xq1NFjjz2mxx57TFu2bDHep7KkIq6fn5/R194999xj7G+XpXfv3ho6dKgmTZrkPOB54MABjR07VuHh4cZyPfjggxo+fLhmzZqlevXqSSrs7Tl69Gj17dvXWK7SFsXbunWrJPOL4mVlZcnHx0dHjx7VVVddpauuusq57ejRo0bXB5IK3zeefPJJBQUFSZL27dunmTNnGsuTnp6uNWvWKDs726XXrhUWZ42Pj9czzzzjUphftWqVJXoWz5w5U5s3b1ZycrJuv/12jRo1SiEhIcbydO7cWSNGjFBmZqaWLVumFStWqGvXrsbynK527do6fPiw8/Nn+/btllgYz6qtQK36XF599dVasmSJ8vPzlZiYqKioKEsczLPq43Xq1CmXgmnNmjWN7oM999xzmjlzZqnfX02/7m+88UZ9/vnnlizUBwUFaeLEierZs6fGjh2r48ePG28HJxUeyF63bp2aNWtmOorl5eTkaPfu3c7vimf+brJ9UVU8q94kivQ4Lz///LM2bNig1157TY8++qgKCgqMLTxXZPXq1fryyy81efJkjRw5Utu2bVN8fLzRTFZ28OBBRUZG6pJLLtGIESNUu3ZtZWdna9asWVqyZIl27dqlf/7zn5Wea+TIkfrss880bNgwtWnTxqW3uWT2A+ZsLr74YtMRSlXZ2ZKSkpyzmU//WSp87VmdidnFv/76q0uxrSSVfeDst99+K3E8LCzM6AKCZfVsNjkz/MEHH9TRo0dL3W6qeNqzZ08lJyfr/vvvV+3atVVQUKC8vDwNGjRIDz/8sJFMUuFM8AMHDuiOO+5Qs2bNZLPZlJiYqAEDBhg9ld/qi+I9/PDD+te//qXg4GCXLzoOh8P4+kCS1Lp1a61du1Y//vijCgoKdPPNN6tu3brG8jz//POqVauWfvvtN4WEhCghIUGtWrUylkeSNm3apLy8PE2dOlUOh8P5vpWXl6fZs2dbokifnZ2t0aNHq1WrVpb4Qv3kk09q1apVKigoUEJCgnr37q0HHnjAdCxJhYWkxx57TCkpKerdu7d+//13S5zOb9VWoFZ9LseOHas33nhDaWlp6tu3r8LCwoz3o5es+3jdcsstGj58uHr16iWbzaZVq1apRYsWxvI8/vjjkmSJ1jana9mypWw2m/Lz8xUTE+M8Q6PoM9sKPelfe+01bd68Wddff70eeOABbd261WXtQVOuueYaffzxx2rVqpXLd1nTkxEyMjK0ceNGORwOZWZmasOGDc5tmZmZRjKdPHlSQ4YMcRkr+t1ms+mLL74wEUuSlJiY6LJff+DAAZffTR9Asxqbg2bYOA99+vTRsmXL9P7776thw4bq2rWrunfvrjVr1hjL1KtXL61cuVJz5sxR8+bN1bFjR917771au3atsUznqkePHlq1alWl/s0BAwbo6quv1l9//aWmTZuqU6dOGjp0qHx8fDRu3DiXxfwqU6dOnUrdZvoDZuvWrfLz83NZjfyXX35RRESEli5daiyXZL1spy+gU5LTF5KtbOdSDP/ggw8q/SBVmzZtNGrUKPXq1atS/25Zevbsedbn0oSuXbtq2rRpJRbki2bdmFDUZ7SkXFYonp44cUKJiYny8PBQs2bNivWENyU1NVX/+c9/JEnXX3+9vv/+e3344YdasWKF0VzTpk1ztl2zol27drms42La2fZjTBWe77zzTn3++ed67bXX1KdPH9WtW1dPP/20YmNjjeSRChdR27ZtW7Hn0NPTU506dTJ68KxIfn6+FixYoM2bNysvL0+hoaF68sknLdH+w4oyMjL0ww8/qKCgQC1atCjWXsyUHTt2aPfu3bLb7frpp5/UsmVL05FwgTh+/Lhmzpypb775Rp6enrrttts0ZMgQo+3NpMI+5m+88YbL2NChQzVr1iwjeQ4dOlTm9oYNG1ZSkqqnefPmxWb0W2F/+myf0SbWpyooKLDMwvNn+u6778rcbrojh9Wwl4XzcvHFF+vjjz/Wtddeq+XLl6tp06Y6fvy40Uyenp46cOCAmjZtqu3btyssLEwnT540mulsTLaV+fPPPxUdHa2cnBzZ7XYtX75cAwcO1GOPPWb0C9imTZtK3WZy4bkpU6Zo3bp1ysnJ0fjx49WxY0dNmTJFS5cuNb6grRWzlVWEL212dmXp16/fWYvhJs4iWbRokV588UVt27ZNr7/+uiXOzNizZ49uueWWYuOmZ/+UNFvECs4888cqTp/dX/Rl8Pjx487PbdMzkgICAtSmTRvFxMRo/PjxOn78uCUWLPvqq68sXaR/8cUXjR2QKsn69eslSSkpKUpMTFRwcLA8PT317bff6rrrrjNWpA8ICJAkXXHFFdq7d6+6d+9u/DT+ohY3S5YsMdbj/WwiIyP1888/65FHHlFBQYFiYmI0depUjRkzxkieTz/9VDNnzlRGRobL+DfffGMkz5kSExMlFZ7ptXPnTklShw4dTEZSXFycPvjgA508eVJ33XWXnn76aQ0bNkwPPvig0VxWfS5//fVXLVq0SMeOHXMZN9muS7Lu43XxxRdr9OjROnbsmOrUqWM0i1S4YGxycrL+7//+T+np6c7xvLw8JSUlGctVtN9V0oHs2rVrKycnx1g7l7IWsbXZbNq9e3clJ3K1a9cuo3+/NNHR0ZY4w+x0jzzyiCIjI537PFZy4MABS01CszqK9Dgvr7zyipYvX64XX3xRK1euVP/+/fXCCy8YzfTEE0/o5Zdf1rvvvqsZM2Zo1apV6tixo9FMknXbyhQVAGvVqqVjx45p6tSpRttXFJk+fXqJr6WUlBQ9//zzWrJkiYFU0saNG7VmzRqlpKRo4sSJioqKUkZGhqKjo42fNm/FbEWv+7p162r48OElvu5NsWIxXCrcUY6NjVVkZKQeeOABTZ482WXBZBOF1CZNmjjX+rCSsg7mobiitihWnOGfmJioDz/8UGvWrFHDhg2Vk5OjTZs2ydfX11imIpdffrkee+wx3XLLLc5FbSXzPemLWO008Pfee0+SNHjwYEVGRqpx48aSpMOHDxttP1CvXj29//77uvnmmzV79mz5+PgoJyfHWJ7TPfDAA9q4caOys7MlFU5GOHDggCXalGzevFmxsbHOntMdO3ZU9+7djRXp33zzTY0bN875urKSYcOGafv27S6Lx9psNuNF+kWLFikmJkb9+/dXvXr1FBcXp0GDBhkv0lv1uXz++ecVFhZmuYV2rfp4JSYmasiQIcrMzNTKlSs1cOBAzZkzx1jBuVevXvr111+1Z88edenSxTleo0YN3XzzzUYynW716tX6z3/+o+DgYNWoUUPffPONGjVqpIyMDD3xxBPq3bt3pWf65ptv5HA4NHPmTDVs2FC9e/dWjRo1FBcXp8OHD1d6njPNmTPH5XebzabatWvrqquuUrt27QylKuxIYLWC+I033qgePXpoypQpCg0NNR3Hxbx58/Tdd98pIiLC+Jk2VQFFepyXK664QiNHjtShQ4c0bNgwRUZGGj+aePvtt+v222+XVPghuH//fkvsZI0ZM8bZVmbu3LkubWXef/990/EkSf7+/pYo0EuFs1gGDRqkyMhIZ5Fm27ZtGj58uPP5NcHb21t+fn7y8/PTTz/9pC5duujll1+2xArzVsxm5de9FYvhRby8vDRy5EgdPXpUDzzwgLOwaqqQ6uXlZcnTcDds2KDOnTtLUrEZXO+8846efvppI7k6derk8llYo0YNXXLJJWrfvr3RNhFWneE/ePBg7dq1S/fcc4+io6N14403qlOnTpYo0Ev/ey8426nqpnzxxRfO2etFTB90kaQ//vjDpZjUoEED/fnnn8byvP7661q7dq1at26t5s2ba9asWRoxYoSxPKcbNmyYkpKSlJKSouuvv14//vijZU77djgcLvsRXl5eRvcrGjZsqDvuuMPY3y/Lrl279MUXX1imhVgRDw8P+fj4OH//xz/+oRo1ahhMVMiqz2WtWrU0evRo0zGKserjNWHCBI0dO1Zvvvmm6tevr/79++uVV14xNqHqxhtv1I033qiQkBBddtllRjKUxWazaeXKlc6DGElJSZowYYIWL16sfv36GSnSF60Xs2vXLkVERDjHBwwYILvdXul5zrR371798MMP6tKli2rUqKGNGzeqYcOGWrdunXbs2OGy6HplsmJBfOTIkerUqZNGjx6te+65R88995xl2t+sWrVKEydOlN1u18yZM3X11VebjmRpFOlxXn7//Xc988wzSk5OlsPhUN26dTV37lyjK28fP35cU6dOdemdOXbsWJedUxOs2lbm9EKSlfqLFp0J0atXL82ePVtffPGF3n//fb388stGF1I7/UPukksu0SuvvGKZx82K2az6ui9itWJ4kf3792vUqFGSCs+QOP3ggQkXXXSR0b9fmnfffddZpB84cKBL3/yNGzcaK9Kf2e+0oKBAaWlpiomJ0ezZsy0xO/ZMy5cvNzarcvfu3brhhht01VVXKSgoSJKMH/A/XUBAgKXb3SxdutRSPemLBAYGatasWc62ZzExMUbfy+rVq6cBAwZIKmwR9OKLLxrLcqaff/5ZGzZs0GuvvaZHH31UBQUFeu2110zHklR4QPuNN95Q//79ZbPZtHjxYqNfrIsKIu3bt3fZj2jTpo2xTEWaNm2qvLw8yxXpL7nkEv3888/O99U1a9ZYoi2JVZ/Ltm3bKj4+XmFhYZY4mFHEqo/X0aNHFRoaqjfffFOS9NBDD2n58uVGM0mFB4ojIiJ0/PhxORwOFRQU6ODBg/rqq6+M5kpJSXGplTRq1EjJycny8fEx/norWrOoadOmkgrbXZ46dcpoJklKS0tTXFycAgMDJRUuovzcc89pyZIlCg8PN1akt2pBvHXr1lq9erVGjx6tHj16qEGDBs5tRWc7mnDxxRdr4sSJ+vLLLzVkyBD17t3bZb+w6DsdCpmvlKBKGj9+vAYNGuT8AhYbG6uIiAhFR0cbyzRp0iTl5+fr7bffVn5+vj766CONHz9eU6ZMMZZJsm5bmdN7Tefk5Dh/Nt1rWio83bRp06bq0aOHAgICtHz5cqMHgM508cUXW6LQXBKrZLPq676I1YrhkrRkyRJNnz5dDz/8sJ599lnjO+yStGzZMknSqVOn9N///ldSYTHCdCHi9LYtZ7ZwKamlS2UprWAaHBysBx54wFiR/uuvv9bo0aNVt25dvfvuu7r88su1c+dOvfbaazp06JCxIv1XX32lDRs2aOnSpZo4caI6duxoqbVk6El/fiZPnqyIiAjdf//9stlsat++fbFF/CpD3759tXTpUrVs2bLEgz8m93OKXHrppfL09HT2y+/atasyMzNNx5JU2N95/Pjx6tOnjwoKChQWFma0bdG3336rzZs3a8uWLS7jH3/8saFE/9O7d291795dLVu2dNkHmzRpksFUhWc1Pvfcczpw4IDCwsJ00UUX6Z133jGaSbLucxkQEKAnnnjC+X5hhckbknUfL6lwjaCixyslJUUFBQWGE0njxo3T/fffr88++0x9+vTRF198YYkiYJ06dRQTE6NevXrJ4XAoNjZWl1xyifbt22f8cXv++efVu3dvXXPNNSooKNB///tfvfXWW0YzSYUHgooK9FLhzP+jR4/Ky8vL+PddqxbEV61apW+//Vb9+vWzxPfb091www0KCgrS8uXLne3hbDabJf59Won5Sg6qpLS0NJeFIcPDwxUVFWUukKQff/xRa9ascf4+YcIE3XvvvQYTFWeltjIbN240HaFUO3fu1MyZM9W1a1f99NNPWrx4scaMGWP0NOs///xTEyZMKPZzkXHjxpmIJcna2SRrve4laxbDJWn+/Pl67733jM+MOtPy5cs1bdo0SYXF+po1a+r5559X3759jWU6veB2ZvHNSjOxi9SuXdvol4mpU6fq5Zdf1sGDB/Xee+/puuuu0+TJk9WjRw+j7ac8PT11zz336J577tFvv/2mZcuW6eTJk+rcubMeffRRo68xiZ705+vSSy/V22+/bTSD9L/FHhcuXOjyJd9KLr74Yn388ce69tprtXz5cjVt2tS5oLNpPj4+xie6nG737t3avHmzJc/wmj17tsLCwizXMzwnJ0erV6/W77//rvz8fDVp0sQSbRqt+lwuX75cy5cvt1xhy6qPV79+/fTPf/5TaWlpmjZtmtauXatBgwaZjiWbzabBgwfryJEjatq0qbp166bw8HDTsTRx4kSNGjVKERERstlsuuWWWzR58mR9/PHHeuqpp4xm69y5s1q1aqX/+7//k1RYgPb39zeaSSo822DatGnOySQrV65U48aN9eOPP1pi5rqVCuLJyckaPXq0/vjjDy1YsEDXX3+90Txn+vjjjzVhwgTZ7Xa98847lvgssiqK9Dgv+fn5Onr0qPOL4OkrqJuSn5+vgoIC5xt2QUGBJYpvVm0rU79+/VLzmOxfvHjxYs2YMUOjRo3SAw88oKysLI0YMUJ9+/bV7Nmz9Y9//MNIroceeqjEn63Aitms+rqXrFsMHzlypOUyff7551q0aJGioqJ03XXXSZJ27NihMWPGKCAgQHfddZfhhFVDbm6u8vLyjP39goIC5yJqHTp00Hfffafo6Gi1bNnSWKYzXXnllRo3bpyGDx+uNWvWaNmyZcaL9PSkd89zzz2nmTNnqlu3biVur+xZn0WztF566aVij5NVvPLKK1q+fLlefPFFrVy5Ug8//LBl2mL98MMPmj59uo4dO+ZyhpKp2bsBAQHKy8uzXKFSKmw7aJU2RacbMWKE1q1bZ6mzUSXrPpf+/v666aabTMcoxqqPV69evRQUFKSvvvpKeXl5Gj9+vCX6cxcdVG/cuLF+/fVXtWrVyhIF3aCgIC1btkwZGRmqUaOGM+eTTz5pOFlhu5vNmzc73++L9ntMT0p44403NGHCBPXs2VOenp7q2LGjJkyYoE8//dR5RrQJViyId+vWTZ07d9bbb79tucVZn3vuOX3//feaPn26Jd4jrM5alRNUGf3791fv3r3VtWtX2Ww2ffrpp3rkkUeMZrrttttcZncuXbpUt956q9FMknXbyjzwwAPOPs7jx493OYV59OjRLj2eK9OiRYu0ePFiXXvttZIKZ3K99957mjlzpux2u7755hsjuYYMGVLqtvj4+EpMUpwVs1n1dS9ZsxguFR48uOeee0zHcLFw4ULNnDnT2aNSkm666SbNnDlTL7/8srEifUZGhjZu3CiHw6HMzExt2LDBuc1kq4iffvqp2NjRo0e1dOlStWvXzkCiQme2J1q4cKElFwSWCs866N27t5EF1M5kulXF2ezcudN0BBePP/64JBltiVKShg0b6vvvv9fNN99siULN6WJjYzVy5EhJ0owZM8yGOcMrr7wiu92u66+/3hJnKNWvX1/333+/QkJCXN7TTJ8tKBWewv/VV1+pY8eOpqO4sOrZNlZ9Lm+++WYNHTpUnTt3dslluhWDVR8vqfAA+9GjR+Xh4WGZAxw33nijnn/+eT333HN64okn9PvvvxudMDRx4kSNHTu21GK8ydYoRUaOHKlDhw7p6quvtsT7fRF/f3/nweLT19Po16+fwVTWLIiPHTtW999/v+kYJTp58qRWr15tibMzqgKK9DgvvXv3VlBQkL7++msVFBTo1VdfVUhIiNFML730kt555x1Nnz5d+fn5ateunbHFA09n1bYyp8+KOrNgarKnc2xsbImL/T733HPOfs+ffPKJ7rvvvsqO5iInJ0f/+te/FB0drdTUVP373/82mud0Vshm1de9ZM1iuGT2311pjh8/7lKgL9KsWTNlZGQYSFSoQYMGzjVQ/vGPf2jRokXObabOtpGkZ5991uV3Dw8P1a1bV+3bt9cTTzxhKJWrunXrWrZAbzU//PCD5s2bZ7nF54rk5uYqPj5e2dnZkgrPKDxw4ICxmdgLFixQhw4d1K5dO0t9Efvvf/+rfv36ydPTU15eXpY4WFzEyuseeHp6Gp9FebrGjRtbrp1MkYSEBC1fvlw1a9ZUzZo1LfMas9rZNkWs+lzu2rVLUuFi10Ws0C/Zqo/Xxo0bNWbMGF1zzTXKz8/X2LFjNWPGDAUHBxvNNXbsWP34449q0qSJxo4dq4SEBGfbRhNuu+02SXKe0WhFe/bs0aeffmq5s58TExM1ZMgQZWZmauXKlRo4cKDmzJlj/Oyg8ePHW+75jIqKsmyRvlmzZpbaL7Q6a/0rhOWdPkvQ19fXpdD1008/6YYbbjARS1Lhl4mhQ4dq6NChxjKUxKptZco6Sm7yCHpJBfoid9xxhyTpgw8+MFakT05O1uLFi7V8+XJlZ2dr8ODBGjhwoJEsZ7JStqIiYHZ2tvbt26fatWurUaNGxhcclaxZDJcKn78z1xM4nYkZU2X1Rs7Pz6/EJK5OL8pbyaZNm0xHKFFOTo52794th8OhkydPOn8uYvKz28qsuvhckWHDhikpKUkpKSm6/vrr9eOPP6pt27bG8lx//fX6+OOP9frrr+uqq65Shw4d1LFjR2erLFNmzJhh2Z70Vl734KqrrtKePXt0zTXXmI4iqXBG5ZmzJ+fNm2cojasPP/yw2JgV9jWsdrZNEas+ly+++GKx2eAJCQmG0vyPVR+vyMhILV682Pke8dNPP2ncuHHGzsYu8tdff2nVqlW6+eab1ahRIyUlJcnX19dYnk6dOkmSevbsqfz8fGVlZVni/eF0l112mekIJZowYYLGjh2rN998U/Xr11f//v31yiuvaMmSJUZzdenSRcePH9eyZcv0f//3f7LZbGrZsqV69+5dZi2jIlntNXU6K7yPViUU6eGWM2cJns5ms+mLL76oxDSFWrZsWWZR2fQsFqu2lbHyG/nZmMi+Y8cORUVF6YsvvtBtt92mV199VW+99ZYlDgpZMVt+fr4mTZqkmJgY+fj4yGaz6cSJE+rfv79eeOEFoweCrFgMl6QaNWoYPwX9TE2aNNHmzZvVvn17l/HNmzeXOMO+Mm3dulV16tRxnmEjFR74jIiI0NKlS41kOnz4cJnbGzRoUElJXJ08edKlLdbpP5v67K4KrLr4XJGff/5ZGzZs0GuvvaZHH31UBQUFRvtiDxo0SIMGDdKpU6f0448/atu2bXrjjTf0xx9/6LbbbtP48eON5LJyT3orr3uQlJSk8PBwNWjQwKUXdmX3pF+6dKlycnIUFRWlkydPOsdPnTqlZcuWafDgwZWapySvvvpqsUW4H3zwQS1fvtxQokJWO9vGqs9l0YHrUaNGadq0ac7vGXl5eXrttddcWupVJqs+XkVq1arlchDvhhtusESrlFGjRjkL4w0bNlTbtm01ZswYzZ8/32iujz76SJMnT9apU6ck/a8FqOkzWyTp6quv1oABA9SuXTvVqlXLOW76gPHRo0cVGhqqN998U1Lh2mum31cl6dixY+rdu7eaNWum2267Tbm5ufr222+1fPlyLVu2THXr1q30TCVNwjkdE3KqDor0cIsVZwl+8sknpiOUyaptZaywE3W+TGR/8MEH1b17d33++efOGXkmT508nRWzzZ8/X3/88Yc+//xz1a9fX1JhEWLChAmaO3eu0UWSrFgMl6TAwMAy1xcwYejQoXrqqaf09NNPq3Xr1jp16pS+/fZbvf/++1qwYIGxXFOmTNG6deuUk5Oj8ePHq2PHjpoyZYqWLl2q7t27G8t17733ymazuby322w2nTx5UgUFBca+iFnxs7sqsOric0UuvfRSeXp66oorrtDevXvVtWtXo2syFKlZs6auvPJK/fXXXzp69KjS09O1Z88eY3ms3JPeyuseWGUBW09PT+3du1c5OTnau3evc7xGjRp66aWXDCYr/Izct2+fkpKSXBZMzsvLs8SZg1Y728aqz+XSpUu1detW/fXXXy77YZ6ensbW3in6+1Z8vIq0b99e8+bNU//+/VWjRg2tWrVKV111lXPxUVP72keOHNGAAQMkSRdddJEGDhyoVatWGclyug8++EAxMTHGzy4rSXZ2toKCgnTgwAHTUYo5efKk87t/SkqKCgoKDCeSZs2apV69emnQoEHOsccee8y5jp6JCRNJSUl69tlnS6wvmZ6Qk5iY6PIZeSZTC9JbFUV6VHlW761r1bYyZS3smZubayyXVY0dO1YxMTGy2+3q3r27evToYTqSkxWzrVu3TjExMS6zMRo2bKgpU6bokUceMVqkt2IxXLLm2S3XX3+9Zv8/9t4zLKqrfd8+B7CgWGOJGnuNGkXFggUUSaygYsGGvbcIFmwoKCgCiqixoCgWBLEBlhi7aERjwdg7llgIdpEmzLwfeGcyQ7Hk9zyzls9/zk8zeziOuY49w561r3Xf171sGQEBASxcuBCARo0aERgYSPXq1YXpOnjwIFFRUSQkJODl5UVwcDBv375l48aNNGrUSJiu2NhYnecqlYpVq1axbt06zXBIUYSEhBAXF0ezZs2wtbUVquVroV69elINn8tKgQIF2L17N7Vq1SI8PJwqVap8NKLqv839+/c5cuQIhw8f5s6dOzRr1ozWrVszevRovvnmG2G6ZM6kl3nuQd68eTE3N9c8T01NxdvbW+8mb8+ePenZsyeHDh2S7tqlHrbo5uam0ylrbGxMtWrVBCrLRLZuG1k/S3WXz8yZM/Hy8hKs5h9kPV9q1qxZQ0ZGBosXL9Y5HhkZKbRCPCMjg/j4eE2R0PPnz6VYYxcpUkRKgx7+2TB+/Pgx6enpVKxYUbCiTPr27cvQoUN58eIFixYtYu/evTrGuCj++OOPHDd+RowYIWzuWbVq1aTYjMqJ0qVL6/xGGvg48txpGDDwP4oMi4KckHmwp4w4OTnh5OTEmTNnCA0NpVu3bhgZGREREUHnzp2FGjeyatM26NUULlxYeBeHrP+Trq6uub7Wp08fIREuv/76Kx06dCAoKEjv7/0xChYsSOHChSlcuDBXr16lXbt2uLm5kSdPHtHSNMTHxzN58mTev39PeHg4lStXFqZlwYIF/PnnnzRq1IjFixfz119/STNLQ2ZmzJihGT43Y8YM4cPnsuLm5sa2bduYMmUK27dvp3///kKrn9u3b4+NjQ3jx4/HwsJCmg0N0dm1H0PmuQfOzs6aDdlLly4xZcoUocP6/P39pTMqv/vuO7777jt++OEHoRXquSFrt42MnyXA+fPnRUvIEVnPl/asOpkYNGgQXbt2pVWrVigUCk6dOiW0UOL169cAmJubExwcnO3eTIbu3gcPHjBmzBj+/vtvlEolxYoVY/Xq1cIHtPbo0YMKFSpw/Phx0tPTmTdvHi1atBCqSY2xsXG2Y0ZGRlJ0UclGwYIFpfyNlBU5Vs8GDPwPI9qQzA2ZB3t+CpEma9OmTWnatCnPnz9n69atBAQEsGTJEimq3mTS9rFIAdEmuYxmOIClpWWur4mKiggMDKRDhw5C3vtjaH+/ihYtyuzZs6UxBAEOHDiAm5sbDg4OuLi4CN88OHXqFLt27cLExIQBAwYwZswYg0n/GSgUCsqVK8edO3f47rvv6NWrlxRt1moqV66sMR6WLFkiVgwwfPhwjh07hru7O23atKF169ZYWFjkeCOrT8qVK8e1a9c01erqXO5evXoJ1QVyzz3w9fVl7Nix2NrasmvXLlxdXYV26tWoUYOVK1diYWFBgQIFNMdlyNm9ffu2pkNDJmTrtlEj62cpazSWrOfr+fPn/Pnnn7Rt2xY/Pz8uX77M9OnTqVWrllBdPXr0oG7dupw+fRpjY2OGDh1KjRo1hOlp1qyZThSit7e35jVZMunnzp3LsGHD6NatGwA7duzAw8ODjRs3ClYGTZo0kc7gVSqVvHv3LttA4rdv3wpSBBYWFp/8m/v371OpUqX/vpgsiL73/9qQ547WwFdHfHw8L1680PmnE71YkBFZY2VkHuyZG3fu3KFatWofzTTTFyVKlGDs2LGMHj2ao0ePipajgwzaUlJSch1ek5KSIkDRP8hohhv49xQoUEAagz4lJQUvLy+OHTuGv78/zZs3Fy0JyMy1VZ+j0qVLa4aWGfg4CxYsICQkBDMzM80xhUJBTEyMQFV8Mi5s1apVelKiy6RJk5g0aRKPHz/m6NGjBAYG4uLiQpMmTWjTpo2weRGzZs3i8OHDpKamUqpUKR4+fEijRo2kMOllnntgYWHBvHnzGDVqFOvXr9eJvhHBn3/+yZ9//sm2bds0x0Tn7KopWbIknTp1on79+prPFMQNolcze/ZswsPDdbptXFxchGoCeT9LWaOxZD1f06ZNo2XLlsTExBAdHc2gQYPw9PRk8+bNQnW9fv2ab7/9VmdT8fXr18Iq1m/cuCHkfb+EFy9eaAx6gO7duxMcHCxMT61atT7qRYje2OjcuTMeHh74+vpqdKampjJnzhy6dOkiRNPn/N44Ozuza9cuPajRZdOmTZ/8GxcXl2zRWf+vIsddrYGvDn9/f9avX0+JEiU0x0QvFurUqZOtwi1//vzUqFGD+fPnC2vXkjVWRtbBnn/99Rf+/v4ULVqUyZMnY2pqyvv371m6dCkhISFcuXKFoUOHCtG2dOlSGjdurDF5p06dSoUKFaTIN5dNW2pqqhTnxcD/jWfPnuHp6Znr66IMCG1dOWkUpatbt248efKEAQMGcPPmzWybPoMHDxaiKyuiK5u/Fg4ePMiJEycoVqyYaCk6nDlzhoIFC2Jvb0+NGjWkq1AqV64c/fv3x87OjujoaNauXcv+/fuFmfSnTp3i8OHDeHh4MHbsWJ4+fcratWuFaMmKjHMPshZCmJiYMHr0aM2aX9SAN5kHYDdo0IAGDRqIlpGNSpUqMXXqVN68eYOnp6fOhqNIZP0sZY3GkvV8vX79mkGDBrFw4UI6d+6Mg4ODFOdQXbmuTcmSJYmOjhakSH4yMjJ0NjJevnwpVE9MTAwqlYqAgADKlSuHo6MjxsbG7Ny5kydPngjVBpnZ887OzrRp0wZzc3PS09O5dOkSjRs3ZsiQIaLl5Yqo9WLWjoOciIuL04OSrwODSW/gX7F7926OHDmiY9KLZsCAARQsWBAnJyeMjIzYtm0b9+7dw9raGnd398/awftvIGusjKyDPWfMmEGNGjX4+++/Wb16NTY2NkyYMAEzMzOhN9Vr1qzh999/16nK6N+/P15eXhQsWFCo+SajNllvKGQmNzNcpVIJq3w2NjaWIiszK/369cvxsWjq16+Pubk5z58/5/nz56LlaMja2ZL1uaELLmcqVapE4cKFRcvIxqlTp/jtt9+IiIjg3LlzdOnSBTs7O+Fa3759y9mzZ/njjz/4448/ePLkCZaWlgwYMAArKythukqWLEmBAgWoUqUKt27dwtbW9qObj/pEe+7BzJkz+f3334XPPZB1uNvLly+Jiori/fv3miG7Dx48EH6+gByLEmSIlbl37x5Tpkzh+vXrKBQKGjZsyMKFCylbtqxQXbJ+lrJGY8l6vj58+MCHDx84ceIE3t7eJCcnS/G9165cT0tLY8+ePQYD8BP0798fR0dHOnTogEKhYN++fQwcOFCYHnVxxJUrV/Dw8NAcHzBgAA4ODqJkaTA2Nmbp0qVcvHiR2NhYIDPyr379+oKVfRwZkxIMZMdg0hv4VxQrVkwqgx4yK8t27typeT5kyBB69OiBp6cny5cvF6ZL5lgZGQd7Pnv2jI0bN5KSkoKDgwPh4eEMGjSIIUOGCK0u2717N5s2baJIkSKaY/Xq1eOXX35h8ODBQk16mbXlhMjcd5DTDIePD44aOXKk/oRoUbJkSSk7ImTUBLo5ozKRU2eL+rnoLjiZcXJyon///jRt2lTn90f098/U1JSuXbvStWtXnj59SmRkJP3796dy5co4ODhgbW0tRJelpSU1a9akVatWzJw5kwYNGkjRtZEnTx7Onj1L1apViY6OpmnTplIYSZD5/1ewYEGCg4MxMjKib9++QvJitdHO/n38+DFv3ryRoltj4sSJ5M+fnzt37tC8eXNOnTpFo0aNRMsC4NChQyxdulRj7iqVSl6/fq0xb0Qxffp0evbsSffu3VGpVGzdupWZM2eyfv16obpk/SxljcaS9Xy1bdsWS0tLvv/+e+rWrUvnzp3p3LmzaFk65M2bFwcHBxwcHJg0aZJoOdLi6OhIxYoVOXHiBEqlEnd394/Gg+qL5ORk7t27R5UqVYDMWFKZIhvNzc2zRcGFhobSp08fMYIM/E9gMOkNfBHqKe61a9fG09MTOzs7nRtXkdV4ycnJ/P3335QqVQqAv//+m9TUVCDTKBeFrLEysg72VA9Eyp8/P2/evMHHx4eWLVsK06PG2NhYxwRXU6JECeEmhMzackJ0NqOMZjjkbvylpKTobEDqExmMmdyQLeIJ+OiGsEKhYOzYsXpU8w+f09myZ88e6W6uRRMYGIiZmRnv3r0TLSVXypQpw6hRo2jdujXz589nzJgxmrWavjl27BglS5b86N+IyBydPHkymzZtwtvbm8DAQJo1a8aIESP0qiE3QkNDWbp0Ka1atUKpVLJq1SpmzZpFx44dRUsjICCAdevW8c0332iOidzUe/LkCYcOHcLd3Z3evXszfvx4xowZI0RLVnx8fJg4cSKhoaEMHz6cQ4cO6WTTiyI5OZnevXtrnjs5OREeHi5QUSayfpayRmPJer4mTJhAr169NPe3fn5+wofGQmYMjxqVSsWVK1eEDvTU5tmzZ9y8eZOWLVsSHx8vvKtFTXx8PPv378fd3Z179+7h5+dHtWrVPvmb/t9m4sSJODo6UrNmTVQqFXfu3MHPz0+opk/h6+trMOkN/J8wmPQGvojx48frPNe+8RddjTd8+HC6detGy5YtUSqVxMTEMH36dJYvX64Z1ioCWWNlZB7sqaZ48eJSGPRq0tLSssUUpaWlkZ6eLkiRrg5ZtWVFdKudjGZ4TsTHx7Np0ya2bdtG4cKF6du3r941uLq6fvJv1q1bp/f8RRkjngBevXqV7VhqaipRUVGYmZkJM+k/h6CgIINJn4Xk5GShXT+fIj4+nqioKKKiolCpVNjb2+Pj4yNMz+fczIuIHNCudAsPD+fdu3eflY+qD4KDg4mIiNCYXE+ePGHEiBFSmPSRkZEcOHBAo0006g7eSpUqcevWLezt7aVZ45iamtKxY0euX79Ovnz5cHd3p1OnTp/1G/rfpEqVKly4cEFzH3Tr1i2+++47oZpA3s9S1mgsWc8XwLfffqt5LINBD/9k0qvvcb/55htmzpwpWFXmRra7uztGRkaEhYXRqVMnfH19sbW1FS0NV1dXbGxsgEyfokmTJsyYMYM1a9YI1fXTTz/RqFEjzp8/D2QONC9evLhQTZ9C5gInA18HBpPewBchc860g4MD9evX58SJE5iYmDB27FgqVarEX3/9pbOAEIGMsTIfG+wpUpf2e4senqZN69at8fX1ZcaMGRqNKpUKPz8/mjVrZtD2FSODGa7NpUuXCA4O5sCBAygUCtzd3XXMaH3yOa2uu3fv1rtJL2vEU9Ys59u3b+Pi4oKFhQULFy4UoulzMdxUZKdy5crcuHFDGuNBza5du4iMjOTOnTu0b9+e+fPn88MPP4iWJS23b99m06ZNvHnzRud4QECAIEX/YGZmpmOCly1bVvjMIjVlypSRxqCHTKNt7dq1mJubs2zZMszMzKQpKsmXLx9paWlUqFCB69ev07RpU+EFCZC56ePk5ETNmjUxMTHh2rVrlCxZUjMcWNQQYFk/S1mjsWQ9X7IiumM3N3755RfCw8MZMWIEpUqVYsuWLbi6ukph0r969YoBAwYAmdezQYMGERERIVbU/88333zDTz/9JFrGZyPDtT83RMfpfQzDfcg/yOOAGfiquHv3LhcuXKBHjx64uLhw+fJlPD09hRuCL168oFy5cqhUKm7dusWtW7eEX9RljZWRdcPl5s2bmoqflJQUzWOVSoVCoeDChQtCdI0ePZoxY8bQtm1b6tevj1Kp5PLly1SpUoVly5YJ0SSzNllz37WRyQyHzK6bDRs2EBcXR+fOndmyZQsTJ06ke/fuwjR9DiKuY19DxFNISAhLlixh9OjRet/E+DfIfFMhiqdPn9KjRw/KlSunY5yKMrbUTJ8+nbJly2JjY4NKpSIyMpLIyEjN67NmzRKoTj4mTpxIy5YtqVmzpmgp2WjRogVz5syhX79+GBsbExkZSaVKlTSRRSJjJC0tLfHx8aFt27Y6xSaiNM2dO5e9e/diYWFB3bp1Wbp0KZMnTxaiJSs2NjaMGDGChQsX4ujoyPnz5zWDD0Uiy/nJiqyfpazRWLKeL9n4lKksco0PmfG76lhegO+//16atVdGRgbx8fGajdnnz58bTNOPkFusoEqlEnbePuf77+/vrx8x/wKZtekbg0lv4F8xZ84cevXqxbFjx3j27BleXl4sXryYrVu3CtM0a9YsoqOjqVixouaYQqEQbtLLGitz9uzZXF9TKBRYWFjoUc0/HDx4UMj7foq8efOydu1azp49y5UrV1AoFAwePFhnWExSUpImU///dW2y5r6DvGa4s7Mz9vb2rFixQtPKKcvi/WOI0ihrxNPr16+ZNm0a9+/fZ8OGDdSuXVuoHgP/HhcXF9EScmTs2LFfxbVBFvLnz8/06dNFy8iRPXv2AHDixAmd4+PHjxceI6mOf9u/f7/mmEhN33zzDf369ePatWvY2dkxefJkaf4PRo0ahb29PaVLl2bFihWcPXtWivgw7SHAMiHrZylrNJas58vb25s+ffro3HuLRH2tSkhI4N69ezRr1gwTExPOnDnD999/L9ykNzU15cmTJ5rP7ty5c+TLl0+oJjWDBg2ia9eutGrVCoVCwalTp5g6dapoWdKSNQJaG1EbtNq/1drExMSgUCiEfv9r1aqV6zVLoVBw7do1KleurGdV8mIw6Q38K1JTU7G3t2fevHl06NCBpk2bCq+OjYmJYd++fZiZmQnVkRVZY2Xmzp2b4/GHDx/y4cMHrl27pmdFmZQuXTrXmBsZ2hcbN25M48aNc3ytX79+7Nq1S8+K/kEmbSKHd34KWc3wFStWEBoaio2NDa1bt6Zr166GKpZckDXiKSYmBldXV6ysrFiyZEmOUWcGvh5kNbg+dnOoRsSAVllp0qQJx48fp2XLltJ02qiRtasR5NN27tw5nJ2dMTY2RqlUkidPHlasWCFNh8Tt27dZt24dxsbGtGnTRmfgrgFdZP0sExIS8PT05OTJkxgbG2NjY8P06dNz7NzTJ7KeryJFijBkyBDKly9P7969+fHHH4VeY1etWgXAiBEj8Pf3p0KFCkBm7FPWOEIRTJo0iSFDhpCQkICjoyP3798X3o2tpkePHtStW5fTp09jbGzM0KFDqVGjhmhZJCYmEhISwsiRI3n8+DHBwcE4OzsLKYrTRrbfR/jn+6/m+fPnuLq6UqFCBRYtWiRIVSYxMTHZjkVFReHv78+gQYP0L0hyDCa9gX9FWloaz58/59ixY6xevZrnz5+TmpoqVFOZMmWkM+hBzos4ZG/XT05OxsvLi1evXgnNTu7Zs6fGTJ43b57Oomr69OlCTfBPIbOhqm9tnxq0JTKOQVYz3MbGBhsbGx49ekRYWBjTp0/n7du3LF++nP79+3+0O+H/NWSMeAIYMmQIefLk4c8//6Rnz57ZXhcdk/IxZPgfMPCfQ8SA1s9BxPesRIkSjBw5UmdDT6FQcP36db1rycr79+9ZtGgRd+/eJSAggMWLF+Pq6krBggWFacraMm9kZETRokVp2LCh0HW2p6cnXl5eWFlZAZnr6zlz5hAWFiZMk5ply5axb98+2rdvj1Kp1EQYqTOeDegi62c5bdo0ateuTUREBBkZGWzduhU3NzeWLl0qVJes52v06NGMGjWKEydOsGPHDhYtWkSnTp3o06eP0HkWT58+1Rj0kDnr49mzZ8L0qGnYsCHh4eHExsaiVCqpX7++VENQ09LSyJ8/Pw4ODrnGueib6dOna4Zdq+f5ubm5CTedU1NTCQgI0HRsDBgw4KMRx/rm+PHjzJgxg/bt27Ny5Urhs260uwvev3+Ph4cHZ8+eZe3atcLSG2TGYNIb+Fc4OjrSpk0bOnToQLVq1WjdujVjxowRqqlhw4Y4OzvTpk0bnepF0XE3ssbKaHP9+nUmTZpEhQoViIqKErpg0L6Bz5o/L7uJJEM1dm7oW5vMhrLsZnj58uWZMmUKP//8M/v27SMsLIygoCBiY2OF6soNEf+XMkY8AWzYsEGv7/efRD1I0ICB/wsqlYqMjAxMTExITEzk1KlT1KhRQzOsTETmaHh4OOHh4ZQvX17v7/0pPD09KVWqFC9evCBfvnwkJiYye/ZsoQZE1pZ5pVLJ8+fPefLkCYGBgdSrV0+QMjQmJWT+lssw/BcyKwJ37typiUYZMmQIvXv3Npj0H0HGz/LZs2cEBQVpnru6utKxY0eBiv5BxvMFmfcXpUuXplSpUly6dIm7d+/Sr18/hg0bRu/evYVoKlmyJEuXLqVbt24AbN26VYrr/7Bhw1i7di3W1taaY7169SI8PFygqkx27txJUFAQqamp/Pjjj4wZMwZnZ2d69eolVJd2t0GhQoWYMWMG9vb2QjUBuLu7k5SUhJWVFb/++iuvX79m4sSJomWRlpbGwoUL+fXXX/Hy8qJNmzaiJelw6dIlJk2aRO3atYmMjKRw4cKiJUmJwaQ38K/o27cvvXv31uwY7tq1S/iAJLWBtW3bNs0xGTLpZY2VUbNu3TpWrFjBxIkT6d+/v1At8HEzWWYT3IAuMsfdqJHdDM+bNy9du3ala9euUkQ9ZeXly5cUL16coUOHCtMgU8QT5B6PcvHiRYKDg4XFp3z48IHly5dja2vLDz/8wKJFiwgJCaFOnTosWbKEb775RujnKCuHDh3C1tZW51hERITwXFtZuXPnDiNGjMDNzQ1LS0tNN0liYiLe3t60aNFCSOZo8eLFhRrLH+P69essWLCA48ePY2pqip+fn/As86wt82rOnDmDn58fGzdu1LOiTOrVq8e+ffs0punJkyeliGOAzMIE7e6HwoULC49jADh//jzLly/nxYsXOhvqoru6ZP0sy5Yty8OHDzVV2H///bfOoE9RyHq+tm3bRnh4OC9evKB3797s2LGD4sWL8/LlSzp37izMpPf29sbDw4MuXbpgZGREq1atmD9/vhAtABMmTCAuLo5Hjx7pFESkp6cLr3BWs2nTJrZu3Ur//v355ptv2LlzJ8OGDRNu0qenp5OYmKjp4nr//r0URXtXrlzRXEc7derEwIEDhZv0d+7cwcXFhZIlSxIVFUWJEiWE6snKypUrWb9+PVOmTMmx29jAPxhMegP/ipcvXxIVFaW5UCqVSh48eCC08mfTpk3C3vtjyBor8+LFC6ZOncrff/9NaGgo1atXF6ZFGxl+eA3831m/fv1HXx88eLCelHwaWczwadOm4e3tDWRufKorgCAzHmj79u161zRkyBDWrVsHwOrVq3WG/g4dOpRdu3ZJW4Et+lqiVCrZv38/wcHBXLt2jU6dOgnTsnjxYuLi4nB0dOTcuXNs2bKFNWvWcPPmTby9vfH19RWmTUaOHDlCeno6Pj4+KJVKzfH09HSWLVtmMOlzwcfHh4kTJ9KmTRt27NgBwN69e4mPj8fZ2ZkWLVoI0WVubs6ECRP46aefdAwR0UUcQLb2+IyMDKla5rVp2rQp8+bNE/b+J0+eJDw8HA8PD0xMTDTdB4cOHUKhUGTrvtQnjRo1YsyYMTg6OmJsbExUVBRly5blwIEDgLjvmpubG7169eL777+XqtBF1s/SyMiIrl27auZXxMTE8O233zJq1Cgg9w2s/zaynq9ff/2VkSNHYmNjo3PdKl68OM7OzkI0AZQqVYpffvmFN2/eCJ8nADB16lQeP36Mm5ubToyrsbEx1apVE6jsH4yMjHTizMqUKSPFDJeuXbvSs2dP2rdvj0Kh4ODBgzg4OIiWpTM/r0iRIsLvOQC6d++OSqWiTJkyOcbKirp+ATg5OXHp0iXGjBlDkSJFNL+NamRYj8mEwaQ38K+YOHEi+fPn586dOzRv3pxTp07RqFEjIVq8vLyYOXOmZgGVFZEXpKzIFCtjZ2fH+/fvsbe3Z+vWrdleF5UZLtNNhIF/z61btzSPjxw5go2NjUA1ushohgPcvHlT83jjxo06utLT00VI4uXLl5rH+/fv1zHpZViQfgxR15K3b98SFhbGli1bSE5OJiMjg71791KxYkUheiDzBn/Hjh3kzZuXTZs2YWtrS6NGjWjUqJGwqliZuX79OqdPn+bFixc6BQAmJiaGAVcf4enTp5o29DNnztC2bVuMjIwoU6YMiYmJwnRduXIFQGetI0OnJWR2A/n6+pKSksKJEycICQmhadOmomXlirYxoW9kLcYBNPnN6k1tNZs2bRL6XcubN6+U1yxZP8v27dvTvn17zXPtiBmRyHq+MjIysnWbqRFZKXvv3j3GjRvHu3fv2L59O4MGDWL58uVUrVpViJ7vvvuO7777jv3795OWlsaDBw+oUaMGKSkpmJqaCtGUlaJFi3L9+nXN2jkqKkqKDY6RI0dSrVo1YmJiMDExYfLkyTpxQbIgw+a6u7u7aAkfpV69epw8eZKTJ0/qHJdlPSYTBpPewL/iyZMnHDp0CHd3d3r37s348eOFZdJbWloC0K5dOyHv/7nIFivTp08fKQ3xmzdv0rBhQwBSUlI0j1UqFWlpaSKlfRIZWptzQ9/aFixYoHnctWtXneeikdEMB13TO6sBLup/Vft9ZdEkMx4eHuzZs4dGjRoxbdo0bGxsaN++vVCDHjKrtdQVxLGxsTo3zzJUSsnG2LFjGTt2LCEhIfTr10+0nH+FiE007ZvU2NhYnc3+1NRUvetRI6vBBTB58mQCAwMpVKgQ/v7+tGrVSviMp9w4f/680HVOuXLluHbtGklJSZrZBw8fPhQexwDyfseqVKnC5cuX+eGHH0RL0UHWz1J7PQiZ19EHDx5oZmqIQtbz9e7dOyHzfz6Fp6cnM2fOxNfXl9KlS9O/f39mz55NSEiIUF2XL19m7NixmJiYEBYWRpcuXVi5cqXmXlckM2bM4Oeff+bhw4e0bNmSfPnysWLFCmF61BE3r1+/1hSVqHn9+rXw+WFv377VqQZ/9+6dznMRprP6+vXhwwfu3r0LZP4GyBCpJOtvpKwYTHoD/wp1xlWlSpW4desW9vb2wswtdYXuvXv36Nmzp840dxmQNVZm/PjxoiXkyMGDB0VLyJGPDQCGzGo4UYs/mbWBfGaujGZ4VmTRoX1+ZNEkMzt37sTW1pZu3brRvHlzjIyMpDlvaWlpJCcnc+XKFfz8/AB48+aNTpyLAV169+7NmjVriI6OJj09nRYtWjBq1Cih1cRqZBzQWqRIEW7cuEFiYiIJCQmaeREXLlygdOnSetfzNZAnTx7NppAs5NSZ+vr1ax4+fKgZ4CeCWbNmcfjwYVJTUylVqhQPHz6kUaNGwo1KyBxuuHnzZo2Jqo4BDQsLE6JHHUP3/v17+vTpQ/ny5XWuW6Iz6WX9LMPCwvDx8SE5OVlzrHjx4vz+++8CVcl7vkxNTWnTpg01a9bUMepFd7G/fv2aFi1aaKL8+vXrJ8Vw1oULFxIcHMzkyZP59ttv8fHxwcvLSxMPJ5KqVasSGRnJ/fv3ycjIoHLlyuTJk0eYHicnJ3bt2kWzZs2yFQwpFAquX78uTBtkzq/QNp7LlCmjeS6yMjw8PFwTP/3hwwfy5MnDxIkT6dOnjxA92sTHxxMYGMj58+dRKBQ0bNiQ4cOH8+2334qWJh3i7zIMfJV88803rF27FnNzc5YtW4aZmRkpKSlCNalUKvr370/lypXp2bNntuxRUcgaK/OxyI8ePXoIi/woV64ckHljERcXh6mpKeXLlxf+Wco8AFhmbbIji4EKcmlRI6MmmTl27Bjbt2/H3d2dlJQU7OzshHZnqOncuTMDBgxAqVTStGlTvvvuO2JjY1m8eLG0MwVkwN/fn+vXrzNw4ECUSiVbt27Fx8eHGTNmCNUl64BWFxcXBg0aRGJiIpMnT6ZAgQIEBQWxatUqfvnlF73rkZnPGeYsiqydqQqFgmLFitGwYUMKFSokSBWcOnWKw4cP4+HhwdixY3n69Clr164VpkebSZMmUbduXWJjY+nUqRNHjx6lTp06wvRo517LiKyfZWBgIOvXr2flypVMnDiRo0eP8uzZM9GypD1fPXr0EC0hV1JTUzVr2ISEBCkKElJSUnQy6K2trYVsqOfE8+fP+fPPP2nbti1+fn5cvnyZ6dOnU6tWLSF6du3aBSB0VtjHkLEy/NChQ2zatIng4GC+//57AC5dusSMGTMoUaIEP/74ozBtT58+xdHRkXbt2vHzzz+TlpbGmTNn6NGjB1u3btX4PwYyMZj0Bv4Vc+fOZe/evVhYWFC3bl2WLl3K5MmThWqaPHkyLi4unDhxgp07d+Lj40P79u2F30zLGiuj/aMnU+RHRkYGCxYsYOvWrZiZmaFQKEhOTqZ///64uLgIO5eyDgAGubXJiIz/jwCPHj3SVDBqPwb466+/hGi6d++exsR9+PChjqH76NEjIZogsyr8Uxt3ItqvixUrxvDhwxk2bBjR0dGEhoaSkJCAk5MTw4cPF5ZvO2zYML777jsSEhI01/rz58/TtGlTRo8eLUTT10B0dDQ7duzQVJO1bt0ae3t74esKmQe0RkdHk5KSQuHChQFo0KAB27ZtEx4XIRsyD3POGvmREy4uLixevFgPav6hZMmSFChQgCpVqnDr1i1sbW3x9PTUq4bceP/+PR4eHnh5eWFlZcWAAQOERls2adIEyIywmD9/vs5rEyZM0LwuClk/y6JFi1K/fn2+//57Xrx4wejRo+nYsaNoWdKer9zigUTTt29fhg4dyosXL1i0aBF79+5l2LBhomVhYmLCmzdvNPch9+7dE6zoH6ZNm0bLli2JiYkhOjqaQYMG4enpyebNm4XqSklJ4fDhw7x+/VrnuOgowvXr13/09cGDB+tJyT+sX7+egIAAqlSpojlWr149AgICcHNzE2rSL1myBBcXF7p27ao51q5dO01hgsg1j4wYTHoD/4oiRYowYMAAAAYNGsSUKVMEK8rEyMiIunXrEhcXx/379zl37pxoSdLGymgjU+THmjVrePr0KYcOHdK0xz9+/BhPT09Wr16d64BgfSLTAOCsyKJN28zNau6C2FZrGc1wgJkzZ2oeZ61kFDVzY82aNULe91M4OjpqqmxyQ3TEk7W1NdbW1jx58oSwsDBmzJjByZMnheW3ag/DA6S4YZUdlUql0+6dN29eoe3famQd0AqZ50h7A01k1q52PmxOiBxU9rUPc46Li9P7e+bJk4ezZ89StWpVoqOjadq0KUlJSXrXkRPqfOSKFSty+/Zt6tWrJ3QtPWfOHOLj4zl//rzOAPj09HShG+xqZP0s1SZqxYoVuXTpEi1atCAjI0O0LGnPl6zxQD169KBixYocO3aM9PR05s2bJ2zzWptRo0bRv39/nj9/jouLC7///nuu3dD65vXr1wwaNIiFCxfSuXNnHBwchGf4Q+bg2Hfv3vHdd99pjikUCuEm/cKFCylRogTNmzeXZrZTUlKSjkGvpmrVqrx9+1aAon+4du1ajoWD3bt3JzAwUIAiuTGY9Aa+iHfv3jF69Gh69+5N586dgUxjKSUlhRUrVmBmZiZM28GDB9mxYwcXL16kffv2zJ8/X2irqRpZY2W0kamy+Ndff2Xr1q3kz59fc6xcuXIsXLiQgQMHCjfpZRsArI1M2mRutZbRDIePVy/euXNHj0r+QXS1XW6IGIr5bylbtiwuLi6aDdt+/fp9coPhv8HBgwdZu3Ytt27dwtTUlBo1ajBkyBBh1f1fA7Vq1WL+/Pn0798fhULB5s2bqVGjhmhZ0g5orVWrls56wsjIiKJFi2JlZcWsWbMoWLCgXvV8rB1dZGYsGIY5/xsmT57Mpk2b8Pb2JjAwkGbNmjFixAjRsoBMc97Ly4tu3boxc+ZMkpKShHal9ujRg9u3b3Pz5k2ddY2xsTHm5ubCdKmR9bPs1asXI0eOZNWqVXTt2pWDBw9StWpV0bKkPV+yxgNB5jwu9VwUWbCxsaFq1ar8/vvvKJVKxo4dK8X3CzIj2D58+MCJEyfw9vYmOTlZio2gv//+m19//VW0jGxs2LCBiIgILly4QNu2bXFwcNCJMhLBxz4v0ZuNH7tvEx1pLCMGk97AF+Hr60uNGjV02mWWL1+Ol5cXfn5+uLu7C9MWFBREr169WLJkiY7BKxpZY2VkMuazktPnV7hwYaGaZR0ADHJqU5u76enpmmFlCQkJlCxZUqQsQE4zHDKr+P39/SlWrBiTJk3C1NSU9+/fs3TpUkJCQrhy5YreNX0qr1xUR0RqairXrl3LddEnwwZtVtQV2CI2GH799Vf8/f2ZMGGCxki9dOkSnp6eTJ48WahZKTNz5sxh3rx59O7dG6VSScuWLaXYgJR1QGtMTIzOc5VKRUJCAiEhIfj6+up9jShjZqw2hmHOX4a5ubnGYA4PD+fdu3dCM/K1cXd3Jzo6mtq1a9OzZ0/hFbI//PADP/zwAy1atJByaLOsn2WPHj3o2LEjBQoUYOvWrVy+fJmWLVuKliXt+ZI1Hkg2rl69qvO8fv36QGaUy9WrV6VYs7Zt2xZLS0u+//576tatS+fOnTUFmSKpUaOGNPeP2jRt2pSmTZuSkpLCgQMHmD9/Pu/fv6dLly507txZE/mnTypXrkx0dHS24pvo6OgcK+z1ibGxMfHx8dl+j+Lj4w0mfQ4YTHoDX8SFCxeIjIzUqfLJmzcvM2fO1MmY0ifqjDL1JPmUlBSdIbbqFlQZkClWRtbID+0KwayIrJ6VdQAwyKktt66b5ORkVq5cKbTrRkYzHDKzY2vUqMHff//N6tWrsbGxYcKECZiZmQkbEJaUlERqair29va0atVKmgrPR48eMX78+ByvCQqFgsOHDwtQ9XmIuO5v3LiR4OBgypYtqzlWtWpVzM3NmTFjhsGkzwUzMzMp53rIOqC1WLFi2Y4VL16c2bNnCxlQ7OXlxcyZM3PtwFOvG0VgGOb8f0cGk1KNqamppmK9b9++9O3bV6ien3/+mYCAgFxjzURGDuaETJ+lOo6udOnSUm5wgDznS9Z4INn4WPStLGvWCRMm0KtXL8133s/PT9jQWG3at29Phw4dqFGjhqboC5AmFi5//vzY29tjb2/PX3/9xYwZM/D29ubSpUt61zJhwgRGjx7NmDFjsLCw4MOHD5w5c4a1a9eybt06vevRpnfv3syYMYOAgACNB6AuMhT9eykjBpPewBeRJ0+eHE2avHnzki9fPgGKoFmzZhrTIycT/Pr16yJk5YhM1euyRn6kpKTkWiGrvfmib2T+AZFRm8xdNzKa4QDPnj1j48aNpKSk4ODgQHh4OIMGDWLIkCE6C1N9cvjwYc6dO8euXbvw8PDAxsZGipbOatWqERERIVTD18T79+91DHo1lStXFhqPIjtq0/TNmzc6v0miDa6vbUCriYmJkA5HS0tLQOyaJjcMw5wN/DcZPnw4IHf0oIGvn5zigURX7ELmTCLRmeXaHDlyRLSEz+Lbb7/VPJbBoAf45ZdfGDlyJBUqVBAtJVcuXbpEVFQUv/32GzVq1MDLy0uIjtq1a7Ns2TICAgI0BSaNGjUiMDBQeJd9nz59ePjwIa1ataJatWqkp6dz//59BgwYQPfu3YVqkxGDSW/gi8iXLx8vX77MNozyxYsXwqqcteNkZEQmY16bj0V+iCQ1NZVx48bl+JrIc1m/fn2aNm0qZUuWjNpk7LpRI6MZDv9Ub+XPn583b97g4+MjRZu1hYUFFhYWpKSkcPDgQRYsWEBiYiJdunSRcoPIQHY+1gHxNeX765vZs2fj4OBA7dq1pfstl2lA66dITEwUEu9nY2MDwL179+jZs6d0N/mfGubs4uLC4sWL9SnpszFcN+Rm3bp1WFtb06pVq2z3bAYM/KeQNR4oNDRUKpNezfv37/nll184efIkxsbG2NjYMHLkSKnu32TD1NRUs+koE3/99RdRUVFERUWRL18+unTpwo4dOyhVqpRQXfXq1SMoKEiohtxwdXVl4MCBmi6D+vXrS9utJBqDSW/gi3B0dGTChAksWLCA8uXLA/Dw4UNmzpwpfBdMqVQSFBREdHQ06enptGjRglGjRgk13UDeWBmAQ4cOkT9/flq2bMmAAQN49eoVxsbGrF69WthFU9ZqA29vb548eUKzZs1o3bo11tbWOhUHIpFRm4xdN2pkNcO1KV68uHSa8ufPT4cOHShQoADr16/H399fmElvYWEh5H0N/L+FiYkJgwcPFi0jG7INaFVz4MCBbMdev37Nzp07hWbbqlQq+vfvT+XKlenZsyc//fTTV2GKxMXFCXtvlUpFRkYGJiYmJCYmcurUKWrUqKHp1PD399ebFjs7O8zNzbG1tcXS0vKr+OxEU7t2bXbv3s3cuXOpXr061tbWtG7dmu+//16orpyuEdrIEL327Nkzbt68ScuWLYmPj8+xC00Ex48f58SJExgbG9OmTRuaNWsmTMvHOhn3798vvBincuXKzJo1CwsLC82aH8R/v2bNmoWRkRHTp09HpVIRHh6Op6en0PkVstO8eXNCQkL48ccfda79ouOMbW1tKVu2LPb29tSuXRuAixcval4X8V37Gq6v3377rXCP4mtAoTKUQhj4QlatWkVgYCCmpqYolUrS09MZPny48Cnzvr6+3Lhxgz59+qBUKtm6dStVqlTRiXURwa5duz76uqiK9qioKFasWIGXlxeNGjWiU6dOzJkzh6NHj6JUKpk+fboQXWfPns31NYVCIdSce/78OTExMcTExHDmzBnMzMxo3bo1VlZWNGrUSJguGbX17t2bFStW5Nh1M3ToUKFRJV27dtW8v52dnfDoCjXdunXTXC+0H8vAxYsXiYiI4ODBg9SpU4cuXbpga2srbMNFPYskN0Qt3tPS0j5pIPXr14+QkBA9Kcqkdu3aOcaNqFQq0tLSsg01M5DJ1KlTGTp0KDVr1hQtRYdXr17pPNce0GpkZCQsTszJyUnnuZGREcWKFcPKygoHBwchmtQolUpOnDjBzp07iY2NpX379syYMUOopk8h6nfgzp07jBgxAjc3NywtLTXr1MTERLy9vWnRooVe9ahUKi5cuMDhw4eJiYmhfPnytG3bljZt2ggZzqfNp9bKCxYs0JOSnPnw4QN//vknp0+f5syZMzx9+hRLS0vmzZsnRE/Wa4Q2CoVCeM70sWPHcHd3x8jIiLCwMNq1a4evry+2trZCdS1btox9+/bRvn17lEol+/fvp1+/fgwYMECIHnXBWUJCAvfu3aNZs2aYmJhw5swZvv/+ezZs2CBEl5qcvmcyfL/atWvHb7/9pnmuVCrp1KkTv/76q0BVmQwcOFD455YT9erVIy0tTeeYDHHGMl7LZNSkpkGDBjl2pKpUKhQKBRcuXBCgSl4MJr2Bf0VycjL37t3DyMiIqlWr6pgSf/zxB02aNNG7Jnt7e3bs2EGePHmATLPE3t6e/fv3613L14CDgwPLli2jXLlywD/GZWJiIj179hS2YMhtYNrDhw/58OED165d07OinFEqlRw4cIBVq1Zx8+ZN4YsFbWTQtmvXLnbs2JFj181PP/300YXEfxtZzXBtIzUlJUXzWOQCZvny5URFRVGgQAG6du1K586dKVGihN51ZCVrJbH2Ukbk4l2m75M2jx8//ujr6t8BA7r06dOHy5cvU7ZsWZ0NKVk29rKSnp6OnZ2dsN/v1NRU4Z1SH+PFixfs3r2bXbt2YWxszM6dO0VL+iiiricjRoygc+fOmnX12rVr2bt3L/Hx8Tg7OxMWFqZ3TdrcvXuXQ4cOcezYMfLly0dwcLAwLephfBcuXODJkyfY29tjbGzMvn37KF++PD4+PsK0qXn9+jWnTp3iwoULxMTEULBgQcLDw0XLkpKePXvyyy+/MGLECCIiIrh+/Tqurq5ERUUJ1fXjjz+yc+dOzcDYN2/e0Lt3b+Hm7ogRI5g1a5YmSuzJkye4ublJG7chGicnJwICAjQFTImJiYwYMYItW7YIVpbpC2zevFmn88CAgf8UhvuQL8MQd2PgX2FqakqdOnVyfG3BggVCbipUKpXGoIfMWA3t5yKRMVYmJSVF54JYuXJlAM3EbVFkNT+Sk5Px8vLi1atXmiEoonj58iVHjx7lyJEjnDt3jho1amBnZ8eiRYuE6pJRW7du3YiPj6dLly7Zum5EGvQAN2/e1OQ3p6SkaB6L3s0/ePDgJ/8mKSlJrwvo5cuXU7ZsWb799ltOnz7N6dOndV5ftWqV3rRo07VrV2JjY7GxsaF79+7CB9mqkbXuQX2tv3LlCufPn0ehUNCwYUPq1q0rWJncODs7i5bwRYga0Kqmd+/eUm5SHTx4kB07dnDx4kXat2/P/Pnzc13DGoCnT59ib28PwJkzZ2jbti1GRkaUKVOGxMREweqgatWqVK1alZEjR5KQkCBUy5AhQ4DM71hISAimpqZA5kBNUVXOAPfv3+fIkSMcPnyYO3fuaOIQR48ezTfffCNMl7a+zZs3k5SUhEqlQqlU8uDBA+EbQBkZGTqZ0t9//70U80iKFi2qE2NWuHBhKczUp0+f6sz6KFu2LM+ePROoKJOEhARmzpzJgwcP2LJlC1OnTsXb25uSJUsK1fXtt9/SvXt32rdvj7GxMYcPH6ZEiRJ4enoCmXE4ojA1NaVNmzbUrFlT57slap2vRqlUsn79em7fvs2sWbMICQlh2LBhH521pA82b95M//79Abh9+7bOYFZ3d3chHY2ydkNAphc2cOBA0TK+GgwmvYH/OKJMilq1ajF//nz69++PQqFg8+bN1KhRQ4gWbbRjZSCzkksdK7Nu3TphsTJKpVLnuXa+qCx5n9evX2fSpElUqFCBqKgoocOv1FPJW7ZsSadOnfD29tZUtIhGVm2jRo1i4MCB0nXdyGiGw+dVEfTr10+vJpjoVv3c8Pb2Jjk5mQMHDuDl5UVSUhL29vbY2dkJjT9ITU3l2rVruf4OijIGlUolU6ZM4fTp0zRq1Ii0tDRWr15NkyZN8PPzE36zIysirk//F0QNaFUj6yZVUFAQvXr1YsmSJUI3Mb4WjIyMNI9jY2N1jKPU1FQRknJFtOmm5sWLFzrrG4VCkS2WSp+0b98eGxsbxo8fj4WFhfD5XFmZNGkSdevWJTY2lk6dOnH06FEpNs5MTU158uSJxpg/d+6cFN1BjRo1YsyYMTg6OmJsbExUVBRly5bVZFCLypouWbIkS5cu1URibd26VdM9KxIPDw9sbW3ZvHkzhQsXplatWsycOZPAwEChuipWrEjFihU1zzt16iRQjS49evQQLSFHfHx8ePnyJZcvX0alUnHixAkSEhKEbmgA7NixQ2PST506Vefe7M8//xSi6c2bN0Le93OIiIgwmPRfgFy/2Ab+JxBVcTBnzhzmzZtH7969UalUtGzZEjc3NyFatAkODiYoKEhjwOXJk4cmTZpQu3ZtevbsKcykL1++PLGxsTRo0EDn+MWLF6UYkrRu3TpWrFjBxIkTNT+CIvnrr78oX748VatWpVq1alKY4Gpk1iZj142MZvjnom8TTH3j9eHDB+7evQtAlSpVpNjIMzU1pUuXLnTp0oVnz54RGRnJgAEDqFSpEkuWLBGi6dGjR4wfPz7Hz0mhUHD48GEBqmD9+vVkZGRw9OhRzWf3/v17pk+fzrp16xg+fLgQXQb+HbIOaJVtkyoxMREzMzNNJWBKSgopKSma10UPnvsUojY9ihQpwo0bN0hMTCQhIYHGjRsDmZEuoro/ZcfS0pJhw4bRuXNnVCoVkZGR2NjYCNMzfPhwTb56mzZtaN26NRYWFtJsyL5//x4PDw+8vLywsrJiwIABUqz1J02axJAhQ0hISMDR0ZH79++zbNky0bI0c2PU8UpqNm3ahEKhEGbSe3t7M3fuXLp06YJCocDKyor58+cL0aLN48eP6dWrF1u2bCFPnjxMmTIl1zhVfTJu3DjREnKlW7duUg5NjomJYdeuXTg4OFCoUCHWrVtHly5dRMvS+X2WpUBBqVTy5s2bXPXIvuYx8A8Gk97A/wyxsbHC41ByQtZYmREjRuDs7MzMmTNp0aIFCoWCM2fO4OXlJTS+5cWLF0ydOpW///6b0NBQnfYxkZw4cYKrV69y9OhRpk2bxps3b7C2tqZ169Y0a9ZMqGkps7aPIcuiJidk1SZiEzQ8PFxzTfjw4QN58uRh4sSJ9OnTR+9acuPly5e8fPmSV69eCW3lr1atmtChyLmxd+9eNmzYoHMtKFiwIPPmzcPJyclg0n9lbNq0See5ekBrr169hA5olW2TysnJiV27dtGsWTMUCoU0syvUqFQqMjIyMDExITExkVOnTlGjRg0qVaoE6HY46hMXFxcGDRpEYmIikydPpkCBAgQFBbFq1Sp++eUXIZpkx83NjZCQEE2nXocOHejdu7cwPZMmTWLSpEk8fvyYo0ePEhgYiIuLC02aNKFNmzaaOCNRqM2iihUrcvv2berVqydFrEzDhg0JDw8nNjYWpVKJubk5xYoVEy1Lc81PT0/PFu8qklKlSrF8+XLRMrKhUCh0OsYTExOzdZCLYN++fSxdujRbxXNMTIwgRf9w/Phx5syZoxma3KlTJymGJpuYmOh0d+XNm1eKziDt65UM1y6AW7du0axZs1zXYCLXPI8ePdIMnM4J0bFKsiH+G27AwH+IZcuWMWfOHHr06EH37t2lqfaRNVamcePGeHh44Ofnx/jx41EoFFStWpXZs2dTr149Ybrs7Ox4//499vb2bN26NdvrItvb6tSpQ506dRg3bhzx8fEcO3aMRYsW8fDhQ2JjY4Xpkl1bbsiyqMkJmbXpk0OHDrFp0yaCg4P5/vvvAbh06RIzZsygRIkS/Pjjj8K0PX36lKioKCIjIzE2Nsbe3p7w8HBprv0yoVQqc+ywKVKkiLQbUiLZsmULbdu2lfa7tHbtWikiGLIi2yaVuhvqxo0bgpVk586dO4wYMQI3NzcsLS3p2bMnkGkmeXt706JFC01Rh74xNzcnOjqalJQUTXxYgwYN2LZtm2YDQQTv37/Hz8+Pe/fuERAQwOLFi3F1ddXJ6haFiYkJ7dq1o1KlSrRo0YK///5bx1gSRbly5ejfvz92dnZER0ezdu1a9u/fL9ykr1ixIl5eXnTr1o2ZM2eSlJQkNKpLzY0bN1i8eDGBgYHcvHmTQYMG4e/vT5UqVYTqevHiBa6urpw+fZqMjAwaN26Mr6+v8N+o2NhYFi9enK16V/Rw9Z9++onJkyfz7t07wsLC2LZtGx06dBCqCcDX11dn0K5MLF++nPDwcEaMGEGpUqXYsmULrq6uwk36GjVqEBISQkZGBvfu3SM4OJhatWoJ1SQrtWrVkmoNpk2hQoVo166daBlfDQaT3sB/HFE3/OHh4dy9e5edO3fSq1cvatWqRc+ePYX/uMgcK2NtbY21tTXv3r1DpVJly3Les2eP3lvn+/TpI7VBeuPGDf744w/++OMPLl68SKVKlRg9erRoWYDc2gx8naxfv56AgACdG9R69eoREBCAm5ubMJPeycmJuLg4OnbsiJ+fH7Vr1xaiIysWFhaiJeRIUlISSqUym2mkVCr58OGDIFXyolKpmD59OklJSVhbW2NraytNVxfIO6BVRmJiYihRooTm8wsODqZmzZpYWloK1eXj48PEiRNp06YNO3bsADI7XuLj43F2dqZFixZC9eXNm1enkEQ9YF0knp6elCpVihcvXpAvXz4SExOZPXu20O5PNepoGVmqUN++fcvZs2c1a8InT55gaWnJgAEDsLKyEqJJG3d3d6Kjo6lduza9evXi5MmTzJ07V7Qs3N3dGTp0KAA1a9Zk/PjxzJkzJ1v3kr6ZO3cu5ubmLF68mIyMDDZt2oS7uzsrV64Uqmv27Nk4ODhQu3Ztqe7dRo0aRUREBEqlklOnTuHo6KjZCBVJuXLlaNu2rWgZOSLr0OSZM2cyf/58Xrx4QZ8+fWjZsqXwPHrI3Dhbv359tseQ2d0rAhk+r9woWrSoJkLVwKcxmPQG/uM0bdpU2HtXrVqVKVOm0K5dOzw9PXFxceHSpUvC9IC8sTLa5JZhHhQUpHeTfvz48Xp9v89l3LhxnD17lnz58tGqVSvs7Ozw9vYWHlskuzYDXzdJSUk5VpBVrVqVt2/fClCUifr7vm3bNrZv367zmkKh4Pz580J0jRs3jtevX+f6uqg8yKZNm7JhwwYGDx6sczwoKIjmzZsL0SQz/fr1o1+/frx7945jx47xyy+/8ODBA5o1a0bbtm2Fb8bI2v2Q23m5ePEiwcHBep8VcfjwYWbPnk1AQIDmWP78+ZkyZQpeXl5YW1vrVY82T58+1VQznzlzhrZt22JkZESZMmVITEwUpgsyq/G0b/aNjIwoWrQoVlZWzJo1S1jl+vXr11mwYAHHjx/H1NQUPz8/oTMYtPnll1+kqkK1tLSkZs2atGrVipkzZ9KgQQNp8ughc6ZMkyZNOHjwIKVKlcLb21uKeUrJyck6xQe2trZSRDzdv39f5zo2YcIEKYaOmpiYZFtXyELXrl3p2rWraBk6dO3alYULF2JlZaUT2aKe+yESWYcmm5mZSTHnICstWrTg1q1b2R4DwtbVuQ1tfvbsGZs2bWLKlCl6VvQPH1u33rlzh2rVqulRjfwYTHoDX8TixYtxcXEB4Pfff9ep9BkzZgwrVqwQNgj1xYsXREVFsWvXLjIyMujRowerV68WokUbWWNlPgcRRsC0adPw9vYGMlvVtXdde/Tokc2Q0xf16tVj3LhxUrbYyaztY8hqNMlMgQIF9Pp+SUlJub6WkZGhRyW65JRtnZ6ezv79+wkODta/oP8fdfa1GlkysJ2dnenTpw+XL1/GwsKC9PR0zpw5w71793KMFTOQSaFChbCzs8POzo60tDROnz7Nnj17hJv0sg1oVaNd3aZUKjX/j9euXRNiKAUGBhIUFKTz29i7d2/q1q2Lp6enUJNeu6slNjZW59ylpqaKkKQhaz6ySqUiISGBkJAQfH19cXd3F6IraydQRkaGFJEyIF8V6rFjxyhZsuRH/8bFxYXFixfrSZEuBw8eZMaMGdSoUQOlUsnMmTNZsmQJzZo1E6JHjUKh4MaNG5prxt27d6X4jqWnp5OamqoxTZOTk6Womq1evTo3b96kZs2aoqXocPDgQXx8fHj58qXO7+SFCxcEqsrckI2OjubkyZM6x0XHA4F8Q5M/5SctWLBAT0r+/fuvW7eOIUOG6EFNJkuXLtV5/ueffxIcHMyBAweyJTrom5wKU6Ojo9mwYQNnzpzhypUrAlTJi8GkN/BFnDhxQmPS+/n56Zj0T548ESULyMyf++mnn5g9e7bwG+isyBgr8zmIWABqZ8du3LhRx6QXmVc5YsQIkpKSWLduHefPn0ehUNCgQQMcHR2FV6zLqO38+fM0atToo38jsuvmU+jbDIfM6vCP0bhxY0JCQvSkJpPKlSsTHR2drT0+OjpaaEar9jDuN2/esHXrVkJCQkhKSsLJyUmYrq5duxIbG4uNjQ3du3eXpjKkePHibN++nS1bthAdHQ1kxlcsXLhQ+PXrayFv3rxYWVlJERUh24BWbd6+fUtYWBhbtmwhOTmZjIwM9u7dS8WKFfWuJTU1NcfN67p16350A1IfFClShBs3bpCYmEhCQoKmkvLChQvCc6ZzGpRZvHhxZs+ejZ2dnQBFmahzuFNSUjhx4gQhISHSrCNkq0L9lEEPEBcXpwclOePv78/mzZs15u7Vq1eZNWuW8Bivn3/+GScnJ2rUqAHAvXv38PPzE6oJoGPHjgwaNAgHBwcUCgU7duyQIt/50aNHdO/enbJly+p830Wbzr6+vri6umbrChLNtWvXiI6OlqJCPStZhybXr1+f4sWLC9Ojjqi7cOECT548wd7eHmNjY/bt25drxbhs7N69W68mPfxTILFhwwauXLlC3rx5CQoKEr4BWrVqVSBzXbZr1y42btzI/fv3sbOzY8+ePUK1yYjBpDfwRWjfEGa9ORT9I3j8+HHMzMyERjB8CpliZb4GZPqOvXnzBkdHR6pUqULz5s1JS0vjzJkzhIeHExYWluNN7f/L2jw9PT95syWq60ZGMxzINY/14cOHfPjwgWvXrulZUWZL9ejRoxkzZgwWFhZ8+PCBM2fOsHbtWtatW6d3Pdrcu3ePDRs2EBUVRbly5UhJSeHIkSNCW+a9vb1JTk7mwIEDeHl5kZSUhL29PXZ2dtk2Z/VNoUKFGDlyJO/evUOhUBjM+a8Y2Qa0qvHw8GDPnj00atSIadOmYWNjQ/v27YUY9JB5s5oboju5XFxcGDRoEImJiUyePJkCBQoQFBTEqlWrpIjXyAkTExPy588v7P0nT55MYGAghQoVwt/fn1atWjFmzBhherSRrQpVdvLnz69TfV2nTh3h95EAbdq0Yf/+/Vy4cAFjY2Pq16/PN998I1oWY8eO5dtvv+XEiRMolUocHBzo0aOHaFk4OzuLlpAjZmZmwmfS5USJEiVIT0+X0qRv1aoVP/74Iz/99BNNmzYV/v+oNrcPHjxISEgIpqamAPTq1YsBAwaIlPbZ6HudsXbtWkJCQjAzM6Nr164sW7aM3r17CzfoAeLj49m8eTPh4eGUKlUKBwcHNm/ezMKFC0VLkxKDSW/gXyP64p2VhIQEevXqxbt379i+fTuDBg1i+fLlmp07mRF9sygrMn3Hli5dSo8ePRg2bJjm2JAhQ1i1ahUBAQHC2r9l1Sbzd1pGMxyyVx4lJyfj5eXFq1evhC1iateuzbJlywgICNBoaNSoEYGBgUIHaY4YMYIrV67QsWNHNm7cyA8//ICNjY0UmbampqZ06dKFLl268OzZMyIjIxkwYACVKlXSeya3NtHR0fj4+HD37l3gnxkuIiM/DPxvsXPnTmxtbenWrRvNmzfHyMhI6O94nTp12L17d7bq7z179lCpUiUxov5/zM3NiY6OJiUlRbOB16BBA7Zt2yZcW24kJiYK7WjMkycPY8eOZezYsaSlpfH8+XNpzC7ZqlBlx8rKisDAQPr374+xsTERERFUr16dN2/eoFKp9D6/JSYmBktLSw4cOKA5lp6erplv89NPP+lVT050796d7t27s3XrVimGoAI0adKEP//8kxMnTvDhwwdatGhBkyZNRMvihx9+4NChQ9IZ9aVLl6ZLly40b95cZzC3DINQt23bxpEjR1izZg2urq5YWVnRrl07WrZsKVTXixcvdM6VQqHg1atXAhV9Pvpe//j5+WFvb8+oUaM03c6yeClt27alffv2rFu3ThPJGBoaKliVvBhMegNfhCz/6Dkxb948Zs6cia+vL6VLl6Z///7Mnj1bSEXslyLreRVhtMp6Lv74448cKxdHjBhBx44d9S9ICxm1vXz5UmfSfVZEDpqS0QzPyvXr15k0aRIVKlQgKipK6M1+vXr1CAoKEvb+OXHt2jXq1KlD9erVNVW6Ml47Xr58ycuXL3n16pXQarxz587h7u7OjBkzsLS05MOHD8TExODu7o6Pj48UQ8tk5dmzZ9y8eZOWLVsSHx9P2bJlRUuSbkCrmmPHjrF9+3bc3d1JSUnBzs5OqKk7ceJE+vTpQ3R0NA0bNkSpVHLx4kXOnj3Lpk2bhOlSkzdvXh3zoWHDhgLV/IO2Uanm9evX7Ny5U2jX58GDBzl9+jTOzs7Y29vz7t07xo0bx8CBA4VpUjNs2DDWrl2rs+nZq1cvwsPDBaqSlzVr1pCRkZEtEz8yMlLI/JZ9+/ZhaWmZ43VBoVBIYdKrCQsLw9HRUbQMACIiIvD39+enn35CpVIxadIkxo8fT69evYToadCgAQqFgoyMDLZu3UrevHkxMTFBpVKhUCiEZ9JXqFCBChUqCNWQG99++y19+/bF3t6eQ4cOERAQwPbt24XNUlJjaWnJsGHD6Ny5MyqVisjISGxsbIRqkpXIyEhCQ0Pp2bMnlStXplu3bh/tKNQn/fv3JzIykr/++gt7e3spBl/LjMGkN/BFPHv2DE9Pz2yPIbONRSSvX7+mRYsW+Pr6AtCvXz/D4vj/iIjs0UePHjFq1KhsjwH++usvvevRxtjYONsxIyMjnZtsUcimLTU1VWfSvazIZIarWbduHStWrGDixIn0799ftBx27NhB9erVNYOufX19qVatms68CH1z7NgxDhw4QGhoKF5eXrRu3Vr4sEU1T58+JSoqisjISIyNjbG3tyc8PFxozvTKlSvx9/enfv36mmMdOnTg22+/ZdmyZQaTPheOHTuGu7s7RkZGhIWF0alTJ3x9fYVX58k2oFVNsWLFGD58OMOGDSM6OprQ0FASEhJwcnJi+PDhes/zL126tGYWw/HjxzEyMsLc3JxZs2ZRpEgRvWrJStasZCMjI4oWLYqVlRWzZs2iYMGCwrRlNSqNjIwoVqwYvXr1wsHBQZAqWL16NV5eXhw4cABzc3Pmzp3LgAEDhJr0EyZMIC4ujkePHumsmdPT06VYG8rK1atXRUvQQW1k9enTR3jhzaeQqVM1ODiYbdu2aYYmDx8+nKFDhwoz6WXPth43bhzv37/n6tWrpKenU69ePWmiB5cvX87vv//OX3/9RZMmTRg3bpzwKnoANzc3QkJCOHjwIJC5du3du7dgVXJSs2ZN3N3dmTJlChEREWzdupVnz54xffp0hg0bJjRdYtq0abi4uLBnzx5CQ0NZsGABJiYmnD171nAPkgMGk97AF9GvX78cHwP07dtX33KykZqaqrnpSUhIkGb3UEamTZuGt7c3ALt27dIx3Hr06MH27dsZOnSo3nXNnDlT8zjrUCSRQ5KUSiXv3r3LFqchwwwEGbWVLVuWBQsWCHv/z0E2M/zFixdMnTqVv//+m9DQUKFxMmq2b99OYGAgAQEBmmPqgaMKhYKuXbsK0WViYkLHjh3p2LEjd+7cISwsjNTUVH766ScGDx5Mnz59hOhycnIiLi6Ojh074ufnR+3atYXoyMqLFy90DHo1DRo04NmzZwIUfR388ssvhIeHM2LECEqVKsWWLVtwdXUVbtKDXANa1WzYsIGBAweiUCiwtrbG2tqaJ0+eEBYWxowZMzh58qTeNRUvXpxx48bl+rqLi0u2al59EBMTo/NcpVKRkJBASEgIvr6+QiP01q5dK02MjDYqlYqaNWuyZs0arKysMDMzE25YTp06lcePH+Pm5oabm5vmuLGxsTSDw3NDxLmLjIykS5cuuXZaiuqyPHXqFBcuXGDZsmVUqlQp27lRxzPIQN26dUVL0KBUKjUGPWRujBoZGQnTU65cOYAcu4tNTU1JSUkRalReunSJMWPGUKJECTIyMoiPj2fVqlVSdFHt2bOHxMREevfuTatWrahXr54UHaomJiYMHDhQsxmrUql48OCBtLFw2oj6fSpYsCD9+vWjX79+nDt3jtDQUBwcHPjzzz+F6FGTN29eHBwccHBw4OrVq4SEhDBixAiqVavGtm3bhGqTDYNJb+CL+NiNjmj69u3L0KFDefHiBYsWLWLv3r06Gd0yI+IifvPmTc3jjRs36pj0ItvTRVbnfozOnTvj4eGBr6+vZtGSmprKnDlz6NKli0FbFkTfOH8MGc1wyOxcef/+Pfb29mzdujXb6yIyK7ds2UJwcLBOxEfbtm2pUaMGP//8szCTXptq1aoxa9YsJk2aRFRUFGFhYcJM+rNnz5IvXz62bdvG9u3bdV5TKBSafFt9k5ycnOtrIm+oZScjI0PHgPj++++luGmVbUCrmoiIiGxVzWXLlsXFxYXx48cLUvVx4uLihLxvTgPdixcvzuzZs4V0MWrTu3fvTw5+F4GRkRH79u3j5MmTuLq6cvz4ceH/j9999x3fffcd+/fvl+pa+uTJk1yjuaKjo7GyssLf31/PquDBgwcA0nVaOjo6MnXqVJ49e5btXlehUHD48GFByv7h8ePH/PHHH9SvX58HDx4Iv94DFC1aVCf7/dChQ8K7lCBzM+jixYs0a9YMY2NjYmJiKF++PG/fvmXkyJHC4oIWLlyIn5+fZpBnTEwM3t7eUnT+79+/n8ePHxMdHc3atWu5fv06tWvXZunSpUJ1hYaG4uvrq7OOLV68OL///rtAVTnz+vVrihQpovld0nex44ULF7Jt+FhYWGBhYcH+/fv1qiUrqampBAQEcO/ePZo1a8aAAQOYP38+06ZNy3FT7f91DCa9gS/iwYMHuLi4EBcXR7NmzZg3b54UU+8hs/q7YsWKHDt2jPT0dObNm0eLFi1Ey/osRNyQaZuoWQ1V0Tc9hw4dIn/+/LRs2ZIBAwbw6tUrjI2NWb16tbDIiBEjRuDs7EybNm0wNzcnPT2dS5cu0bhxY80EelHIqG3QoEFC3vdzkNEMBzm6kbKiUqlyvNEvX748GRkZAhTljqmpKY6OjkKzWnO6kU9PT9fEkYiidOnSXLp0SRNZpObSpUs6JrQBXUxNTXny5InmN/HcuXNSVBjLNqD1c8iTJ49oCV8FJiYm5M+fX6gGWTfZXV1dWb58Oc7OzpQsWZKVK1fqdF+K5MiRI8yfP18z+FR0BvbYsWM1Gy3jx49n2bJlmtf8/f2xsrKicuXKetc1YcIEABYsWKCJOXj9+jXnzp0T2qGUkpLCoUOHGDRokNDf6tw4ceIEU6ZM0czW8PHxYcGCBcK7utzc3BgzZgzz5s1DoVBgYmLCL7/8IlQTZN7Hbt++XVM1/+jRIzw9Pdm8eTN9+/YVtk58//69xqCHzLz1+fPnC9GSE0WKFKFYsWKYmZmRkZFBUlKSaEmsWbOG9evXs3LlSiZOnMjRo0el6ABNTEzE3d2dXr160aRJE5ydndm/fz/lypUjKCiIihUr6t3f6du3L+3bt2fhwoXZ1qqrV6+mffv2etWjjbu7O0lJSVhZWfHrr7/y5s0bfv75ZwoXLsyAAQOE6ZIVg0lv4Ivw8PCgW7duWFpasn37dnx8fKQZtAjQuHFjnVyr8PBwYbl4amSNldFGppv7qKgoVqxYgZeXF5BZ9TxnzhyOHj3KunXrmD59uhBdxsbGLF26lIsXLxIbGwtkZi9qR0gkJSVRoEABgzYyW07Pnj2b6+si8+dkNMMB6tevT9OmTaXKsc3IyECpVGarEFQqlUI7bmRF3WoN8ObNG7Zu3UpISAhJSUk4OTkJ0zV69GimTJmCm5sbFhYWpKenc+bMGebPny/Vb7hsTJo0iSFDhpCQkICjoyP379/XMbtEIduAVjVZ58hkZdWqVXpU83WSmJgo/LNMTU3l2rVruZr1oqI/LCwsdAzUsLAwITpywtfXl2nTplG7dm0p1tTan92jR49yfU0U/v7+XLhwgU2bNpGSkkJgYCC3bt1izJgxQvTs2bOHPn368PLlS81GizZFixYVoktNQEAAmzdv1kQo3b59mylTpgg36atXr86uXbuIj48nIyODIkWKCJ2/oyYhIUEn1qZ8+fLEx8djZmaW4wwvfaFQKHj8+LFmrfjXX38J1aNNv379uHXrFpaWltja2jJz5kwp8vKLFi1K/fr1+f7773nx4gWjR4+WYm7EwoULKViwINWqVeP48eOcPn2aI0eOcOvWLRYuXMiKFSv0rqlSpUqkpKTQp08fVq5cqfO/KPq6f+XKFXbv3g1Ap06dGDhwID///LNQTTJjMOkNfBHPnz/XZDdPnjxZeMwHZFYXTJ8+nWLFirFy5Uq+++47Ll++jLu7O48fPxZu0ssaKyPDTUROBAcHExQUpFnA5MmThyZNmlC7dm169uwpzKRXY25ujrm5eY6v9evXT2iLuEza5s6dm+Pxhw8f8uHDB65du6Y3LVmR0QwH8Pb25smTJzRr1ozWrVtjbW3Nt99+K1RTkyZNCA4OztaRsX79en744QdBquTm3r17bNiwgaioKMqVK0dKSgpHjhzJNjNCn1haWjJ16lQ8PT01cQOVK1dm9uzZWFhYCNMlOw0bNiQ8PJzY2FiUSiX169eXYri0bANa1RQqVEjo7JiviQMHDmQ79vr1a3bu3Ennzp0FKPqHR48eMX78+Bxv6kVGf+S2ASTD5k/hwoX56aefRMvQoL3Gz7rel2H9f/jwYc2a9Ntvv2Xz5s04ODgIM+lbtGhB69atAWjatKnOawqFguvXrwtQ9Q8fPnzQmXFQvXp1KboZ9+3bx5IlSzhw4ABxcXF07doVLy8vbGxshOoqUqQIW7dupUePHqhUKnbs2EHRokWJi4sTOq9u7NixODo6YmlpiUKh4OTJk8yZM0eYHm0GDx5Mq1atMDY2RqVSSdP9ZmJiwps3b6hYsSKXLl2iRYsWUnz3L168SFRUFAqFgujoaH788UfKlClDmTJlhBW/mJqasmLFChYsWECPHj345ZdfNB20oq/7Jib/2M5FihQRvmkgOwaT3sAXof0PZmxsrPNcFD4+Pri5ufHXX3+xatUqvv/+e7y9venatStr164VLU/aWBntires1W9//fWXKFmkpKToVKOq23Fl2M3/FDL/4Ohbm3q3XE1ycjJeXl68evVKeOWujGY4wN69e3n+/DkxMTHExMQQGBiImZkZrVu3xsrKikaNGuld088//0z//v05dOiQps364sWLJCYmStkSLpoRI0Zw5coVOnbsyMaNG/nhhx+wsbERatCradu2LW3btuX169eA+MpAmcnJQIXMuBtAuBkn44BWyPxOyTpXRjY2bdqk89zIyIhixYrRq1cvHBwcBKnKpFq1alJmxGpvAH348IHffvtNmiGa9evX5/jx41hbW4uWAsi9HoXMz0/bBMyTJ4/QeyIPDw88PDzo168fISEhwnTkRv78+bl8+bKmOOLy5cuYmpoKVpW5QbZx40Yg835t586djBkzRrhJ7+XlhaurKx4eHigUCho2bIi3tze7d+9m9OjRwnTZ2tpSpUoVTp8+jVKpZOTIkUIH2Wpjbm7OuHHjiImJISMjAwsLC/z8/IR3RvTq1YuRI0eyatUqunbtysGDB6lSpYpQTZDpg6mvWbGxsTrFTCKvv0ZGRsycOZOaNWsydOhQ5syZQ+fOnaX7TZBphouMiHdYDXxVyGQyq1EqlZqFu7W1NX/88QcbN26kQYMGgpVlR4bzpUY7xzNr5ZvISrisFQ7ag61kq3zOikyfb1ZEart+/TqTJk2iQoUKREVFCa9EldEMV1OiRAns7Oyws7NDqVRy4MABVq1aRWBgoJBKrkKFCrFt2zb27t3L1atXUSgU9OvXj59++kmaKhuZuHbtGnXq1KF69eqaoW6yXBeSk5NJTEykZMmShIWFkZycjJGREf3795em3VoWshqo2igUCuEmvawDWmW7CfwcRGleu3atFPMNviaybgB169ZNaIyYNsePH2fz5s3kyZOHPHnyCM+kVyqVmtiWjIwMnQgXGapQGzZsyKRJk+jRowcKhYKIiAidiEZRTJs2jQ0bNmiMXVk2gaZMmcKoUaM064q4uDgCAgIEq8r8nmkXuZQpU0ZopbqaihUrEhYWxtu3bzE2NqZgwYJA7t04+uLGjRssXryYwMBAbt68iYuLC/7+/lKYzvPmzaN+/fosWrSIjIwMNm3ahLu7OytXrhSqq0ePHrRv3x4zMzO2bt1KbGysputFJEZGRrx7946kpCRu3ryp6cCJj4+X4v6oR48eVKlShQkTJnD79m3Rcnj79q1OAcy7d+90noteV8uGwaQ38EU8e/YMT0/PXJ+LGLiY1bhdv369TiW2aGQxaLIia7Vb+fLliY2NzbbJcvHixRwHWBqQm3Xr1rFixQomTpyoicqSAdnMcDUvX77k6NGjHDlyhHPnzlGjRg3s7OxYtGiRME158+alW7du0l4zZOLYsWMcOHCA0NBQvLy8aN26NampqaJlERcXx+DBgxk+fDj9+vVjzZo1NGnShOvXr1OgQAF69uwpWqJUfMyklx2RN4cir1O5oTYpTUxMSExM5NSpU9SoUYNKlSoBuoUA+qR3795C4/E+Rm4RWBcvXiQ4OJglS5boV1AuqFQq/v77b9EyAKTrLLt16xbNmjXTGPPaES4y3Je4ubkREBDAggULMDExwdLSknHjxgnTo1QqmTJlCmfOnKFhw4akpaWxevVqmjRpgp+fn/CNbAsLC/bu3cuff/6JUqnE3NycYsWKCdUEULx4ccLCwjSbLbt27aJEiRLC9Hh5eTFz5kxpo7Hc3d01c+hq1qzJ+PHjmTNnjhRrjvv37+ts/EyYMIFOnToJVJTJ6dOnmT9/PlFRUbx9+5Z58+ZRunRp4cWY/fv3p1u3bqhUKjp06EDJkiU5cuQIixYtEna/W7JkSZ3n6sjGsWPH6sQvi6Bs2bI63/MyZcponstQ/CIbBpPewBfRr1+/jz4XTbFixaQy6EHeWBmAgwcPsnbtWm7duoWpqSk1atRgyJAhwvJsITMuwtnZmZkzZ9KiRQsUCgVnzpzBy8tLSgPAQM68ePGCqVOn8vfffxMaGkr16tVFS9JBRjO8T58+PHz4kJYtW9KpUye8vb2Fx6Q4OTnlekOvUCjYsGGDnhXJjYmJCR07dqRjx47cuXOHsLAwUlNT+emnnxg8eDB9+vQRomvRokVMnjxZk3VduHBhFixYwJ07d5gzZ47BpM+FAQMG6DxXKBSYmppSvXp1Ro4cKSyGTdYBrVWrVmXbtm00aNCAatWqERoaypYtW6hTpw6zZ8/W+2D1O3fuMGLECNzc3LC0tNR8zxMTE/H29qZFixaaSD19I3PXgXbBjVKpZP/+/QQHB3Pt2jWhpk3W7/ytW7do0qSJIDW6lCtXjv3793P9+nVGjRrF4cOHhc4WuHHjhrD3/hwKFCggfMaUNuvXrycjI4MjR45oir/ev3/P9OnTWbduHcOHDxemLSYmhhIlSlC9enWsra0JDg4mf/78WFpaCtOkZu7cubi4uDB37lwUCgV16tQRuo5WnxNZZ6MkJyfz448/ap7b2tryyy+/CFT0D+np6aSmpmo6vJKTk6XY0PPx8WHBggVA5iyGwMBAPDw8CA8PF6rLwcGB6tWrk5CQoPFNXr16xbBhw4QVNQUGBmY7VrZsWUJDQ/ntt98EKPoHGTaiviYMJr2BL6Jdu3bSmW0pKSlcu3YNlUpFamqq5rGaOnXqCFQnb6zMr7/+ir+/PxMmTKBWrVooFAouXbqEp6cnkydPFraj2bhxYzw8PPDz82P8+PEoFAqqVq3K7NmzNcNPDMiPnZ0d79+/x97enq1bt2Z7XUTXjRoZzXDI3LQrX748VatWpVq1alJoyqkaJC4ujhUrVkjRmi4z1apVY9asWUyaNImoqCjCwsKEmfQ3btxg+fLlmufq38hq1arx9OlTIZq+BqpWrcrDhw/p3bs3RkZG7Nq1i7x585KSkoK7uzt+fn5CdMk6oHX16tX89ttvNGzYkOvXr+Pt7c28efO4ffs2vr6+eh+Q5+Pjw8SJE2nTpg07duwAMuPO4uPjcXZ2pkWLFnrVo01O61VtRK9d3759S1hYGFu2bCE5OZmMjAz27t2ridsQgfZ3XqFQ0KdPH1q2bClMjzaBgYH8/vvvPHv2jEGDBrF8+XIePHjA2LFjhWk6fvw49+7do0mTJsK/T2p+/vlnAgICsLOzy/H1rPOM9MXevXvZsGGDTnd2wYIFmTdvnmYgtwgOHz7M7NmzdSqcTU1NmTJlCl5eXsJnIFSqVImdO3fy5s0bjI2Nhc8PU2fhy9r5qVAouHHjBrVq1QLg7t270mRzd+zYkUGDBuHg4IBCoWDHjh1SVDd/+PBB5/pVp04d0tLSBCrK5NSpUzRv3lznWPfu3QWpySS3eUqA8BkWWefcGBkZUbRoURo2bCj8uiEjBpPewBfRt29fXF1d6dGjh2gpGlJTU3VaJLUfKxQKDh8+LEKWBlkXChs3biQ4OFgnQqZq1aqYm5szY8YMoT/M6kF47969Q6VSUbhwYZ3X9+zZI7RCKTf0XSX4JehbW58+fbJVYGhXaIhERjMc4MSJE1y9epWjR48ybdo03rx5g7W1Na1bt6ZZs2ZCZjJkNQK3bdtGUFAQo0ePFp7t+bVgamqKo6Mjjo6OQjVoox3xYRggmzuXLl1i69atmJhkLpetra3p27cvixcvFvobJOuA1n379hESEoKZmRn+/v5YW1tjb2+PSqWiY8eOetfz9OlT7O3tAThz5gxt27bFyMiIMmXKkJiYqHc92jx69Ijx48fnaNKLXrt6eHiwZ88eGjVqxLRp07CxsaF9+/ZCDXrIXE8/fvyYP/74gw8fPlCpUiXhMSRq9u7dy7Zt2+jVqxfFihUjPDwcR0dHYSZ9YGAg4eHh1K1bl6CgIFxdXXM1xvWJ2ux2c3MTrEQXpVKZ41qwSJEiQrteAgMDCQoK0pi6AI6OjtSpUwdPT0/hJv379+/x8/Pj3r17BAQEMHv2bFxdXTUZ8PqmQYMGH63+FjUjQs3PP/+Mk5MTNWrUAODevXvCNvuzMnbsWL799ltOnDiBUqnEwcFBii5LU1NToqOjNdXqMTExUtxvu7i40KdPHyZMmCBFxwHIPU9p//79Os+VSiXPnz/nyZMnBAYGGgoxs2Aw6Q18EZs2bWLKlCmcPn2auXPnSnGRPHLkyCf/5o8//hDaEitjrMz79+9zzHivXLmyFBnKQK7maVBQkBCD5FODF0NCQvSuSVZtI0eOxM3NDVtbW01r58iRIylWrJjOHAsRyGiGq6lTpw516tRh3LhxxMfHc+zYMRYtWsTDhw+JjY0Vpuvdu3fMmjWLa9eusXbtWkMV/VeGsbExb9++1Wx4qiM+Xr16JY3JJSPqjWI1SqWSpKQkAKHVbzJHpagroi5cuECHDh2AzJtD9UaHPtH+jGJjY3U6uESvc6pVq5atskwWdu7cia2tLd26daN58+YYGRlJYUKcOHGCKVOm0KhRIzIyMjQxCLa2tqKlYWJiorN2KFy4sJDvvJrdu3cTERGBmZkZ9+7dY8aMGVKY9OpBrE2aNOHx48c6A21FkpSUhFKpzHZdVyqVfPjwQZCqzOuUtkGvpm7duprfIpF4enpSqlQpXrx4Qb58+UhMTGT27NnCIm/27NkDZP5Gjhw5Msf4D5G0adOG/fv3c+HCBYyNjalfvz7ffPONaFkaunfvrlMNHhoaKqwDVM3MmTMZO3YsJiYmKBQKFAoFy5YtE6oJIDIykhkzZuDk5IS/v3+2PHgRyBwpk1sM45kzZ/Dz82Pjxo16ViQ3BpPewBdRq1YtduzYgb+/Pz179sTb25vy5ctrXpe1Im/BggXCBnTJGivzMWNGhgXzxxChT+bBizJqW7ZsGYmJiTRs2FBzbO7cuXh4eLBs2TKcnZ31rkkbWc1wyIwm+eOPP/jjjz+4ePEilSpVYvTo0cL0nDt3jilTpmBhYcGuXbsMbYlfIXZ2dsycOZNFixZpjKSMjAw8PT3p2rWrWHES06ZNG4YMGULXrl1RqVRERUXRunVroqKihA7Hk3U+i0qlQqVSkZKSwuXLl3F3dwcyYwlFmOJFihThxo0bJCYmkpCQQOPGjYHMDYTSpUvrXc/XwrFjx9i+fTvu7u6kpKRgZ2dHenq6aFkEBASwefNmqlWrBsDt27eZMmWKFCZ9mTJlOHbsGAqFgrS0NIKCgoTOyDIxMdH8VlepUoX3798L05ITAQEBrFu3TsegFNlB0rRpUzZs2MDgwYN1jgcFBWWLtNAnSqUy19dkuFe7fv06CxYs4Pjx45iamuLn5ye0y0z7fy5v3rzSzamDzIgbyMyAP3/+PIAUsTI54evrK9ykr1+/PseOHePWrVsYGxtTuXJlKTaoSpcuTVBQECEhIfTu3ZspU6boeGIiIsaePHny0ddzKs4UTdOmTZk3b55oGdJhMOkNfDF58+Zl6tSpvH79mp49e6JQKFCpVCgUCq5fvy5aXo6IXMjIHCvztSKiokvmwYsyajt69Cjbt28nf/78mmOlS5fGx8cHR0dH4SY9yGeGjxs3jrNnz5IvXz5atWqFnZ0d3t7eQk3xpUuXsn79eiZOnEiXLl1IT0/n9evXmtdl3Zg1oMugQYOYOnUqNjY2NGzYEIVCQWxsLE2bNpVuALxMuLq6Eh4ezuHDhzExMaFLly44ODhw6tQpzSAzEcg2oFVNq1atmDhxIunp6VStWpWqVaty//59li5dSps2bfSux8XFhUGDBpGYmMjkyZMpUKAAQUFBrFq1SviwPgsLixyPX7x4keDgYJYsWaJfQVoUK1aM4cOHM2zYMKKjowkNDSUhIUGTzS2qC/TDhw8agx4yhwhmZGQI0ZIVNzc3pk6dys2bNzE3N6d+/frSxFgAQqv6cyIyMpIDBw5Is1nm7OxMnz59uHz5MhYWFqSnp3PmzBnu3buX41wlfVGnTh12796drQtiz549VKpUSYwoLbJ2HmRkZEiTsS4js2bNIjo6Wic6THQMyceQYSMIMq9ftWvX5u7du3h6ehIVFcXFixdFywIyuw/OnTuHm5ubJgFA1IZjp06dNL6cGoVCQWpqKkqlUlqfTrbfJxkwnBEDX8yDBw9wdXUFMmNctHcNZUVkm66ssTI3b97UqXJWo1KppBjIIhsyD16UUVuePHl0DHo1ZmZmQuNkQE4zHKBevXqMGzcux9ZmUaxYsQLI7Eby9vbOtvCTdcFnQBdjY2MWLVrE1atXOXfuHCqViqFDh+pkQCYlJUkRYScTRkZGODg40KFDB813/82bN0IHjoJ8A1rVODs7s2HDBhISEpg9ezaQOcciX758uLi46F2Pubk50dHRpKSkaKKeGjRowLZt24QbXNrRO0qlkv379xMcHMy1a9fo1KmTQGWwYcMGBg4ciEKh0MwIevLkCWFhYcyYMYOTJ08K0ZU/f34uX77MDz/8AMDly5eFD8NTU7p0aTZs2KAZsmtmZiZ0LZ2RkaETJZP1uegN9jJlykhj0AMUL16c7du3ExoaSnR0NAANGzZk4cKFQteGEydOpE+fPkRHR9OwYUOUSiUXL17k7NmzUkRbNG7cGF9fX1JSUjhx4gQhISE0bdpUtCxpiYmJYd++fcLvNz4XGWLOIDPqbMOGDfz+++9YWFiwcuVK0ZKAzE7jadOmUadOHQ4fPpxthp6+ydoJrlKpWLVqFevWrWPq1KmCVH2c8+fPG+49csBg0hv4IkJCQli8eDFOTk6MHz/ekGX7GcgaK3Pw4EFh7/01IvPgRRm1GRkZkZiYmG0hmpiYKLxtXkYzHGDEiBEkJSWxbt06zp8/j0KhoEGDBjg6Ogpb0N+4cUPI+xr476COecqJfv36CYuFk5XQ0FAWLFigySSWpWtQtgGtakxMTBg6dKjOsSlTpug89/b2Ztq0aXrTlDdvXp2N4ZyKE0Tx9u1bwsLC2LJli8bc3bt3r/ABrREREQwcOFDnWNmyZXFxcWH8+PGCVGV+l0aNGqU5P3FxcQQEBAjTA5CWlkZERARFihShXbt2mvXYkSNHWLBggbC19q1bt2jWrJnOfYbaPJXhGmZpaYmPjw9t27bVKegQERGhplChQowYMSLX111cXFi8eLEeFWVu/mzfvp0tW7Zw/PhxjIyMMDc3Z9asWRQpUkSvWnJi8uTJBAYGUqhQIfz9/WnVqhVjxowRpufAgQOax+/evdN5DuJjZcqUKSOdQX/16tUcj6vj60SRmprKrl272LhxIy9evKBjx46ULFlSis0pAB8fH8LDw3F1dZViwG5W4uPjmTx5Mu/fvyc8PFwzi0oUo0aNynbs9evXPHz4UIoZA7JhMOkNfBFr1qxh1apVmlxPA18v6py+K1euaAzBhg0baoY6yYyIRYPMgxdl1Na5c2dmzZrF/PnzNTvkSUlJzJo1S/giWUYzHDIrdB0dHalSpQrNmzcnLS2NM2fOEB4eTlhYGMWKFdO7Ju1om5wQvUFl4D+HLG3NMhEUFERoaKhQ4yg3ZBrQ+iWcOXNGb++lngOkxsjIiKJFi2JlZcWsWbMoWLCg3rRkxcPDgz179tCoUSOmTZuGjY0N7du3F27Qf4o8efIIe28LCwv27t3Ln3/+iVKpxNzcXMjvojazZ8/m9u3bJCYm8vbtW9q1a4erqyu///47w4cPF6ZL9g32nTt3ArB//37NMZGZ9J9DXFyckPctXrw448aNy/V1EZsHavLkycPYsWMZO3YsaWlpPH/+nHz58gnRArqDM8uUKaPzXIZYmYYNG+Ls7EybNm10NqdE6vrYxqvI62vr1q2pX78+EydOpHXr1uTNm1fT5SIDp0+fZtu2bdnM75SUFHbu3Enfvn0FKcvcrHJzc8PBwQEXFxehv9tq2rVrp/NcoVBQrFgxGjZsqIkJMvAPcq/kDUjH1KlTv0qDXqT5IGusjFKpZMqUKZw+fZpGjRqRlpbG6tWradKkCX5+fsKN54+RNZtRX+8p6+BFGbUNHDiQOXPm0KJFC6pXr45SqeTu3bvY2dkxduxYIZrUyGiGQ2b+e48ePRg2bJjm2JAhQ1i1ahUBAQGaIYz6pFmzZtnyDdXIUI1n4D+HLG3NMlGiRAkpDXrZBrR+Cfpcj8XExGR774SEBEJCQvD19RVyTVWzc+dObG1t6datG82bN8fIyEia/8FHjx7lWPWmZtWqVXpUQ7ZqWDVnz54FxBpc586dY9++fbx69YqJEyeyfv16ypYty969e4XGgU6dOpW5c+fmGDsoA0eOHBEt4X8GUZsHkNmVffr0aZydnbG3t+fdu3eMGzcuWyeOvvicKus9e/YIG26rjiPZtm2b5pjozYPP+V8Ucc4sLCw4d+4cBQsW1MSTysTWrVt1zO/4+Hg2bdpEeHg4RYoUEWLSp6Sk4OXlxbFjx/D39xc69Dor3bp1y3YsLS1NeASurBhMegNfxJo1a4S2Uv9bRObjyRors379ejIyMjh69KjmAvn+/XumT5/OunXrhFUATZs2DW9vbwB27dqlc1Hv0aMH27dvz9ZOrw9kHrwoozYjIyPmzZvHqFGjuHr1KkZGRtSrV49SpUoJ0aONjGY4wB9//EFERES24yNGjBB23f2cajxDlrmB/1VatmzJli1baNu2rU51oOgOEtkGtH4J+jSic9pwLV68OLNnzxay2a/NsWPH2L59O+7u7qSkpGBnZyc8Ck5NoUKFslW9iUTbeLt69arOxplog6tgwYLkzZuX0qVLc//+fZycnITGfahJS0ujW7duBAQEUKNGDdFysrF+/focjw8ePFjPSgz8X1i9ejVeXl4cOHAAc3Nz5s6dy4ABA4SZ9J9DUFCQMJNelqiWL0XEOVu2bBl///034eHhuLm5oVQqSU1N5dGjR1LMQ1Qb9JcuXSI4OJgDBw6gUChwd3cXViDXrVs3njx5woABA7h58yY3b97UeV3k9TUtLQ03NzdsbW358ccfgcwujuLFizNv3jzpu0D1jeFsGPgiZGyHX7x4sWYg2e+//64z0G3MmDGsWLGC6dOni5InbazM3r172bBhg84OZsGCBZk3bx5OTk7CTHrtH5SNGzfqmPQib2A/Z/CiQVt2ypUrp/kfkAUZzXA1OXWwGBkZSV1pYMgyN/C/SmBgIGlpacydO1dzTIYOEtkGtH5tmJiYCK8wLlasGMOHD2fYsGFER0cTGhpKQkKCZv1lZWUlTFvRokVzrHoThbax1bVrV6mMLu1Np6JFi0ph0AMsWbKEyMhIhgwZws8//yxdZvKtW7c0j9PS0jh79iyWlpYCFRn4N6hUKmrWrMmaNWuwsrLCzMxMSq9AGxH6ctuUUiP75pSoz7RUqVKMGzeO0aNHc+jQIUJDQ+nQoQM//vijzvw1Efz6669s2LCBuLg4OnfuzJYtW5g4cSLdu3cXpql+/fqYm5vz/Plznj9/LkxHTixdupTExESddIm5c+fi4eHBsmXLcHZ2FqhOPgwmvYEvIj4+Hk9Pz1xfnzVrlh7VZHLixAnNTamfn5+OSf/kyRO968mKrLEySqUyxwywIkWKCF1gab93Vh0ytIJnHbx48eJFgoODWbJkiThR/z8ya5MNGc1wpVLJu3fvsv1fvn37VpCiz0P2GzIDBv4tly5dEi0hR2Qc0Po1IcMA8w0bNjBw4EAUCgXW1tZYW1vz5MkTwsLCmDFjBidPnhSmTeZrugzrQG209Yje+MlKly5daNasGdOnT+fgwYNUqFBB85qI+zVtFixYoPM8Pj6emTNnClJj4N9iZGTEvn37OHnyJK6urhw/fly6/9GsiNCnvSn1NSL6MzU2NqZdu3a0a9eOuLg4wsLCALHRReqIpxUrVlC8eHFA/HlSJxHkxPHjx/WoJDvq7kHt38nSpUvj4+ODo6OjwaTPgsGkN/BFGBsbC2/zzorspq6ssTJJSUkolUqMjIx0jiuVSj58+CBEU1Zk+PxyQqlUsn//foKDg7l69aqwBUJOyKxNFmQ1wzt37oyHhwe+vr6a735qaipz5syhS5cuQrV9DFn/Tw38w+fkPhoii/4hMjKSLl26fNWRDPoc0Pol6NMAzinL/PXr1+zcuVP4b2NERES2SIiyZcvi4uLy0UF++mDRokVC3/9rQju/P6csf33n92flxo0bxMXF0aRJE+nu37QpXbo0jx8/Fi3jo8i8eSUKV1dXli9fjouLCyVLlmTlypXCN4BkJOumVE6INJy/JipXrqxJSBAZXbRixQpCQ0OxsbGhdevWdO3aVbprREpKCrt27WLjxo08f/5cM8dFBHny5MlxI9vMzEzqbnFRGEx6A19EyZIlPzphXjQymkWyxso0bdqUDRs2ZDMbgoKChA4akfEzVPP27VvCwsLYsmULycnJZGRksG/fPipWrChamtTaZENWM3zEiBE4OzvTpk0bzM3NSU9P59KlSzRu3JghQ4YI02Xg68fR0fGTkUQhISF6UiM/Dx48AL7u6jcRN4vbt2+nR48eH/0bfcYPZo1FMTIyolixYvTq1QsHBwe96fhStIfRiaBq1aps27aNBg0aUK1aNUJDQ9myZQt16tRh9uzZhg09LbSrv2XK8U9KSmL+/PkcPXoULy8vWrduLVqSDtoboCqViitXrvDNN98I0/PkyRPKli2b42vR0dFYWVkJj9fIDZHGoIWFBcHBwZrn6gpnA1+OSMP5a0Xkd9/GxgYbGxsePXpEaGgo06dP5+3btyxfvpz+/fsL3RSNj49n8+bNhIeH8/79e0aMGMGgQYOE6YHM9VdiYiJmZmY6x2XobJQRg0lv4IuQbYcQ5DZ1Qd5YGWdnZ/r06cPly5exsLAgPT2dM2fOcO/ePbZu3SpM18eqkv766y9RsvDw8GDPnj00atSIadOmYWNjQ/v27aUwwWXWJiOymuHGxsYsXbqUixcvEhsbC8Dw4cOpX7++5m8MQ1oN/Btk/O2WmQkTJgCfV/0mKyLWRoGBgfzxxx94eHhgamqa4980bdpUb3rWrl2rM/BXJnKqutZGZAX26tWr+e2332jYsCHXr1/H29ubefPmcfv2bXx9fZkzZ45e9WifJ9mq1T8nu9/FxYXFixfrQc0/2NvbU7FiRSIiIihZsqRe3/tzyLoBWqZMGaZOnSpIDYwdO1azkT1+/HiWLVumec3f3x8rKysqV66sd11f8+aBrMi6HpJVF8irTQYPqHz58kydOpWJEyfy66+/EhoaSlBQkOY+Tp+oh9gePnwYS0tL5syZg5+fn2ZNK5LOnTsza9Ys5s+fr7mPTUpKYtasWUKHv8uKwaQ38EW4urp+8m/WrVunV6Pr2bNnmpx87ceQuZMoGlljZYoXL8727dsJDQ0lOjoagIYNG+Lj40PBggWF6fpYVZLIKqWdO3dia2tLt27daN68OUZGRlIsDkBubTIiuxlubm6Oubl5jq8ZhrQa+DekpqZy7dq1XG+0tGdZGMgcUr5s2TJsbW354YcfWLRoESEhIdSpU4clS5YIrfiUmYiICLy8vHBwcCAgIIAaNWoI1dO7d29pr5eFChWSqvJam3379hESEoKZmRn+/v5YW1tjb2+PSqUSMlxd+zzJes4+RlxcnN7fs0+fPtnmVsiEbBug2r+Njx49yvU1fSPr5sHXjJ2dnWgJOSLzfZus50w0Bw8eZO3atdy6dQtTU1Nq1KjB6NGjKV26tBA9vXr1wt7enkOHDmk2Z2WJrxs4cCBz5syhRYsWVK9eHaVSyd27d7Gzs2Ps2LGi5UmHwaQ38EVYWlp+8m92796tV5O+X79+OT4G6Nu3r9505IassTJpaWl4enpia2vLiBEjABg5ciRxcXHMmzcPExMxl4fPqUoSgXrgibu7OykpKdjZ2UnTniWzNpn5Gs1wfd8sGrLM/zd49OgR48ePz/H7o1AoOHz4sABV8rJo0SLi4uJwdHTk3LlzbNmyhTVr1nDz5k28vb3x9fUVLVFKChQogJeXF0ePHmXcuHE4OjpSvnx5zev6rpaStfoPoGjRotKudwBNS/qFCxfo0KEDkHmtELE2lLVaXWaio6OlNOk/1j0C4roitA3SrGapSPNU1s2DnGIrZGDatGma4Zm7du3SuXb06NGD7du3S/l/IRLDOft3/Prrr/j7+zNhwgRq1aqFQqHg0qVLzJ8/n0mTJlGrVi29a5o5cyZbt27FwcEBe3t7unbtqncNuWFkZMS8efMYNWoUV69excjIiHr16lGqVCnR0qTEYNIb+I+j70WDzBn5IG+szNKlS0lMTKRhw4aaY3PnzsXDw4Nly5YJnbKd0870kCFDsLKyEqapWLFiDB8+nGHDhhEdHU1oaCgJCQmauQIGbf9byGru6Ptm0ZBl/r9BtWrViIiIEC3jq+HkyZPs2LGDvHnzsmnTJmxtbWnUqBGNGjVi48aNouV9FiKvYXXq1KFixYqEh4drbsAUCoXeTXqZO0hk/Y2BTG0qlYqUlBQuX76Mu7s7kDmELjU1Vay4XBBRrS4zb968ES0hR86cOUPBggWxt7enRo0a0vwfyKIjK7JuHgwbNoyCBQtiY2ND27Zt+fbbb4Vp0ebmzZuaxxs3btQxnA3FSznzNZ8zkf+3GzduJDg4WCeOqmrVqpibmzNjxgwhES5OTk44OTlx5swZQkND6datG0ZGRkRERNC5c2dhBZhqXr16Rf78+TXnJiYmBhMTE4oXLy5Ul4wYTHoD/3H0vWh48OABLi4uxMXF0axZM+bNmydVK7qssTLq6mvtSdulS5fGx8cHR0dHYSZ9bjvTnp6eTJ48WXhumUKhwNraGmtra548eUJYWBgzZszg5MmTQnXJru1rQ+a2U30i642rAQP/TYyNjTUdJLGxsfTs2VPnNdHINqBVm927d+Pp6YmDgwMrVqwQOgRV5g4SWVrQc6JVq1ZMnDiR9PR0qlatStWqVbl//z5Lly6lTZs2ouUZ+AyUSiVv3rzJ9Tdc1FDDU6dO8dtvvxEREcG5c+fo0qULdnZ2FC5cWIgeNdrnKyMjQ+fcZWRkCNMl6xosLCyM+Ph4Dh06xMyZM3n//j1WVlbY2toKjTnTPl9Zz53s63pRn/XXfM5ExvC8f/8+x3kRlStXFr6Z3bRpU5o2bUpCQgLh4eEEBASwZMkSjh07JkzT7du3cXJyYt68efz4449AZlHmlClT2LhxI1WqVBGmTUYMJr2Brx4PDw+6deuGpaUl27dvx8fHh4ULF4qWpUHWWJk8efLoGPRqzMzMPhlv8d9Exp3p3ChbtiwuLi5SDuWSWZuBrweZK1ENfD4WFhaiJXx1pKWlkZyczJUrV/Dz8wMyq1OVSqVgZfINaFXz888/c+HCBRYvXkyLFi30/v5ZkbmDpGrVqmzbto0GDRpQrVo1QkND2bJlC3Xq1GH27NlCY8ScnZ3ZsGEDCQkJzJ49G4Bt27aRL18+XFxchOky8PncunWLZs2a5bpBdf36dQGqwNTUlK5du9K1a1eePn1KZGQk/fv3p3Llyjg4OGBtbS1EV9bzpX39FGlUyrp5AJmFXf369aNfv34kJiZy7NgxVq5cSVxcnBTXXdkN5qzIkPsu0zmTPYbnYwUbsmyulSxZkrFjxzJ69GiOHj0qVMuiRYuYOXOmxqAHmD17NnXr1sXX15eVK1cKVCcfBpPewFfP8+fP6d+/PwCTJ0+mS5cughXpImusjJGRUY6ZgomJiULb22Temc4Nf39/nJycRMvIEZm1GZAfmStRDXw+48aN4/Xr17m+LqqqUlY6d+7MgAEDUCqVNG3alO+++47Y2FgWL14sxY20bANa1aSmphIZGZlj6/Lx48eFGXAysnr1an777TcaNmzI9evX8fb2Zt68edy+fRtfX1/mzJkjTJuJiUk282PKlCk6z729vZk2bZo+ZX21iDBsatWqJYVR+jHKlCnDqFGjaN26NfPnz2fMmDFcvXpViJYbN24Ied9PIevmQVbMzMzo3LkznTt35sOHD8J0yHROtJHZcJb1nH3NMTwiuXLlCkqlknr16uHq6sqbN28wMTHBy8tLqK4nT57kuH52cHBg3bp1AhTJjcGkN/AfR9+LUe1KdGNjY+F5W1mRNVamc+fOzJo1i/nz52sqtpKSkpg1a5bQavWvYWc6K7LqArm1Gfhy9F1dKXMlqoHPp1mzZjo3YtrXBZFVlbIybNgwvvvuOxISEjQ3hufPn6dp06aMHj1asDr5BrSq+djQR2dnZy5cuKBHNbl3kFy8eJHg4GCWLFmiVz3a7Nu3j5CQEMzMzPD398fa2hp7e3tUKhUdO3YUputzOXPmjGgJUvDkyZMcC0sgc3irlZUV/v7+elYlr/GmJj4+nqioKKKiolCpVNjb2+Pj4yNU0/Hjx7l37x5NmjSRpktQ1s2DjyE64kw9nFj7McBff/0lSpbUhrOs50z2GJ6bN2/qFGCqUalUpKWlCVCU+ZszY8YM5s2bB8Cff/7JyJEj+f3339mwYQMTJkwQogs+7u+IvGbIilxupgHp2bBhAwMHDvzo3+h7J1jGC7c2ssbKDBw4kDlz5tCiRQuqV6+OUqnk7t272NnZMXbsWGG6vkZk+85pI7M2mREVNZCcnExiYiIlS5YkLCyM5ORkjIyM6N+/P8bGxoYhrQb+FV27diU2NhYbGxu6d+9OtWrVREuSnvbt2+s8HzZsmM5zFxcXFi9erE9J2ZBlQOvnIGLDeNasWZrHSqWS/fv3ExwczLVr1+jUqZPe9WRF3cl44cIFOnToAGR+frIVm+SEbAUAovSMHTtWM1x9/PjxLFu2TPOav78/VlZWVK5cWe+6tDftciMpKUnva51du3YRGRnJnTt3aN++PfPnz+eHH37Qq4acCAwMJDw8nLp16xIUFISrq6sUXVMg5+aBrMycOVPzuF27djqvZX2uT2Q2nGU9Z9qIPkc5cfDgQdESsrFy5UrWrl1LrVq1gMx4sW7dumFlZcWgQYOEmvTffPMN169f5/vvv9c5fu3atVxjG/9fRv5VoAGpiIiI+KRJr+9FzbNnz/D09Mz1ufZNmghkjZUxMjJi3rx5jBo1iqtXr2JkZES9evU0N/qikHFnGsi1BVelUgm/WZVZm6zIaIbHxcUxePBghg8fCxd5JQAAd11JREFUTr9+/VizZg1NmjTh+vXrFChQQGd4pb4wZJn/b+Dt7U1ycjIHDhzAy8uLpKQk7O3tpRjY97USFxcn9P1lGtD6OYi6yX779i1hYWFs2bKF5ORkMjIy2Lt3LxUrVhSiR4369zklJYXLly/j7u4OQEpKirTRftro8/OUtVoddA23R48e5fqavlm6dOkn/6Zfv36aDQZ9MX36dMqWLYuNjQ0qlYrIyEgiIyM1r4u6Z9u9ezcRERGYmZlx7949ZsyYIYVJL/PmAWTes9WsWVO0DA3dunVDqVTy9u1baWP8ZDOcZT1nsp2nrJQrV060hGy8fPlSY9DDPwVn33zzjVAPBWDMmDGMGTOGsWPH0qBBA1QqFbGxsaxYsULHtzOQicGkN/DV069fv48+F42ssTJqypUrJ9UPjYw705BZIZUbxYoV06OS7MisTUZkNMMhc6jO5MmT6dy5MwCFCxdmwYIF3Llzhzlz5gjRZcgy/9/B1NSULl260KVLF549e0ZkZCQDBgygUqVKQmM/DHw5sg1oVfOxa4UIPDw82LNnD40aNWLatGnY2NjQvn174QY9QKtWrZg4cSLp6elUrVqVqlWrcv/+fZYuXUqbNm1Ey5MKWavVQddIymoqyW4yidhEGDt2rJTnxcTERFNMVaVKFd6/fy9YUSaybh6omTBhAsWKFaNPnz506NBBaIc4ZEaZjRs3jhcvXlC9enWWLVsmxfVexu+8GlnPmawxPDKTNVJGu+BM5DB6gIYNG+Lj48OyZctYsGABRkZG1K9fH19fX0NBWA4YTHoDX0TWi2RWPpZH+t+iXbt2VK9eXe/v+7kYYmW+DPWGwZUrVzh//jwKhYKGDRtSt25dobqOHDki9P0/hszaZERGMxwys0eXL1+uea6+ga5WrRpPnz4VosmQZf6/ycuXL3n58iWvXr3im2++ES3HwBci64BW9fUit0HT+mbnzp3Y2trSrVs3mjdvjpGRkTRmibOzMxs2bCAhIYHZs2cDsG3bNvLly4eLi4tgdXIha7W6DO//f0HE/8LHikrUyBAlJkvklKybB2p+++03YmJiCA8Px8/PDzs7O3r37k2FChWE6PHx8WHevHlYWloSFhbGokWLPqur5L+NzIazrOfsa4jhkY1vvvmGu3fvUrVqVZ3jd+/elaJor0KFClSrVo03b96gUCioUKGCVIWiMiHHL5CBr4ZChQpJd2Hs27cvrq6u9OjRQ7SUHJE1VkZWlEolU6ZM4fTp0zRq1Ii0tDRWr15NkyZN8PPz++jgkf8mbm5umkEsL1++zNEcEYXM2mRERjMcyJbJp92+L6pi3ZBl/r/D06dPiYqKIjIyEmNjY+zt7QkPD6d06dKipRn4QmQb0KpGtiGHx44dY/v27bi7u5OSkoKdnZ3wIX1qTExMss1wmjJlis5zb29vpk2bpk9Zn40+zWmZq9WVSiVv3rxBpVKRkZGheQyQkZEhVNvXiogosZw+O+3nsnQNyrJ5oI2lpSWWlpbExMQwa9YsNm7cSPPmzXFzc/us2Qj/SZKSkjSdSIMGDWL79u16ff/ckNlwlvWcyRrDIzMDBw7k559/xsfHh9q1awNw584dJk+ezKRJk4Rqe/r0KY6OjrRv356JEyeSlpbGmTNn6NmzJ1u3bjWY9VmQ70pvQGqKFi2qM5FcBjZt2qQxdefOnSu8nSc3ZIuVkZX169eTkZHB0aNHNW2T79+/Z/r06axbt47hw4cL0XX58mXN46FDh+o9x/NjyKxNRmQ0wyGzTfHt27eajHB1+/6rV6+EbU4Zssz/N3ByciIuLo6OHTvi5+enWbwb+N9DZGXvp+Ju9H19LVasGMOHD2fYsGFER0cTGhpKQkICTk5ODB8+HCsrK73q+VLOnDkj5H23b9/+ycKX6dOn60mN3NXqt27dolmzZhqNTZs21bwmegPBwOeT9XOEfz5LkV2Dsm8eJCYmsnv3brZt20ZycjIDBw6kW7duREdHM2bMGHbv3q1XPUZGRjrPZZnVIrPhLOs5kzWGR2ZsbW158eIFQ4YMATKvXUqlksmTJ9OqVSuh2pYsWYKLiwtdu3bVHGvXrh116tRhyZIl+Pr6ihMnIQaT3sAXIeNCuVatWuzYsQN/f3969uyJt7e3zs69bD+GBj7O3r172bBhg06uYcGCBZk3b57mxlo0Mv4fqJFZmyzIaIZD5tDtmTNnsmjRIs33PyMjA09PT51Fjb4xZJl//Zw9e5Z8+fKxbdu2bFVSCoWC8+fPC1L29SLrtVakMfipuBt9G10bNmxg4MCBKBQKrK2tsba25smTJ4SFhTFjxgxOnjypVz1fiqjvWGBgIH/88QceHh7ZNrXVaJvR/21krlaXrXvEwL9D1s9R1s0DNdbW1lhaWjJ58mSaN2+uOd6pUyfCwsL0rkfW32WZDWdZz5msMTyy4+joiIODA3fv3kWlUlG1alXhsyIArl27xsKFC7Md7969O4GBgQIUyY3BpDfwRSxatEi0hBzJmzcvU6dO5fXr1/Ts2VNzkyjDAsbAl6FUKilUqFC240WKFJFmISFzdZTM2mRBVjN80KBBTJ06FRsbGxo2bIhCoSA2NpamTZtKMxDbkGX+dXL48OFsx9LT09m/fz/BwcH6F/QVoDYETUxMSExM5NSpU9SoUYNKlSoBuh04+ka2Aa1qZDO6IiIiGDhwoM6xsmXL4uLi8lnZ2KIR9XseERGBl5cXDg4OBAQEUKNGDSE61MherX78+HHu3btHkyZNqFOnjmg5n42snccimDp1KnPnziV//vyipegg2zU1K4MHD2bcuHE5vrZp0yY9q8me9571uYjZeSC34SzrOZM1hkd24uLiKFiwILVq1dIc+/vvv1m4cKFQH+9jHo4MmwiyYTDpDXwRVatWZenSpTRu3BhLS0sgc2FToUKFXH+k9cGDBw9wdXUF4ODBg3rPwDPwnyMpKQmlUpmt/U6pVPLhwwdBqj5eyQViOzZk1iYjsprhxsbGLFq0iKtXr3Lu3DlUKhVDhw6lXr16wjSBIcv8fwHtqLU3b96wdetWQkJCSEpKwsnJSaAyOblz5w4jRozAzc0NS0tLzTDpxMREvL29adGihaYDRwSyDWj9GpGlpV9GChQogJeXF0ePHmXcuHE4OjrqrKt/+uknveqR2agMDAwkPDycunXrEhQUhKurK3Z2dqJlAZCcnExiYiIlS5YkLCyM5ORkjIyM6N+/P8bGxoSEhIiWKA1paWl069ZNik0pbWTdPFCzf/9+off/WdHOfgfxee9qZDacZT1nssbwyMzatWv55ZdfgMzfpsaNGxMcHMzSpUupW7euUG3GxsbEx8dnu3eMj483mPQ5YDDpDXwRa9as4ffff9epNu3fvz9eXl4ULFiQwYMH611TSEgIixcvxsnJifHjxwuNqzDwf6dp06Zs2LAh23cpKChIp5VS33yqkktkx4bM2mREVjNcTZ06dXSq8S5evEhwcLCQaBlDlvn/Dvfu3WPDhg1ERUVRrlw5UlJSOHLkSI6dS/+v4+Pjw8SJE2nTpg07duwAMqPY4uPjcXZ2pkWLFkL1yWpaNmjQIMdNAnVno74H2matCMyKqArBr4U6depQsWJFwsPDKVWqFJC5ptC3SQ/yVqvv3r2biIgIzMzMuHfvHjNmzJDCpI+Li2Pw4MEMHz6cfv36sWbNGpo0acL169cpUKCAZuNRRkR0zS5ZsoTIyEiGDBnCzz//LM35kXXzQE3lypWZNWsWFhYWOp0ZIq4RAKVLlxZ6r5gbMhvOsp4zWbrnvya2bt3Kvn37ePr0KevWrSM0NFQTXSf6d6l3797MmDGDgIAAzMzMAHjx4gVTp06lb9++QrXJiMGkN/BF7N69m02bNlGkSBHNsXr16vHLL78wePBgISb9mjVrWLVqFY0bN9b7exv4z+Ps7EyfPn24fPkyFhYWpKenc+bMGe7du8fWrVuF6ZLVFAG5tcmMTGZ4VpRKpSaK5OrVq3Tu3FmIDkOW+f8GI0aM4MqVK3Ts2JGNGzfyww8/YGNjYzDoc+Hp06fY29sDmcM727Zti5GREWXKlCExMVGwOvkGtKqpW7cu9+/fx87OTorh0oUKFZKmKvDfINKk2L17N56enjg4OLBixQqhppLM1eomJiYaw6FKlSq8f/9esKJMFi1axOTJkzVrh8KFC7NgwQLu3LnDnDlzhJnQT548oWzZsjm+Fh0djZWVlbAosS5dutCsWTOmT5/OwYMHqVChgua1WbNmCdEk6+aBmtevX/P69WsePHigOSZqIw/AxcWFPn36MGHCBKm6ymQ2nGU9Z7LG8MiMqakpZcqUoUyZMowZMwZzc3P27dsnfC0G0KdPHx4+fEirVq2oVq0a6enp3L9/nwEDBtC9e3fR8qTDYNIb+CKMjY11DHo1JUqUEFbBPnXqVINB/z9E8eLF2b59O6GhoURHRwPQsGFDfHx8KFiwoGB1Bv7XkMUMV/P27VvCwsLYsmULycnJZGRksG/fPmEDpgxZ5v8bXLt2jTp16lC9enXNd0mmmzHZ0K56i42N1TFoUlNTRUjSQbYBrWo2bdrEkydPiIiIYOrUqVSpUgUHBwdatWqVrZJQHxQtWpRu3brp/X0/h+3bt9OjR4+P/s306dP1pEaXn3/+mQsXLrB48WLhXSMgb7V6TpiYyHFrfePGDZYvX655rr5WVKtWjadPn4qSxdixY9m1axcA48ePZ9myZZrX/P39sbKyEholduPGDeLi4mjSpIk0UZEybh6oEZE7/zEiIyOZMWMGTk5O+Pv7U7JkSdGSALkNZ1nPmawxPDKj7cWZmZmxZMkSqaKyXF1dGTRoEH/++ScA9evXN0Sn5oIcKwkDXxVpaWnZsqPS0tJIT08XomfNmjV07NhRyHsb+M+TlpaGp6cntra2jBgxAoCRI0cSFxfHvHnzpLkBMvB1I5sZDuDh4cGePXto1KgR06ZNw8bGhvbt2wvVZMgy/9/g2LFjHDhwgNDQULy8vGjdurUUZrOsFClShBs3bpCYmEhCQoKmEODChQtS3FDI3D1VtmxZxowZw5gxY7hw4QIREREsXLiQNm3aMGXKFL1qkbl6MTAwUNOGbmpqmuPfaEfX6ZPU1FQiIyMpXrx4tteOHz+OtbW1XvXIWq0OZJsDlPW5KKM363dKuzpdpPms/T/56NGjXF/TN0lJScyfP5+jR49qfiNlQsbNA4D79++zefNmkpKSUKlUKJVKHjx4QFhYmBA9pUuXJigoiJCQEHr37s2UKVN05mmIisqS2XCW9ZzJGsPztVCoUCGpDHo1pUuXFtZp8zVhcLsMfBGtW7fG19eXGTNmaKrwVCoVfn5+NGvWTIgmmW/CDHw5S5cuJTExkYYNG2qOzZ07Fw8PD5YtW4azs7NAdQb+F5DRDAfYuXMntra2dOvWjebNm2NkZCRFtbMhy/zrx8TEhI4dO9KxY0fu3LlDWFgYqamp/PTTTwwePJg+ffqIligVLi4uDBo0iMTERCZPnkyBAgUICgpi1apVmqFcBj5NpUqVqFatGpcvX+bw4cN6N+kXLVqk1/f7EiIiIvDy8sLBwUG6vOmPVXU6OzvrfbZAVmQq1sg6Ewj+2VwR2dVibGzM27dvNTEH6ur0V69eCZ3dpb2mybq+Ebnesbe3p2LFikREREhTSQzybx5MmjSJunXrEhv7/7V373FRV/n/wF8zeMlLKLauibnejf1qKXgpLQWxr5g6w4Cmmbh5w9T0K1AhKCWkkkpoUilpulwewqgIA6J4r6jFVRH8egt3Lf1qaqy/UpEVMGB+f7AzzXCTsfycM/h6/jXMp8djXh3wMzPvc8775GPs2LH44osvpDgzYvz48cjNzcW7775r/qyqUqlq3R2qBHsoOMs2ZrK24ZHZTz/9hL/+9a8wGo3mx5ZEtKWmByPPpxyyC3PnzsW8efMwcuRI9OvXD5WVlTh9+jS6d+9utWVRSYWFhVi+fHmd10VvBSTbfPnll0hJSbGa/e3QoQNWr16NSZMmsUhPv5msxXDT3354eDhKS0uh0WiE7VAyYS/zxqdnz54ICwvDW2+9hYyMDOj1ehbpq+nfvz+ys7NRWlpqLnK5urpix44d6Nq1q9hwkO+AVktlZWU4ePAgDAYDzp49Cy8vLyxduhT9+/dXPEuPHj2wY8cOuLq6omfPnkhOTkZSUhL69OmD9957z+qgQ6W1bNkSK1aswBdffIH58+dj0qRJVqsXZV1pJmJhjKyr1QF5d7VoNBosWbIE0dHR5t3PFRUVWL58OXQ6nbBcsi6smjx5MmbOnCk6Rg2yTh6Y/Pvf/0ZERARWrFiB4cOH4y9/+Qv8/PyEZsrNzUVISAj69OmDQ4cOSdGPW/aCs4xjJmsbHpm98MIL+Mc//lHjMdkfFunJJs2aNcPnn3+O48eP48yZM1CpVJg+fbqQL18mDg4OUm39o9+madOmtW7Pat26dY02S0QPQsZiOAA4OTnB398fs2bNQnZ2NpKTk3Hjxg1MnToV/v7+GD58uOKZ2Mu88WrRogUmTZqESZMmiY4ipWbNmlm951ju7hJNtgNaTUJDQ3H48GEMHDgQEydOhIeHh9ADRz/77DPs27cPbm5u+Pbbb7Fy5UosW7YM//znPxEVFYWlS5cKy2bSp08fdOnSBdu3b8cf//hHAGIPXrwfEfd/WVerA1XnYr3//vvStRWYNm0agoOD4enpCTc3N6hUKuTn5+O5557DlClThOWqrKw0T7DUNvkiSnZ2tpRFelknD0xM37+7dOmCf/7zn3j22WeFfkZcvXo1tm/fjkWLFkl1yK7MBWdZx0zWNjwy++CDD1BYWIjPPvsMJ06cgEqlgpubG/z9/dGxY0fR8cgGKqOsU9pkV06ePIm4uDh89NFHir+2j4+P+RAisn/jx49HfHy8uf+oSXFxMSZPnoxdu3YJSkaNjdFoNBfDs7OzMWDAAGHF8Lpcu3YNer0eqamp+OabbxR//fLycnMv8//93/+Fh4cH8vLyhGQhUoqLi4tVoUGtVqNt27YYPnw4wsLCpDjE3HRAa1ZWlvADWk1cXFzQvn37OhdOKP3+7e3tja1bt6J169ZYu3YtLl68iJiYGBiNRowZMwZZWVmK5qlu165dWL58OXx9fREUFCR0QsPSrVu36rzm6ekpvN2NTAICAnD+/HnpWhaZnDlzBidOnIDRaISbmxueffZZoXlM91bZDr3W6XQwGAxCXrs+r7/+OuLj40XHqNOiRYvg6OgIHx8fLFmyBL6+vtDr9di9e7eQPL6+voiOjhZ6+HB9tm7dii1btkhVcJZ9zEpLSxEaGopvvvlGijY8Mrt+/TpeffVVeHl5YciQIbh37x6OHj2K/fv3Y/v27XB2dhYdkRqIK+npgVVWVmLv3r2Ii4vD2bNnMW7cOCE5OM/UuIwbNw5hYWGIjIw0b0W/e/cuwsLCpF1ZRvZJpVLB3d0d7u7u5mL44sWLpSpAOzs7IygoSNiqG/Yyp0fRkSNHrH42Go24ceMGtm7diqioKISHh4sJZkGmA1pNEhIShLxufUwT/nl5eXj55ZcBVN37Rfc1X7hwIfLy8rBmzRq88MILQrNU9/zzz9dbSFWarKvVAeCjjz5Ceno6ZsyYgYULF0q1EhWo2nXTt29f0THMZG0PZLnCvzaidmzfvn1byOs2VHh4OLKzs/Ff//VfeOWVV/C3v/0N77//vrA8L7/8srTFZkC+vu+A3GMmYxsemX300UcIDAy0amnm5eWFPn36YO3atYiKihIXjmzClfRks6KiIuj1eiQlJaGkpAQVFRXYuXOnsEMXjxw5giFDhtT732zZsgUzZsxQKBH9FpWVlVi6dCkyMzPRq1cvVFZW4rvvvoNGo0F4eLjQVYLU+CUmJmLq1KmiY9Tg5uYmzerFkpIScy9z7mKiR0l5eTk0Go3wFdjV/fzzz8jMzERaWhpKSkqwd+9e0ZGsiNptqdVqkZ6ejtLSUgwZMgQ7d+5Ejx49UFpaCq1Wi/379yuax9KcOXMQGRmJdu3a1bj21Vdfwd3dXUAqOcm+Wh2oOh8rNDQUTZo0wZ/+9Cfz86LOxfL09KxzQkWlUuHgwYMKJ/rVV199he+//x6DBw+WpmWFrCv8tVotEhMTpZs8kJXMu+stC87Lli2TpuAs65jJ2oZHZhqNps4di15eXti3b5/CiehBcSU92SQiIgKZmZkYMGAAQkJC4OnpidGjRwsr0AO4b4EeqNpSzCK9fVCr1Vi2bBnmzJmDs2fPQq1W49lnnzX3aiV6mNauXStlkV6m+XT2MqdHVZMmTaRZzSvTAa21sdxtee7cOYwdO1bxDMOGDUNAQADKy8vRo0cP9OjRA5cuXUJMTAxGjBiheB5LsbGxdV4LDAwUOilbX7sbQPnCoOyr1YGqFeIXL17E4MGDpSicxsTE1HguNzcXa9asgZeXl4BEVTZu3Ijt27ejb9++2Lx5MxYtWgSNRiMsj4mLi4uU7W5qO4/BROTkQfWWcJZUKhXOnTuncCK5seBsu7///e/YsWOHtKv8ZVTfd0We62dfWKQnm6SmpuKll16Cj48Phg4dCrVabReHCMpU4KKG6dSpEzp16iQ6Bj1iZL1X2MN9lqixKy4uluKQadkOaLVU227L3bt3C1nMERgYiPj4eNy4cQPvvfceAGDHjh1o3rw5goKCFM/TUKLfh+7X7kZEYdDb2xvPP/88QkNDceDAASlWqwNV7RgjIyPxxRdfYMWKFfDw8BCWxZJli5vKykrExMQgOTkZy5cvh1arFZZr165dMBgMaN26Nb7//nssXrxYiiK9rJ+xZJ08OHLkCIxGI9atW4dOnTph0qRJcHBwQGpqKq5duyYs15UrVzBnzpw6r9c3OfowyVxwlnXMZG7DIysHBwcUFhaiQ4cOVs8XFhaySG9nWKQnm3z55ZdISUlBeHg4SktLodFopPjCej+yfvgiIrmIvFecPXu21ueNRqPwog3Ro6S2Nii3bt1CamqqsPN3LKWlpaF9+/a4fPkyYmJiaqyaFXXAumy7LZs0aYKZM2daPVe9X//KlSsREhKiZKz7Ev2ZVda+4bKtVgeq2pF06dIFBoNB2Nkx9bl69SreeustAEBKSorVYZUiNGnSxHxORPfu3fHvf/9baB6ThozL3bt3zWdlKUX0vaAuTk5OAKoOJo6IiDA//5e//AW+vr6iYuHxxx8XulOkLjIXnGUdsz179sDf3190DLvy6quvYvHixVi3bp35PvvTTz8hODgYr732muB0ZAsW6ckmTk5O8Pf3x6xZs5CdnY3k5GTcuHEDU6dOhb+/P4YPHy46IhFRvWQthi9YsKDOa6YvRET08CUmJlr9rFar4eTkhIkTJwotQJjIeEArYJ+7LY8ePSrkde/XUoZ+JetqdQCYPHlyjYkgWWRkZGDFihWYPHkyFixYAAcHB9GRahB9gLNJbe2BqpsyZYrivbtlnTwwKSkpwffff4/u3bsDAM6fP49ffvlFSBagqhWXj4+PsNevi8wFZ1nHjGw3efJkXL58GcOGDUPPnj1RXl6OS5cu4S9/+QvGjx8vOh7ZQI53RrI7KpUK7u7ucHd3x7Vr16DX67F48WJ88803oqMREdVL1mL44cOHhb02Ef3q888/R/PmzUXHqNPgwYNrfd50QGtd1x82e9xtKWpi9n4tZURydXWtNYPRaIRKpVK8X77Mq9Wzs7OlLNIHBwdj3759CAwMxKBBg2rsjhB1YGtFRQVu375t/ruv/rMsOyRqI+JeIevkgUlAQAAmTZqEp59+GpWVlfjuu+/w4YcfCskCiG8VZo9kHTNZ2/DIbtGiRZg2bRr+93//FwDQr1+/Gu1vSH4s0tNv5uzsjMDAQDz11FOio9RJ1jcgIlKerMXwd999F8uWLQMA/Pzzz2jXrp3gRESPpldffVVY0cNWMhzQamKPuy1FFcRlbSkDVPUzv3TpEjQaDTQaDRwdHYXmkXm1+u3bt0VHqFVubi6eeOIJJCQk1Nh5o1KpcOjQISG5ajsI9bnnnjPnEnUQakOInjyri8jvuKNGjcKAAQNw4sQJAMDAgQOFfnaNjo6+738josWZzAVnWcdM1jY89qBDhw4YNWqU6Bj0G7BITzb5+uuvERoaCicnJ2zYsAFPPfUUTp8+jfDwcFy9ehUTJ05UPFN8fDxef/31ev8bWT/cE5HyZC2Gnz592vx45syZdlMkJGps7GFiX6YDWqvjbsv7u1+7G5ErihMTE3Ht2jUYDAYEBweje/fu8PX1xbBhw6BWqxXPI+tqdaBqksxyJXh1on6Psi5GkHlyyl6JnDwoKSlBdna2+d/A1atXAQDTp08XkqdHjx73/W9EtDiTueAs65ixDQ89ylikJ5usXr0a7777Ln744QfExsbiz3/+M1auXAmdTofPP/9cSCaDwXDfIr1Go1EoDRHJzh6K4fZQJCRqrMrKynDu3Lk6/x2KahVhItsBrSY+Pj7m+2l2djaGDx8OZ2dnBAUF1dtm7FF0v3Y3olcUOzs7Y968eZg3bx7y8vJgMBiwatUqjBgxosbhuw+brKvVgdpXhpuI/D3WdfaOiah7WHBwMN5//3089thjQl6ffl/BwcG4evUqevfuLe1Og+pEfL6294KziDHj9yB6lLFITzaprKw0zwS7u7vj2LFjSEhIgKurq+BkRES2k/VDoL182SFqjK5cuYIFCxbUWXgT1SrCRNYDWi3Ha+3atVbtbZo2bSoi0n2Jeg+wpxXFXbt2Rc+ePXH69GkcOnRI8SK9rKvVAcDFxQUGg0HY69elvkkxkfewe/fuwcfHB+vWrUPv3r2FZKDfz/nz57Fnzx5pDgBuCBHvlbJ+12goEWMmaxseIiXYzx2VpNCsWTOrn//617+iU6dOgtJUkbnPGxHJTYbClollIaL6YWqA3AeqETUmPXv2lLLwZiLrAa2W91MZihIpKSmYMGFCvf9NaGioQmnsS1lZGQ4ePAiDwYCzZ8/Cy8sLS5cuRf/+/RXPIutqddPry0jWdjcfffQR0tPTMWPGDCxcuBCvvPKK6EgN1rJlS9ERpPPkk0+KjmAXWHC2naxteIiUwCI9PTAnJyfhBXpA7j5vRCQfWYvh1QsRpsPUAPGFCCKShz0c0CpD8XLjxo04duwYIiIi0KJFi1r/G8v7rJJcXV1rHSOj0QiVSoW8vDwBqaqEhobi8OHDGDhwICZOnAgPDw+hOyFkXa0OAJ07d77vf3P37l0hBV7TZ5wmTZqguLgYOTk5ePrpp4W3xfL29sbzzz+P0NBQHDhwAH/605/M18LCwoTlKikpQXFxMdq3bw+9Xo+SkhKo1Wr4+fnBwcEBW7duFZatPiInD3r37o2//OUvGDZsmFULI1E96WXFgvPDIcNiAKKHgUV6sklpaam5T2ttPVtF9Di09z5vRKQsWYvh9tT+gKgxGzhwYK3Pnzx5EnFxcfjoo4+UDVQH2Q5oLSoqwoEDB2A0GnHnzh3s37/f6vqoUaMUzWMwGLBixQr4+vpK116jb9++uHTpEjQaDTQaDRwdHUVHMktLS0P79u1x+fJlxMTEICYmxur6rl27FM0jw4RPXaqPTW2mTJmi+Nk3Fy5cwOzZs/Huu+9iyJAh5hXrxcXFWLlyJV544QVF81RXUFCAixcvYvDgwVLsErx48SKmT58Of39/TJkyBZs2bcLgwYPx7bffomXLlkJX/Ms8efDvf/8bXbp0weXLl4VlsJWshV1ZcwHyZpP5vYHot2CRnmxSVlaG+fPnm3+2fCyqx6GsbxxEJCcWw4moPparOSsrK7F3717ExcXh3LlzGDt2rMBkVWQ9oNXZ2RkJCQkAgI4dOyIxMdF8TaVSKV6kb9myJVasWIEvvvgC8+fPx6RJk6xWPiudx1JiYiKuXbsGg8GA4OBgdO/eHb6+vhg2bBjUarWwXADMv0NZyLxavSFEfE9ZvXo1AgICMGLECOzcuRMAsHv3bhQWFiIwMFBYkf7u3buIjIzEF198gRUrVsDDw0NIjuqio6Px9ttvY9y4cQAAR0dHfPDBB7hw4QKWLl0qrEgv8+QBAHzwwQcAgKtXr6K8vFz4Lo2GkLXFmcwFZ1nHjKixYpGebCJjj8OG9HkjIiIiaqiioiLo9XokJSWhpKQEFRUV2L17txRFCFkPaLUsytclMzPTXAhTSp8+fdClSxds374df/zjHwGImTSoztnZGfPmzcO8efOQl5cHg8GAVatWYcSIEYofzmpp8ODBtT5v2klS1/WHRdbV6g0lovh2/fp1aLVaAFVtNEaOHAm1Wo2OHTuiuLhY8TwmWq0WXbp0gcFgQPv27YXlqK6goACffPKJ+WfTPbZnz564fv26qFjSTh6Y/N///R/mzZuHf/3rX6isrISTkxM+++yzBrV3eRg8PT3r/PemUqlw8OBBYS3OZMUxI5IPi/Rkk9dffx3x8fGiY1jp0aMHYmJiMGjQIAwZMgQAEBwcjD/96U9WK/2JiIiI7iciIgKZmZkYMGAAQkJC4OnpidGjR0tRoAfkO6DVFps3b1a0SL9r1y4sX74cvr6+WL9+vdBJjPp07doVPXv2xOnTp3Ho0CGhRXpLMu4kqY29/Tt42Cx3Y+Tn51vtDiorKxMRCQAwefJkzJw5U9jr16X6mRVr1641PxbZjkfWyQOT999/H7NmzTK3nd25cyciIiKE7capbUIvNzcXa9as4fl1dbDnMeN9nxorFunJJrdv3xYdoYZNmzbhb3/7G3Q6nfk5Pz8/rFixAq1ateLhNURERNRgqampeOmll+Dj44OhQ4dCrVZLuxVd1lx1UfJL9cKFC5GXl4c1a9YI78Fdm7KyMhw8eBAGgwFnz56Fl5cXli5div79+4uOJvVOktrY27+Dh61NmzYoKChAcXExbty4gUGDBgEA8vLy0KFDB2G5srOzpSzSOzg4oKioyHw2RLdu3QAAN2/ehIODg7Bcsk4emPz0009W58KNHz8ecXFxwvL07dvX/LiyshIxMTFITk7G8uXLzTtLZCWq4GzPY8Y2PNRYsUhPNqmsrMTt27frfCMR8YFh165dSExMRJs2bczPPfvss/j0008xffp0FumJiIiowb788kukpKQgPDwcpaWl0Gg0KC8vFx3LTLYDWm2hZDG1rKwM6enpaNeuXY1rX331Fdzd3RXLUl1oaCgOHz6MgQMHYuLEifDw8JBmlb/sO0no/oKCgjBt2jQUFxfj7bffRsuWLbF582bExsbi008/FZZLxsVeAKDRaLBkyRJER0ejWbNmAICKigosX77cahGY0mSdPDCpqKjArVu3zN//f/75Z7GB/uPq1at46623AAApKSkNOtdCNNEFZ9nGjG146FHGIj3Z5B//+Aeef/75Wov0KpUK3377reKZHBwcrAr0Jn/4wx+k+ABDRERE9sPJyQn+/v6YNWsWsrOzkZycjBs3bmDq1Knw9/e36gEvgmwHtMoqNja2zmuBgYHIy8tTMI21tLQ0tG/fHpcvX0ZMTEyNlgO7du0SlMy+dpLYAxEH2vbv3x/Z2dkoLS01F3hdXV2xY8cOdO3aVfE8JjIu9gKAadOmITg4GJ6ennBzc4NKpUJ+fj6ee+45TJkyRUgmQN7JAxM/Pz9MmjQJL7/8MlQqFfbs2YPXX39daKaMjAysWLECkydPxoIFC6SoBchecJZxzOy5DQ/Rb6UyspkT2UCn08FgMIiOYcXHxwfbtm0zf3gxuXfvHnx9fZGZmSkoGREREdmb+Pj4GoWGa9euQa/XIzU1Fd98842gZA0n4oDWhvDx8ZHigE9XV1fk5+cLe/1jx47Ve13pw1kt3bx5EykpKdi2bZt5J8mePXvw1VdfCct0PyL/rkpKSlBcXIz27dtDr9ejpKQEarUafn5+UhS7ZOLi4gKVSiXVYi9LZ86cwYkTJ2A0GuHm5oZnn31WaJ6KigoEBwfj6NGjNSYPoqKihGYz+fvf/46vv/4alZWVGD58uPl8OBGCg4Oxb98+BAYGmls8WerTp4+AVFV/V9VZFpxF/i5lHTNLlm14lixZIn0bHqLfikV6soksX64srVu3DsXFxVi8eLF5ltpoNOKDDz5AZWWl1WFJRERERPWp77POL7/8Ik1bkvrI+HkNkGexh5ubm9CV9HU5efIk4uLi8NFHH4mOAqPRaN5Jkp2djQEDBkixk6Q2U6ZMwdatWxV/3YsXL2L69Onw9/fHlClTMHLkSAwePBjffvstpkyZgldeeUXxTMCvxXATtVqNtm3bYvjw4QgLC0OrVq2E5JLl37+9kW3ywKSwsBAbNmxAeHg4vv/+e3z44YeIiIhA+/btheTx9PSs85pKpcKhQ4cUTFM72QrOso+ZZRueqKgo4W14iJTAdjdkExlvjHPnzsW8efMwcuRI9OvXD5WVlTh9+jS6d++Ojz/+WHQ8IiIiaiTsoUAPiDuE7n40Go1ir3Xr1i3FXuu3qKysxN69exEXF4dz585h7NixoiMBqCrQuLu7w93d3byTZPHixUJ2ktxvtbqIAj0AREdH4+233zbvWnF0dMQHH3yACxcuYOnSpcKK9EeOHLH62Wg04saNG9i6dSuioqIQHh4uJJesbZMa0o5EpL59+1od8CmLRYsWmYu8nTp1wuDBg7F48WJs2rRJSJ7Dhw8Led2Gkq3vOyD3mMnYhodICVxJT43G8ePHcebMGahUKvTv3x/9+/cXHYmIiIjszMCBAzFw4MA6r9fX61wWIlbSh4SEYOXKlQCqeq77+PiYr02YMAEpKSmK5pG9tUZRURH0ej2SkpJQUlKCiooK7Ny5U/gBrZZ/O9nZ2VYr50XsJJF1tToAvPTSS1YFXMuV4p6entIVwMrLy6HRaJCVlSXk9f/nf/6n1l7Tlu7evat4H39Z25HIPnng7e2N9PR0q+dE75a4e/cu9Ho9Tpw4AZVKBTc3N0ycOBGtW7cWlgmQu+As45jZQxseooeFK+nJJjJ/WBg0aJDVTVymLcNERERkHx5//HEeTPYAzp8/b36ckJBgVaQvLy9XPE9BQYHir9lQERERyMzMxIABAxASEgJPT0+MHj1aeIEesN6FsXbtWqsivYidJLKuVgeAFi1aWP28du1a82NRh6DWp0mTJnjssceEvf79CvRAVesipScYLVepW7YjWb58udB2JLIfnllRUYHCwkJ06NABAPD//t//E7qL6/bt25g0aRK6d++OoUOH4t69ezh69Ci2bdsGvV4PJycnIbmqF5yrvzeJLDjLOma5ubl44oknkJCQgISEBKtrMrThIXqYWKQnm8j+YcFyy/DZs2elPDSNiIiI5NW2bVurAjM1jGVxpnqhRkSbi/u1uxFZRE1NTcVLL70EHx8fDB06FGq1WppWIJY5ZNhwXVBQgE8++cT8sylTz549cf36dVGxAAAODg4oKiqCo6MjAKBbt24Aqg7flWmlrElxcbGQCTNbiPybk60diayTBybTpk2DTqfDsGHDoFKpkJOTg+DgYGF5YmJiMGHCBMyaNcv83IwZMxAbG4t169YJa/Mkc8FZ1jGTbRcSkZJYpCebyPphobYtw3v27JFiRRIRERHZDxkKk7+V6P8HGQrOzz//vLTtbr788kukpKQgPDwcpaWl0Gg0UhZPZfg9yrxaXaPRYMmSJYiOjkazZs0AVK0uXr58OXQ6nbBc+/fvr/HcrVu3kJqaKv0CJlF/czK3I5Ft8sBkwoQJ6Nu3L/7+97/DwcEBM2fORO/evYXlOXbsWK2tdmbPno0xY8YoH+g/ZC44yzpmgJxteIiUwCI9PRCZPizIvGWYiIiI7Et0dLToCL+Zkge0mshQ0LUkc7sbJycn+Pv7Y9asWcjOzkZycjJu3LiBqVOnwt/f36rFjNKKiopw4MABGI1G3Llzp0bBd9SoUYrmkXm1+rRp0xAcHAxPT0+4ublBpVIhPz8fzz33HKZMmSIsV2JiotXParUaTk5OmDhxInx9fQWlkpfM7UhknjwAgHv37uGxxx6Dr68vzp49KzpOreOjVqvNk2iiyFxwlnHMZG3DQ6QEHhxLNpPtw0K/fv1qbBkeOXIke5URERHRA9mxYwdcXV3Rs2dPJCcnIykpCX369MF7772n+KGG1cl2QKuJ5YG7ubm5VofvnjhxAsePHxeSy15cu3YNer0eqamp+Oabb4TlmDp1ap3XVCpVjXYND9vmzZtx8uTJGqvVg4OD4ebmJrQYbnLmzBmcOHECRqMRbm5uePbZZ0VHslsiDr329PSs85rIdiSyH56ZmpqKzZs3o6ysDNu2bcO4ceMQGBiIiRMnCskzduxY6PV6PP7441bPFxUVwc/PDxkZGUJy1VVwvnTpkvCCs6xjtmzZMnTs2NGqDQ8AxMbG4scffxTWhodICSzSk01k/LBw8+ZNpKSkYNu2beYtw3v27MFXX32leBYiIiKyb5999hn27duHqKgo3Lt3D6+++iqWLVuGf/7znyguLsbSpUuF5rMsYlUvaOl0ulq3rivhfoU1pfv8u7q61rq632g0QqVSIS8vT9E8lix/b9nZ2VYr53/55RchB7TaIjMzU7G2KaaC/NGjR2usVo+KilIkgz2SeeVufUQU6WUl6+SBiY+PDxITE+Hn5weDwYDr169j1qxZ2L17t5A8GzZswHfffYeoqCjzvb+srAwhISHo27cvZs6cKSSXzAVnWcdMo9HAYDDUWAxaWVmJMWPGYO/evUJyESmB7W7IJjIefCLzlmEiIiKyL3v27MHWrVvRunVrrF27Fu7u7tBqtTAajcJ7tALyHdBqItthu3379sWlS5eg0Wig0WjM7VJkYPl7W7t2rdVnVdkL9EDV6nalivQODg6Ijo62Wq0+c+ZMKVare3p61vlvTqVS4eDBgwonqmLPrSJE7FS6X5sWUSvWZe5lDlS1RLGc9OnYsaPQHfazZ89GYGAgRowYgf79+6O8vBynTp3CoEGDMGPGDGG5ZO77LuuYAXK24SFSAov0ZBOZPyyoVCq4u7vD3d3dvGV48eLFQrcMExERkf0xFR7y8vLw8ssvA6j6nNGkiVwfnWXqAz9nzpx6r8fGxiqUpEpiYiKuXbsGg8GA4OBgdO/eHb6+vhg2bBjUarWiWaqz/L3Z46ZmEZn79u2Lvn37Kv669YmJianxXG5uLtasWQMvLy8BiarExMRgwoQJVit3Z8yYgdjYWKxbt07oyt2SkhIUFxejffv20Ov1KCkpgVqthp+fHxwcHLB161bFMy1YsKDOayJXrMs6eWDStm1bfPvtt+b7WUZGBtq0aSMsj4ODA2JiYpCfn4+TJ08CAPz9/dGvXz9hmUxkLTjLOmaVlZW4c+dOrW14iBo7ub5pkF2wh+2Tzs7OCAwMxFNPPSU6ChEREdkRo9EIo9GI0tJSnD592lzQKi0tRVlZmdhwkKswb+no0aNo1aoVtFotevfuLUXx2dnZGfPmzcO8efOQl5cHg8GAVatWYcSIEXjnnXdExwMg7++zPkpmlnW1OgCrSYPKykrExMQgOTkZy5cvh1arFZZL1pW7Fy9exPTp0+Hv748pU6Zg06ZNGDx4ML799lu0bNkSr7zyipBcsi5Ck3XywGTx4sVYuHAhLl++jBdffBHNmzfH+vXrhWYCqlqdubq6io5hZg8FZ9nGbNy4cYiIiKjRhmfp0qXw9vYWnI7o4WKRnmwi4/bJr7/+GqGhoXBycsKGDRvw1FNPmb9UX716VdjhNURERGR/hg0bhoCAAJSXl6NHjx7o0aMHLl26hJiYGIwYMUJ0PFy5csW8at3yMQD88MMPomIhJycH+/btg8FgQG5uLry9vaVqM9O1a1f07NkTp0+fxqFDh4QW6YuKinDgwAEYjUbcuXMH+/fvt7o+atQoQcnkI+tqdUtXr17FW2+9BQBISUlB586dBSeSc+VudHQ03n77bXOrJEdHR3zwwQe4cOECli5dKqxID1RNzlZUVKBJkyYoLi5GTk4Onn76aXTp0kVYJlknD0x69OiB9PR0XLp0CRUVFejWrZvQdl0ajabe67t27VIoiTWZC86yjpnMbXiIHjYeHEs2kfHgE41Gg/nz5+OHH37AxYsX8ec//xkrV66ETqdDUFCQ1H0XiYiISC7l5eWIj4/HjRs3MH36dHTo0AFRUVH4+eefER4ejubNmwvNJ9sBrbW5fv060tPTsWfPHnTr1g2+vr5wd3dXPEdZWRkOHjwIg8GAs2fPwsvLC97e3ujfv7/iWSxNnTq1zmsqlarGuU+yEXW4p+Vq9SVLlghdrW6SkZGBFStWYPLkyViwYIHQntwmY8eOhV6vr3Xlrp+fHzIyMoTkeumll6x2PlgedO3p6SmsKH3hwgXMnj0b7777LoYMGWK+hxYXF2PlypV44YUXhOQC5Jw8AIDvv/8ebdq0wRNPPIEzZ87AYDCgT58+Qt9/jh07Vu/1wYMHK5TEWkVFBQIDA3Hq1KkaBecPP/xQ6G4qWcfMxLINj5ubm/A2PERKYJGebCLjSdtjx441nyLv7u6O5s2bY9WqVVJt2SIiIqLGY+XKlQgJCREdQ3oFBQWIjIzEiRMn7ttf+fcWGhqKw4cPY+DAgdDpdPDw8LCLQ1lNMjMzFTuc1VaWxVWlWK5Wj4qKkmK1enBwMPbt24fAwEAMGjSoxnVRPcM3bNiA7777rsbK3ZCQEPTt2xczZ84Ukkuj0VitzL148SK6desGAPD19UVqaqqQXLNnz8a4ceOg1Wqxc+dOfP7559i9ezcKCwsRGBgIvV4vJJeskweHDh3C4sWLsX79ejz11FMYM2YMXn75ZVy+fBmenp6YNm2akFxZWVnmM2RkJGPBWfYxI3oUsd0N2Uy27ZPVX/evf/0rOnXqJCQLERERNX5Hjx4V9tqyHdBaXWFhITIyMpCRkQGj0QitVovVq1crniMtLQ3t27fH5cuXERMTU6Ntiqht/A21efNmaYv092uR8HuTcbU6UNV254knnkBCQkKN3Q8ie4bL2irCwcEBRUVF5hZYpgL9zZs3hf5Or1+/bt6VcfToUYwcORJqtRodO3ZEcXGxsFyrV69GQEAARowYgZ07dwKA1eSBqCL9xo0bkZSUhB49emDz5s3485//jOXLl6OkpASTJk0SVqTfuHGj1AVn2fq+A/KOmaxteIiUwCI92UT2g0+cnJxYoCciIqKHSuRGVBkPaAWqiuLp6em4cOECRo8ejcjISDzzzDPC8sjeMuZ+RP1eQ0JCsHLlSgBVv1PL9hUTJkxASkqKoiuxq69WLygosLouarU6IG/PcAcHB8TExFit3PX39xe+clej0WDJkiWIjo42L7KqqKjA8uXLodPphOVSq9Xmx/n5+QgLCzP/LPKwcFknD0pKStCjRw8AwIkTJzB8+HAAQIsWLaR5P5IJC862e/fdd0VHIBKGRXqyiYwHn5SWluLcuXMwGo0oKyszPzYR+eGdiIiIGh+RPWRlPaA1NDQUzs7O8PT0hNFoRHp6OtLT083XLQtfSqirl+7JkycRFxcnvNfu/Yj6Gzt//rz5cUJCglWRvry8XPE8sq5WB3DfFk6iv4PItnJ32rRpCA4OhqenJ9zc3KBSqZCfn4/nnnsOU6ZMEZarTZs2KCgoQHFxMW7cuGFuXZSXl4cOHToIyyXr5IHpe7bRaER+fr7VWXV3794VFQs//vgjli9fXud1pd+DTGQuOMs6Zj/99JOUK/yJlMAiPdlExu2TZWVlmD9/vvlny8eiP7wTERER/Z5atGgBnU4HnU5nPqDVz89P6AGtAPDmm28KnbyoT2VlJfbu3Yu4uDicO3cOY8eOFR1JWpYLXaqvihXx+5V1tToALFiwoM5rIr+DuLq61vq7MhqNUKlUyMvLE5CqaoV/dHQ0zpw5gxMnTsBoNGLmzJl49tlnheQxCQoKwrRp01BcXIy3334bLVu2xObNmxEbG4tPP/1UWC5ZJw969uyJ+Ph4lJWVoUmTJujfvz+MRiPi4+PRt29fYbkcHBzQtm1bYa9fF5kLzrKOmaxteIiUwCI92cS0ffLkyZPIz88HIH77pMwf3omIiIgelo4dO2LOnDnw8PBAZGQk5s2bp/gBrSZ1FSxLS0uFHQhZVFQEvV6PpKQklJSUoKKiArt370aXLl2E5LE3Mky6yLxaXdbvIJmZmQCqivJvvPEGNm7cKDiRtb59+wot5lbXv39/ZGdno7S01LwjydXVFTt27EDXrl2F5ZJ18mDx4sUICwvDjRs38OGHH0KtViMiIgI5OTnYsmWLsFzt27e3WqwnC5kLzrKOGdGjjEV6stkvv/yCXr16oX///gCqtsX+8ssvaNq0qZA8r7/+OuLj44W8NhERET16ZOi7K8sBrXUpLCxEYmIiduzYAUdHR7z22muKvn5ERAQyMzMxYMAAhISEwNPTE6NHj7abAr2ovzEZCvOWZF2tbmI0GlFRUYEmTZqguLgYOTk5ePrpp4X+nVmez9WsWTNpzuvy9PSs8+9LpVLh4MGDCif6VbNmzcx98gHAzc1NWBYTWScP2rdvj88++8zquQULFiAsLMx8AHBmZqbiB1/Xd8+8deuWlCvGRZN1zGRtw0OkBBbpySY//vgjXn/9dSxYsMD8xrthwwYUFBQgPj5eyNa727dvK/6aRERE1DilpKRgwoQJ9f43oaGhCqWpSbYDWqs7deoU4uLisH//fqhUKoSHhws5FDI1NRUvvfQSfHx8MHToUKjVaukK0PW532GDD8uVK1cwZ86cGo8B4IcfflA8j6yr1QHgwoULmD17Nt59910MGTIEr7zyCgCguLgYK1euxAsvvCA4oVxiYmJqPJebm4s1a9bAy8tLQKIqLi4uVvcGtVqNtm3bYvjw4QgLC0OrVq2EZZNx8qA27dq1s/p58+bNihfpFy1aVOO57777DvHx8cjIyDAfoqw0mQvOso6ZrG14iJSgMsqwFIjsRlBQEFxcXDB79myr59evX4/vv/8eH374oeKZtFotEhMT65wJ5g2eiIiIGmrUqFHo378/IiIi0KJFC9FxanBxcYGzszNefPFFNG3atEbhWdQX/qysLMTHx+PixYsYN24cvL29ERAQIKzIevPmTaSkpGDbtm0oLS2FRqPBnj178NVXXwnJYykkJAQrV64EUDXpYnk464QJE5CSkiIqGtLS0uq9bplVKTKuVgeqzuoaN24ctFotdu7cic8//xy7d+9GYWEhAgMDodfrheYDqn5f9/udilBZWYmYmBgkJydjyZIl0Gq1wrLcvHnT6mej0YgbN25g69atUKvVCA8PF5JL5smD+9HpdDAYDMJe/+uvv0Z8fDz+9re/YeDAgZg3bx6GDBkiJMuLL76IV199tc7rsrSbkWnMZL1vESmBK+nJJv/85z+xZs2aGs/PmTNH8dlyk3/84x94/vnnay3Sq1QqfPvttwJSERERkT0yGAxYsWIFfH19sW7dOvTu3Vt0JCuyHtAaGBgIrVaL9evXm1dViszp5OQEf39/zJo1C9nZ2UhOTsaNGzcwdepU+Pv7Y/jw4cKynT9/3vw4ISHBqvBdXl4uIpKZiCJ8fWRerX79+nVzcfno0aMYOXIk1Go1OnbsiOLiYmG59u/fb358584dq5+BqolIka5evYq33noLQNXOpc6dOwvN4+TkVOO5du3a4b333hO2owUAjhw5YvWz5eRBVFSUsMmDhhBx7y8rK0NaWhoSEhLw008/YcyYMWjfvj0SExMVz2JJ5r7vso6ZrG14iJTAIj3ZpEmT2v9k1Go1mjdvrnCaKi4uLkJn6omIiKjxaNmyJVasWIEvvvgC8+fPx6RJk6yKSKILXDIe0ApU7apMTk6Gp6cnPDw8oNPppOjdr1Kp4O7uDnd3d1y7dg16vR6LFy/GN998IyyT5bhUHyPREzCW7W1qExsbq1CSKqtXr0ZAQABGjBiBnTt3AoDVanWRRXq1Wm1+nJ+fb7WLpaysTEQkALAqsHXs2NHqZ5VKJfQelpGRgRUrVmDy5MlYsGCBuYe5jJo0aYLHHntM2OvLOnkgKw8PD/Tr1w8BAQHw8PBAs2bNkJ2dLTqW1AVnWcdM1jY8REpgkZ5s0rp1a1y5cqXGiofLly8L+5Al+ssMERERNT59+vRBly5dsH37dvzxj38EIL7AVRvRB7SaeHp6wtPTE1euXEFycjJCQ0NRVFSETz75BH5+fooXIiy3y2dnZ2P48OFwdnZGUFBQvYeRKk22z7FHjx5Fq1atoNVq0bt3b+ETLbKuVgeANm3aoKCgAMXFxbhx4wYGDRoEAMjLyxNyTpdJQ1bBijjYMzg4GPv27UNgYCAGDRqEgoICq+t9+vRRNM/9FBcXC9/ZUhvRkweyGjhwIHJzc9GqVSs0b94cw4YNEx0JgNwFZ1nHzLLNTvU2PBs2bBCYjOjhY5GebDJjxgzMnTsXS5YsgZubGyorK3Hy5ElERkbijTfeEJJJ9BZJIiIialx27dqF5cuXw9fXF+vXr0fTpk1FR6pBlgNaq+vcuTOCg4MREBCArKwsJCcnY/PmzcjPz1c0h2Vxee3atVbtbUT/PmUrzFvKycnBvn37YDAYkJubC29vb2g0Gjg6OgrJI+tqdaDqrK5p06ahuLgYb7/9Nlq2bInNmzcjNjYWn376qdBs9yPiYM/c3Fw88cQTSEhIQEJCgtU1lUqFQ4cOKZrHpHo7IKBqhXNqaqqwdq71kXXywJKIyb2PP/4Y//rXv7B9+3a8++67qKysRFlZWa0LDJUkc8FZ1jGTtQ0PkRJYpCebjBgxAsXFxQgLC8O1a9cAAF27dsWbb74p7ENMTEyMkNclIiKixmfhwoXIy8vDmjVrhLbSqEv1A1qTkpIQEBCA8ePHC80VGhpa6/PdunVD+/btFU5jXQgXvRq8uitXrpjbylg+BoAffvhBVCwAQIsWLaDT6aDT6XD9+nWkp6fDz88P3bp1g6+vL9zd3RXNI+tqdQDo378/srOzUVpaap7EcHV1xY4dO9C1a1eh2e5HxL8JUYdI30/1wp9arYaTkxMmTpwIX19fQansb/LAkqh2PH/84x8xf/58zJ07FwcPHkRSUhJGjx6NUaNGYe3atUIyyV5wlnHMZG3DQ6QEFunJZhqNBhqNBrdu3YJara6xskbp7ZOenp51rkhSqVQ4ePCgYlmIiIjIvpWVlSE9Pd18+Kmlr776SvEiZXWyHdBq0qtXrxrP3bx5E/Hx8ejUqZOARL+SYXwsLVmyxPzYy8vL6lr1n0Xq2LEj5syZAw8PD0RGRmLevHk4e/asohlkX63erFkzNGvWzPyzm5ubwDQNJ+LfxP3+dkS1u5GlWFqdrJMHISEhWLlyJQAgLS3N6rDpCRMmICUlBTNnzhQVDwDg4OAALy8veHl54eLFi9Dr9cKy2EvBWaYxk7UND5ESWKSnB1ZXb1Glt0/WtpI+NzcXa9askeqLDhEREcmvvoMxAwMDkZeXp2CammQ9oHXGjBlWP+fk5GDRokXQaDRWLUqUUlRUhAMHDsBoNOLOnTs1VqWKPFvAsqglq8LCQmRkZCAjIwNGoxFarRarV69WPIfMq9VdXFysit1qtRpt27bF8OHDERYWhlatWglMJ5/6zoIQ2e4GAO7evQu9Xo8TJ05ApVLBzc0NEydOROvWrYVlknXy4Pz58+bHCQkJVvcz0W14jhw5gj/84Q/mSeO4uDg8/fTTde70UoLsBWcZx0zWNjxESmCRnn53Sn9R7Nu3r/lxZWUlYmJikJycjOXLl5sPmiIiIiL6rWQohst2QGt15eXliI6ORlpaGiIiIoQtmHB2djb3ve7YsaNVwUv0AcCW7W1qU99E0cOWlpaG9PR0XLhwAaNHj0ZkZCSeeeYZYXkAeVerHzlyxOpno9GIGzduYOvWrYiKikJ4eLiYYJKStd3N7du3MWnSJHTv3h1Dhw7FvXv3cPToUWzbtg16vR5OTk7Cssk4eWD5Plj9PVHkrqVDhw7hvffew7p168zPPfbYY3jnnXewYsUKYbvgZC44yzpmgJxteIiUoDLK8G2DGhUfHx+kpaUp/rpXr17FW2+9BQCIiooS/qZHREREjYubm5vwlfTV3bt3z3xA6/nz5xU/oNXSpUuXEBQUhFatWiEqKgpPPvmksCwNoXSLRhNXV1e0atUKWq0WvXv3rlHoErnS3sXFBc7OznjxxRfRtGnTGkU3pXdF2ONq9fLycmg0GmRlZYmOUiedTgeDwaD46xqNRlRUVKBJkyYoLi5GTk4Onn76aXTp0kXxLCbLli1Dx44dMWvWLKvnY2Nj8eOPPwqbbKlr8uDSpUtCJw8s/3aqf+8XVQcAgEmTJiEiIgIuLi5Wz585cwbLly8X2r7FpKKiwlxwzs3NFV5wtocxs2RqwyNylT/Rw8aV9NQoZGRkYMWKFZg8eTIWLFgABwcH0ZGIiIjIDt26dUt0hHrJdkCryc6dO7Fq1SpMnz4dc+fOFZbDFkq3aDTJycnBvn37YDAYkJubC29vb2g0mhrnPInw5ptvStXD3x5Xqzdp0gSPPfaY6Bj1EnGw54ULFzB79my8++67GDJkCF555RUAQHFxMVauXCnsoO5jx47VOmExe/ZsjBkzRvlA/xETE4MJEyZYTR7MmDEDsbGxWLdunbC/fZnuD5bKyspqFJuBql33d+/eFZCoJpn6vgNyj5mMbXiIlMAiPdm94OBg7Nu3D4GBgRg0aBAKCgqsros6hIiIiIjsz/PPPw+VSlVraxsZihOyHtC6ZMkSqNVqbNy4EZs2bTI/bzQaoVKppNuBAIhrX9SiRQvodDrodDpcv34d6enp8PPzQ7du3eDr6yu0xUBdfcNLS0uRmpqqcBrUulq4Xbt2eO+994QUmhuiuLhYaG9uWQ/2XL16NQICAjBixAjs3LkTALB7924UFhYiMDBQWJEeQK0LvNRqtVWbJaXJOnlw5coVc8suy8cA8MMPP4iKhcrKyjqviW4eIWvBWdYxk7kND9HDxiI9/e6UvqHn5ubiiSeeQEJCgrn3qInoQ4iIiIjIvlSf7JeNbAe0mtjj5y0ZJl06duyIOXPmwMPDA5GRkZg3bx7Onj0rOpZZYWEhEhMTsWPHDjg6OuK1114THQmAHKvVqx9GDFTtxElNTRWyQ8NE1oM9r1+/bj4v7OjRoxg5ciTUajU6duyI4uJiYbkqKytx584dPP7441bPFxUVCUr0KxknD5YsWWJ+XP3MEVFnkABVC/N27dpVY/IuMzNT6CHTMhecZR2zjRs3YvPmzVar/F999VX07dsXy5cvZ5GeGjUW6el3p/SqFlkPISIiIiL7c792N6IPZjWR5YBWE5Gr+O1VYWEhMjIykJGRAaPRCK1Wi9WrV4uOBQA4deoU4uLisH//fqhUKoSHh0On04mOZSZ6tToAq8OIgariqZOTEyZOnAhfX19BqeQ92FOtVpsf5+fnW00qlpWViYgEABg3bhwiIiIQFRVlHp+ysjIsXboU3t7ewnLJOnng4+ODyspKFBUVSfN+CAABAQGYPHkysrOz4ebmhsrKSpw8eRLHjx+v8W9VSTIXnGUdM5nb8BA9bCzSk01k3T559658J98TERGR/blfu5tvv/1WQCprlge0GgwG6Q9oJWtpaWlIT0/HhQsXMHr0aERGRuKZZ54RHQsAkJWVhfj4eFy8eBHjxo1DUlISAgICMH78eCF5ZF2tDtQs0stIht0iJm3atEFBQQGKi4tx48YNDBo0CACQl5eHDh06CMs1e/ZsBAYGYsSIEejfvz/Ky8tx6tQpDBo0qMbOJSXJOnlw8uRJzJ8/Hz/99BN69eqFjz/+WOjBvyYdOnRASkoKkpKS8NVXX0GtVqN///4ICwtDmzZthOWSueAs65jJ2oaHSAks0pNNZNw+WdfJ99u2bYNeL+7keyIiIrI/sre7sccDWmUl6st+aGgonJ2d4enpCaPRiPT0dKSnp5uvi2xbFBgYCK1Wi/Xr16Ndu3YAxBZ6ZV2tbiLjQiGZCvOWgoKCMG3aNBQXF+Ptt99Gy5YtsXnzZsTGxuLTTz8VlsvBwQExMTHIz8/HyZMnAQD+/v7o16+fsEyAvJMHq1evxrJlyzBkyBDo9XpER0cjJiZGWB5L7dq1w/z580XHsCJ7wVnGMZO1DQ+RElRGGe4MZDd0Op35ABvLx0DV1re0tDTFMy1btgwdO3a0OvkeAGJjY/Hjjz8iPDxc8UxERERED4OLiwvUajWaN29uVYyT+YBWWW3evFnIDtCPP/643kKqyILJ4cOHkZycjOPHj8PDwwM6nQ7vv/8+20vWoq6FQpcuXRK6UGjgwIEYOHAggKqzu0yPAeDEiRM4fvy4kFwAcO/ePZSWlsLR0RFA1Sr6du3asfBWD8vJAzc3N+GTB9VrAOPGjUNmZqa4QP9R/RBWBwcHtG3bFu7u7uZdGyKEhoZi6NChtRac9+3bh48//lhQMnnHrLCwEJMnT8aAAQNqbcPTuXNnYdmIHjYW6ckmlm/K1Yvyoor0Go0GBoOhxsE6lZWVGDNmDPbu3at4JiIiIrJPrq6utRZQZSmCX716td7r7A1fpSEtGmVTWlqK1NRUKQ5nvXLlCpKTk5GWloaioiLMnTsXfn5+QnpQy7haHZB3odD9vo9Z/lsg+e/5svH19UVqaqr5Z1E1gOq2bNli9XNlZSV++ukn7N27FwsXLhR2pobMBWdZxwwAfv75ZyQlJeHMmTPmNjyTJk0S2oaHSAlsd0M2kXX7ZPUCPVC1HVbkyfdERERkf/r27YtLly5Bo9FAo9GYV3zKgkX4hpGxRWNdCgsLkZiYiB07dsDR0VGKIn3nzp0RHByMgIAAZGVlITk5GZs3b0Z+fr6iOWRua3ns2DGrFcUms2fPxpgxY5QP9B+yFuFdXFysvkuq1Wq0bdsWw4cPR1hYGFq1aiUkl2kVuNFoxBtvvIGNGzcKyVGdrJMHsq7xrKsF0LRp0zB37lxhBWdZ+74D8o4ZIGcbHiIlsEhPNrly5QrmzJlT4zEA/PDDD0IyVVbKefI9ERER2Z/ExERcu3YNBoMBwcHB6N69O3x9fTFs2DCo1WrR8aiBLAtJ1YtKsiw6OXXqFOLi4rB//36oVCqEh4cLLYoANdsfmHTr1g3t27dXOA0QExODCRMmWK1WnzFjBmJjY7Fu3TrhbS1lXChk+f2sNrGxsQolsXbkyBGrn41GI27cuIGtW7ciKipK2O/ScuKzWbNm0kyEyjp5UL0GUP1nUX9fdenQoQN++eUXoRnsreAsesxkbcNDpAQW6ckmS5YsMT/28vKyulb9Z6WMGyfnyfdERERkn5ydnTFv3jzMmzcPeXl5MBgMWLVqFUaMGIF33nlHdDyykSxFeZOsrCzEx8fj4sWLGDduHJKSkhAQEIDx48eLjoZevXrVeO7mzZuIj48XUryUdbU6IO9CoaNHj6JVq1bQarXo3bu3NCufa9v10K5dO7z33ns1+nWTvJMHlvUAQFwNwF6w4Gy76u9DpjY8wcHBwtvwED1sLNKTTWTcPjl7tpwn3xMREZH969q1K3r27InTp0/j0KFDLNLbCdkK85YCAwOh1Wqxfv16tGvXDoA8eat/ds7JycGiRYug0WgQFhYmJJOMq9UBeRcK5eTkYN++fTAYDMjNzYW3t7eUrbtMmjRpgscee0x0DGqgDh06YOjQoaJjNMi9e/eQkJCAbt26CctgbwVnGcZM5jY8RA8bi/RkExm3Tzo4OCAmJgYnT54098n09/cXfvI9ERER2aeysjIcPHgQBoMBZ8+ehZeXF5YuXYr+/fuLjkYNJGOLRpP169cjOTkZnp6e8PDwgE6nk2a1s0l5eTmio6ORlpaGiIgIYatlZV2tDsi7UKhFixbQ6XTQ6XS4fv060tPT4efnh27dusHX1xfu7u7CstWmuLhY6DkR+/fvNz++c+eO1c8AMGrUKKUjSS0oKAiTJ0/G//zP/0gzuQjU3sO/rKwMbm5u+PDDDwWlkrvgLOuY1UV0Gx4iJaiMsn0iJKm5urrWu31S1Er7X375Bffu3TMfOHT+/Hl0794dTZs2FZKHiIiI7FNoaCgOHz6MgQMHQqfTwcPDg58n7FBaWlq912XYHXrlyhUkJycjLS0NRUVFmDt3Lvz8/NC2bVuhuS5duoSgoCC0atUKUVFRePLJJ4Vl2bBhA7777rsaq9VDQkLQt29fzJw5U1g2k/z8fJw8eRIA4ObmJuVCoYKCAkRGRuLEiRM4e/askAzVi98AcOvWLaSmpmLEiBF44403BKQCpk6dWuc1lUqFhIQEBdP8ynK8Vq9ejeDgYKvroiYPCgsLsXjxYpSVlWHt2rVCzqqozdWrV61+VqvVaNOmDVq2bCko0f1pNBrs2rVL2OtzzIjkwyI92aSkpMS8ffLu3btSbJ/88ccf8frrr2PBggUYN24cACAgIAAFBQWIj49Hhw4dhGUjIiIi++Li4oL27dvXWSjll0P6vd27dw9ZWVlITk7G+fPnzTtDRdi5cydWrVqF6dOnY+7cucJymFRUVCAwMBCnTp2qsVr9ww8/lGolr2wKCwuRkZGBjIwMGI1GaLVaaLVaYZMu1YvharUaTk5OGD58OHx9fYVkaqjMzEzz90ylyDp5YLJ161Zs2bIF77zzDjp37mx+vk+fPgJTAf/+979x8eJFtGjRAp07dxbeFqs+shSc7WHMTG14Tp06hZiYGNFxiB4aFunpgZm2T+7Zs0fo9smgoCC4uLhg9uzZVs+vX78e33//vZRbtYiIiEhOx44dq/f64MGDFUpCv4WMLRpNqh8kaKm4uBgff/yxgmmsubi4QK1Wo3nz5lYFcKPRCJVKhby8PCG5ZFytXlurCED8WKWlpSE9PR0XLlzA6NGj4e3tjWeeeUZIlsbCx8fnvrtzRBAxeWBSWlqK0NBQfPPNN+Z2VCqVCocOHRKSp6KiAh988AG2bduG1q1bQ6VSoaSkBH5+fggKCpJqQk+WgrOsY3a/NjxchEmNGYv09JuJ3j5Z1wx0ZWUlxo0bhz179iieiYiIiBqXkydPIi4uDh999JHoKNQAsrZoBIAtW7bUeO7mzZuIj49Hp06dkJWVJSBVlertD6rr1KmTQknkZxoro9GIN954Axs3brS6LmqsXFxc4OzsjBdffBFNmzatUewSdQAwANy9exd6vR4nTpyASqWCm5sbJk6ciNatWwvL1BA6nQ4Gg0F0jBpETR7k5uYiJCQEffr0wbJly6Q4lDg2NhanT5/Ge++9Zy7iXr16FcuXL0e/fv3uO3H7sMhccJZ1zOyxDQ/R74UHx9IDqW375OrVq4VkadKk9j9j0yogIiIiogdRWVmJvXv3Ii4uDufOncPYsWNFR6IGysnJMbdozM3NlaJFo0n1gwRzcnKwaNEiaDQaoQVUQL4ivKyr1QHrsWrWrJk0Y/fmm29KtWrY5Pbt25g0aRK6d++OoUOH4t69ezh69Ci2bdsGvV4PJycn0RHrJON4AhBy4PTq1auxfft2LFq0CK+88orir1+XrKwsbNu2DY899pj5uU6dOmHVqlV4/fXXhRWcMzMzrX6WqeAs65iZ7qWWbXieeOIJIVmIlMYiPdmk+vbJyMhI4dsnW7dujStXrlj1wgOAy5cvw8HBQVAqIiIisldFRUXQ6/VISkpCSUkJKioqsHv3bnTp0kV0NGqgFi1aQKfTQafTmVs0+vn5CW3RWF15eTmio6ORlpaGiIgIeHl5iY4kHVOBq67V6lTTggULan2+tLQUqampCqf5VUxMDCZMmIBZs2aZn5sxYwZiY2Oxbt06hIeHC8tmr0RMHvz973/Hjh070K1bN8Vf+34si80mjo6OQidZZC84yzhmsrbhIVICi/Rkk9DQUDg7O8PT0xNGoxHp6elIT083Xxex+mfGjBmYO3culixZAjc3N1RWVuLkyZOIjIzEG2+8oXgeIiIisl8RERHIzMzEgAEDEBISAk9PT4wePZoFejvWsWNHzJkzBx4eHoiMjMS8efOEtGi0dOnSJQQFBaFVq1YwGAzCDvOUnayr1e1JYWEhEhMTsWPHDjg6OuK1114TkuPYsWO1toyZPXs2xowZo3wgeiAvv/yylAV6tVpd5zWRHZ5lLjjLOmabNm3C9evXcfDgwRpteD777DNhK/yJlMAiPdlExu2TI0aMQHFxMcLCwnDt2jUAQNeuXfHmm28KO0iHiIiI7FNqaipeeukl+Pj4YOjQoVCr1dJ99qGGk6lFo8nOnTuxatUqTJ8+HXPnzhWahR7c/v37zY/v3Llj9TMAjBo1SulIVk6dOoW4uDjs378fKpUK4eHh0Ol0QjPVtstZrVajWbNmAtI0HI/x+9WePXvg7+8vOkYNpaWlOHfuXK2/q9LSUgGJqshccJZ1zGRtw0OkBBbpySaybp/UaDTQaDS4desW1Gp1jX6jmZniTr4nIiIi+/Hll18iJSUF4eHhKC0thUajQXl5uehYZCMZWzSaLFmyBGq1Ghs3bsSmTZvMz8vQZ50aLjEx0fy4Y8eOVj+rVCphRfqsrCzEx8fj4sWLGDduHJKSkhAQEIDx48cLyWNSWVmJO3fu4PHHH7d6vqioSFCihtNoNKIj1IqTB78qKyvD/PnzRceoQeaCs6xjBsjZhodICSzS028iy/ZJk7Zt29b6/ObNm1mkJyIiovtycnKCv78/Zs2ahezsbCQnJ+PGjRuYOnUq/P39MXz4cNERqQFkbNFocujQIWGvbW9kXq1uWZSvi4iFQoGBgdBqtVi/fj3atWsHQI6DT8eNG4eIiAhERUWZ85SVlWHp0qXw9vYWliskJAQrV64EUDW55+PjY742YcIEpKSkYObMmaLi1UvE5MGVK1fqLSzHxsYqmOZXhw8fFvK6DSFrwVnWMZO1DQ+RElikpwci4/bJ+vBmTkRERLZQqVRwd3eHu7s7rl27Br1ej8WLF+Obb74RHY0aQMYWjSbsq95wsq5WbygRC4XWr1+P5ORkeHp6wsPDAzqdTorvQrNnz0ZgYCBGjBiB/v37o7y8HKdOncKgQYMwY8YMYbnOnz9vfpyQkGBVpBe5i0rWyYPHH39cykOu9+/fb74f3L59G23atDFfW79+PebNmyckl8wFZ1nHTNY2PERKYJGebCLr9sn7kfVLGhEREcnFx8cHaWlpAIDs7GwMHz4czs7OCAoKqrPtH8lH1haNZBtZV6s3lIginKenJzw9PXHlyhXo9XqEhoaiqKgIn3zyCfz8/OrcefywOTg4ICYmBvn5+Th58iQAwN/fH/369ROSx8Tyd1T99yXyO6Sskwdt27a1yiKLDRs2mAvO06ZNM7+PA8CBAwdYcK6FrGMmcxseooeNRXqyiazbJ4mIiIh+D5ZfpNeuXWvV3qZp06YiItHvQLYWjfT7kbmtpcjvSZ07d8Y777yDhQsXYs+ePdDr9di8eTPy8/OFZQIAV1dXuLq6Cs1QF5m+18o6eSB69Xdd6hsvkZllLjjLOmaytuEhUgKL9GQTWbdPEhEREf0eLIsf/Ixj/+ytRSPZjv9O69esWTPodDrodDoUFBQIy+Hq6lprcVn0gckyFebrIlPG6Ojo+/43K1euREhIiAJpfmU5RtXHS+T4yVxwlnXMZG3DQ6QEFunJJrJun7wffngnIiIiW8lUGCHb2GuLRrId/51aCw0NrfOaSqVCZGSkgml+lZmZCaDqe9kbb7yBjRs3CslRneVBqNUPRf3hhx9ExZL277pHjx73/W+OHj2qQBL7wIKz7WRtw0OkBBbp6YHIun2yLiJOviciIiL7U1RUhAMHDsBoNOLOnTvYv3+/1XXZD6qkKmzRSDIQsVCoV69eNZ67efMm4uPjhR5abPnazZo1k+YA5SVLlpgfVz8QVeQBqbJOHjSEiL/7+t6779y5o3geE5kLzrKOmaxteIiUwCI9/SYybJ8MCZHz5HsiIiKyP87OzkhISAAAdOzY0ergSpVKxSK9nWCLRpKBiIVCM2bMsPo5JycHixYtgkajQVhYmOJ5ZCfjIaiAvJMHDSFiQrS+9+6OHTsqnsdE5oKzrGMmaxseIiWwSE82kXH7pKwn3xMREZH9sfySWpfMzExpD6qkKvbaopFsJ6rQJftCofLyckRHRyMtLQ0RERHSF3ZFsVyhXpvY2FiFkliTdfJAVrK+d8tccJZ1zIgeZSzSk01k3D5Z3+y06Dc+IiIianw2b97ML612wt5aNJLtRLW1lHmh0KVLlxAUFIRWrVrBYDDgySefFJoHQI1WGrK0Ejt69ChatWoFrVaL3r17C1/dbCLr5IE943u37USMmaxteIiUwCI92UT27ZMsyhMREdHDJksRhxpOhhaNZDuZV6vLulBo586dWLVqFaZPn465c+cKy1Fd9VYasrQSy8nJwb59+2AwGJCbmwtvb29oNBo4OjoKyWMi6+RBQ8ialb3ybSdizGRtw0OkBBbp6YHItH2ShXkiIiJSEj97yE/GFo1kO5lXq1uS6Z6wZMkSqNVqbNy4EZs2bTI/bzQaoVKpkJeXJySXrK01WrRoYZ7Au379OtLT0+Hn54du3brB19cX7u7uiuYxkXXyoCHqu/+KxF75thMxZrLeK4iUwCI92Uy27ZOWp91bPgbkP/meiIiIiH5/MrZoJNvJulpdhtevy6FDh0RHeGCi25F07NgRc+bMgYeHByIjIzFv3jycPXtWSBZZJw88PT3r/NtXqVQ4ePAgnnvuOYVTyYsF54dD9L2C6GFhkZ5sIuP2ySVLlpgfV1/RzwOSiIiIiB49srdoJNvJVhSXdaGQPU9CiWyTUlhYiIyMDGRkZMBoNEKr1WL16tXC8liSafIgJiamxnO5ublYs2YNv3s/IBacbSdrSyWi34pFerKJjNsnLbe9EhERET1s/HJoP2Rq0Ui2k60wb4kLhX5/In7faWlpSE9Px4ULFzB69GhERkbimWeeUTxHXWSbPOjbt6/5cWVlJWJiYpCcnIzly5dDq9UKy9UQsr53y5oLkDebzO8NRL8Fi/RkExm3T1quWqkNT74nIiKi35NGoxEdgRpAthaNZDtZV6sDXCjUWISGhsLZ2Rmenp4wGo1IT09Henq6+bqonTeyTx5cvXoVb731FgAgJSUFnTt3Fpzo/mR975a54CzrmBE1VizSk01k3D5pzyffExERkVxCQkKwcuVKAFVFEstC3IQJE5CSkoKZM2eKikcNJGOLRrKdzKvVuVCocXjzzTelLJLKOnkAABkZGVixYgUmT56MBQsWwMHBQVgWE753245jRiQfFunJ7uXk2O/J90RERCSX8+fPmx8nJCRYfWktLy8XEYkegIwtGsl2Mq9W50Kh35+IMVywYEGtz5eWliI1NVXhNL+SdfIgODgY+/btQ2BgIAYNGoSCggKr63369BGSi+/dtrPnMeP9lhorFunJ7sl68j0RERHZH8svftW/BMpYMKHaydiikWwn82p1LhT6/cnQWqOwsBCJiYnYsWMHHB0d8dprrwnJIevkQW5uLp544gkkJCQgISHB6ppKpRJ277Xn925RBWd7HjMZ7hVEDwOL9NSoyHTyPREREdk32b+kUt1kbNFItpN5tToXCtlG9tYap06dQlxcHPbv3w+VSoXw8HDodDpheaqTZfLg8OHDQl7XFvb23i1DwVmmMZP9XkH0MKlFByD6vRQWFmLTpk3QaDR4++238eKLL3IVFREREdlEpi+qRI+6nJwcvP322zh37hySkpJw9+5djBw5Ej4+PlK1wjEtFFq9ejVu3ryJefPmiY4kneqtNSyJbK2RlZWFV199Ff7+/nByckJSUhLat2+P8ePHS9Fr/dSpUwgKCsLIkSMRHx+P4OBg7N27V2imu3fvYsuWLXjzzTcxf/58bNmyBcXFxUIzyfreHRISYn6clpZmdW3ChAkAIKzgLOuYyXqvIFICV9KT3UtLS0N6urwn3xMREZH9uHLlirnFhuVjAPjhhx9ExSJ6JNnDavXCwkJkZGQgIyMDRqMRWq0Wq1evFh1LOrK21ggMDIRWq8X69evRrl074XlMsrKyEB8fj4sXL2LcuHFISkpCQEAAxo8fLzTX7du3MWnSJHTv3h1Dhw7FvXv3cPToUWzbtg16vR5OTk5Ccsn63i1z33dZx0zWewWRElikJ7sn88n3REREZF+WLFlifuzl5WV1rfrPRKQc2dpacqHQg5Op0LZ+/XokJyfD09MTHh4e0Ol0UrRVknXyICYmBhMmTMCsWbPMz82YMQOxsbFYt24dwsPDheSS9b1b5oKzrGNmSfQYESmNRXqye2++KefJ90RERGR/ZGqhQURVZFytzoVCtpH1+5qnpyc8PT1x5coV6PV6hIaGoqioCJ988gn8/PzQtm1bIblknTw4duwYDAZDjednz56NMWPGKB/oP+zhvVu2fwOyjpls40SkJBbpye7JevI9ERER2R/L7d61iY2NVSgJEcm8Wp0LhWwja2sNk86dO+Odd97BwoULsWfPHuj1emzevBn5+flC8sg6eQCg1l79arUazZo1E5Cmiqzv3TLfI2QdM9nvFUQPk8oow3Qs0e+osND65PsDBw6IjkRERER2wtXVFa1atYJWq0Xv3r1rrFyUdeUZUWPk4uICZ2dnvPjii2jatGmNgpeMq9VNC4Vee+010VGkUv3QzOpkvLcWFBTAxcVFdAwAwL1798yTB+fPnxc2eTB27Fjo9Xo8/vjjVs8XFRXBz88PGRkZQnLJ+t49cOBADBw4EACQm5trfgwAJ06cwPHjx4XkAuQdM3u8VxD9Xlikp0bj1KlTiIuLw/79+6FSqRAeHg6dTlfrTD8RERFRbUpKSrBv3z4YDAbcvXsX3t7e0Gg0cHR0FB2N6JHz8ccf17sSdf78+QqmqR8XCtmn0NDQOq+pVCpERkYqmKZhRE4ebNiwAd999x2ioqLM/zbLysoQEhKCvn37YubMmUJyyfreLXPBWdYxI3qUsUhPdq/6yffe3t4ICAjA4cOHRUcjIiIiO3b9+nWkp6djz5496NatG3x9feHu7i46FtEjT6bV6lwo1DCyttbYsmVLjedu3ryJ+Ph4dOrUCVlZWQJSyTt5UFFRgcDAQJw6dQr9+/dHeXk5Tp06hUGDBuHDDz+Uor0L37ttJ9OYyXqvIFICi/Rk91xcXKDVahESEmI++X7kyJE4dOiQ4GRERETUGBQUFCAyMhInTpzA2bNnRcchemTJtFqdC4VsI2trjepycnKwaNEiDB8+HGFhYWjRooWQHLJOHpjk5+fj5MmTAAA3Nzf069dPaJ7ayPDebW8FZxnGzF7uFUQPA4v0ZPcOHz6M5ORkHD9+HB4eHtDpdHj//ff5AZmIiIgeWGFhITIyMpCRkQGj0QitVgutVosnn3xSdDSiR46Mq9W5UMg2srfWKC8vR3R0NNLS0hAREQEvLy/RkazIMnkgO9neu+2h4CzbmMl+ryB6mFikp0bjypWqk+9TU1NRVFSEuXPnws9P7Mn3REREZF/S0tKQnp6OCxcuYPTo0fD29sYzzzwjOhbRI0nm1epcKPTgZGqtAQCXLl1CUFAQWrVqhaioKKkmY2WbPNBoNPVe37Vrl0JJrMn63i1zwVnWMbMk272C6GFjkZ4aHVlOviciIiL74+LiAmdnZ7z44oto2rRpjf66YWFhgpIRPXrsYbU6Fwo9OBlaa+zcuROrVq3C9OnTMXfuXCEZ6iLj5MGxY8fqvT548GCFklizh/du2QrO9jBmJjLcK4iUwCI9NWoFBeJOviciIiL78/HHH9d78N38+fMVTEP0aLOn1epcKNQwsrXWcHFxgVqtRvPmza3u/UajESqVCnl5eUJyyTp5kJWVhZdffll0jBrs6b1bloKz7GMm272CSAks0pPdk/XkeyIiImo8SktLkZqaitdee010FKJHjr2tVudCoZpkba1x9erVeq936tRJoSTWZJ088PHxQVpampDXfhCyvHfbU8FZ9JjJeq8gUgKL9GT3ZD/5noiIiOxXYWEhEhMTsWPHDjg6OuLAgQOiIxE9smRarc6FQraxp9YaMpB18sBeivSyvHfbU8FZljHjvYIeZSzSU6PDk++JiIjotzp16hTi4uKwf/9+qFQqhIeHQ6fTwcHBQXQ0IoL41epcKGQb2VtrUMMMGTIEY8eOrfO66AKqbO/d9lBwlm3MeK+gR1kT0QGIfi+ynXxPRERE9icrKwvx8fG4ePEixo0bh6SkJAQEBGD8+PGioxE9cmRerT5jxgyrn00LhTQajRSFN9ksWLCg1udNrTXIPjg4OEjZZkrW9+4333yz3oKzSLKOGe8V9ChjkZ4ahUsWJ98bDAYpe7sRERGR/AIDA6HVarF+/Xq0a9cOAKT9gk3U2PXq1avGc5ar1WXAhUIPpnprDdE9w6lh2rdvL+VKZlnfu2UuOMs6ZtXxXkGPEhbpye7JevI9ERER2Z/169cjOTkZnp6e8PDwgE6nA7tDEokh+2p1LhSyXV2tNcg+1Pd+eOvWLWGr7O3lvVumgrPsY8Z7BT2K2JOe7J6Li5wn3xMREZH9unLlCvR6PVJTU1FUVIS5c+fCz89Pym3+RI2djKvVuVDINtVba3h7eyMgIACHDx8WHY1scOTIEQwZMsTque+++w7x8fHIyMjAyZMnxQT7D1nfu2Xr+25JtjHjvYIeZSzSk92T9eR7IiIisn/37t3Dnj17oNfrcf78eeTn54uORPRIsVytHhUVJc1qdS4Uso2Liwu0Wi1CQkLMrTVGjhyJQ4cOCU5GD+rrr79GfHw8/va3v2HgwIGYN29ejQK+KLK8d9tTwVmWMeO9gh5lLNITERERETVAQUEBXFxcRMcgemTIvFqdC4Vsc/jwYSQnJ+P48ePm1hrvv/++lMVKqltZWRnS0tKQkJCAn376CWPGjMGhQ4eQnZ0tOlqdRL5322vBWeSY8V5BjzIW6YmIiIiI/iM0NLTOayqVCpGRkQqmIXq0cbV64yNbaw2yzZAhQ9CvXz/4+vrCw8MDzZo1k6LoLOt7t8wFZ1nHzIT3CnoUsUhPRERERPQfW7ZsqfHczZs3ER8fj06dOiErK0tAKqJHE1erN16ytNYg2yxYsAC5ubkYOnQotFothg0bhv/+7/8WXqSX/b1bxoKz7GNmwnsFPUpYpCciIiIiqkNOTg4WLVqE4cOHIywsDC1atBAdiYioUWErMfvyr3/9C9u3b8f27dtRWVmJsrIypKamonPnzqKjmcn63i1zwVnWMbPEewU1dizSExERERFVU15ejujoaKSlpSEiIgJeXl6iIxER2S3ZW2uQ7SoqKnDw4EEkJSUhNzcXo0aNwtq1a4Vmsqf3blkKzrKNGe8V9ChrIjoAEREREZFMLl26hKCgILRq1QoGgwFPPvmk6EhERHatV69eNZ6zbK1B9sfBwQFeXl7w8vLCxYsXodfrheaR8b1b9oKzjGPGewU9yriSnoiIiIjoP3bu3IlVq1Zh+vTpmDt3rug4RESNkj201qDaHTlyBH/4wx/MxdS4uDg8/fTTGDJkiLBMsr53y9z3XdYxq473CnqUsEhPRERERPQfLi4uUKvVaN68OVQqlfl5o9EIlUqFvLw8gemIiOybbK01yDaHDh3Ce++9h3Xr1mHgwIEAAL1ej08++QQrVqyAu7u7kFz28t4tU8FZ9jHjvYIeRSzSExERERH9x9WrV+u9zq3WREQPxrK1RlRUlBStNcg2kyZNQkRERI1e6mfOnMHy5cuFtbyR/b1bxoKzzGPGewU9qtiTnoiIiIjoP0R/kSciaozspbUG1a+srKzWw0779u2Lu3fvCkhUReb3bhn7vgPyjhnvFfQo40p6IiIiIiIiInpoZG+tQQ2j1WqRkZFR6zWNRoNdu3YpnEhuLDjbjvcKepSxSE9ERERERERED43MrTWo4UJDQzF06FBoNBqr5zMzM7Fv3z58/PHHgpLJiQVn2/FeQY8yFumJiIiIiIiIiKhehYWFmDx5MgYMGAA3NzdUVlbi5MmTOH78OBITE9G5c2fREaXCgjMR2YJFeiIiIiIiIiIiuq+ff/4ZSUlJOHPmDNRqNfr3749JkyahTZs2oqMREdk1FumJiIiIiIiIiIiIiARpIjoAERERERERERHJLTQ01OpnBwcHtG3bFu7u7hg0aJCgVEREjQOL9EREREREREREVK9evXpZ/VxZWYmffvoJwcHBWLhwIXQ6nZhgRESNANvdEBERERERERHRAyksLMTcuXORmpoqOgoRkd1Siw5ARERERERERET2qUOHDvjll19ExyAismss0hMRERERERERERERCcKe9EREREREREREZLN79+4hISEB3bp1Ex2FiMiusUhPRERERERERET1cnV1hUqlsnqurKwMbm5u+PDDDwWlIiJqHHhwLBERERERERER1evq1atWP6vVarRp0wYtW7YUlIiIqPFgkZ6IiIiIiIiIiBrk3//+Ny5evIgWLVqgc+fOaNasmehIRER2j+1uiIiIiIiIiIioXhUVFfjggw+wbds2tG7dGiqVCiUlJfDz80NQUFCNVjhERNRwatEBiIiIiIiIiIhIbps2bcL169dx8OBBHDlyBDk5OcjMzMSFCxfw2WefiY5HRGTX2O6GiIiIiIiIiIjq5e3tjW3btuGxxx6zer6oqAivv/460tLSBCUjIrJ/XElPRERERERERET3Vb1ADwCOjo5sdUNE9BuxSE9ERERERERERPVSq+suIbFJAxHRb8ODY4mIiIiIiIiIqF6lpaU4d+5crQX50tJSAYmIiBoPFumJiIiIiIiIiKheZWVlmD9/vugYRESNEg+OJSIiIiIiIiIiIiIShD3piYiIiIiIiIioXvv37zc/vn37ttW19evXKx2HiKhRYZGeiIiIiIiIiIjqtWHDBvPjadOmWV07cOCAwmmIiBoXFumJiIiIiIiIiKhelt2Sq3dOZidlIqLfhkV6IiIiIiIiIiKql0qlqvVxbT8TEZFtWKQnIiIiIiIiIiIiIhKkiegAREREREREREQkt6KiIhw4cABGoxF37tyxOkj2zp07ApMREdk/lZGNw4iIiIiIiIiIqB5Tp06t93piYqJCSYiIGh8W6YmIiIiIiIiI6DfLzMzEuHHjRMcgIrI77ElPRERERERERES/2ebNm0VHICKySyzSExERERERERHRb8ZmDURED4ZFeiIiIiIiIiIi+s1UKpXoCEREdolFeiIiIiIiIiIiIiIiQVikJyIiIiIiIiIiIiIShEV6IiIiIiIiIiL6zdiTnojowbBIT0REREREREREv5lGoxEdgYjILrFIT0RERERERERE9QoJCTE/TktLs7o2YcIEAMDMmTMVzURE1FiwSE9ERERERERERPU6f/68+XFCQoLVtfLycqXjEBE1KizSExERERERERFRvSz7zVfvPa9SqZSOQ0TUqLBIT0REREREREREDcaiPBHR74tFeiIiIiIiIiIiqhcL80RED08T0QGIiIiIiIiIiEhuV65cwZw5c2o8BoAffvhBVCwiokZBZazeSIyIiIiIiIiIiMhCWlpavdd9fHwUSkJE1PiwSE9EREREREREREREJAjb3RARERERERERUb0s29vUJjY2VqEkRESND4v0RERERERERERUr6NHj6JVq1bQarXo3bs32JiBiOj3w3Y3RERERERERERUr5KSEuzbtw8GgwF3796Ft7c3NBoNHB0dRUcjIrJ7LNITEREREREREVGDXb9+Henp6dizZw+6desGX19fuLu7i45FRGS3WKQnIiIiIiIiIiKbFRQUIDIyEidOnMDZs2dFxyEislss0hMRERERERERUYMUFhYiIyMDGRkZMBqN0Gq10Gq1ePLJJ0VHIyKyWyzSExERERERERFRvdLS0pCeno4LFy5g9OjR8Pb2xjPPPCM6FhFRo8AiPRERERERERER1cvFxQXOzs548cUX0bRpU6hUKqvrYWFhgpIREdm/JqIDEBERERERERGR3N58880ahXkiIvp9cCU9ERERERERERE9kNLSUqSmpuK1114THYWIyG6xSE9ERERERERERDYpLCxEYmIiduzYAUdHRxw4cEB0JCIiu8V2N0RERERERERE1CCnTp1CXFwc9u/fD5VKhfDwcOh0OtGxiIjsmlp0ACIiIiIiIiIikltWVhZeffVV+Pv7w8nJCUlJSWjfvj3Gjx8PBwcH0fGIiOwaV9ITEREREREREVG9AgMDodVqsX79erRr1w4AeJAsEdHvhCvpiYiIiIiIiIioXuvXr8fNmzfh6emJgIAAfPnll+Axh0REvw8eHEtERERERERERA1y5coV6PV6pKamoqioCHPnzoWfnx/atm0rOhoRkd1ikZ6IiIiIiIiIiGxy79497NmzB3q9HufPn0d+fr7oSEREdotFeiIiIiIiIiIiemAFBQVwcXERHYOIyG7x4FgiIiIiIiIiIqpXaGhonddUKhUiIyMVTENE1LiwSE9ERERERERERPXq1atXjedu3ryJ+Ph4dOrUSUAiIqLGg+1uiIiIiIiIiIjIJjk5OVi0aBGGDx+OsLAwtGjRQnQkIiK7xZX0RERERERERETUIOXl5YiOjkZaWhoiIiLg5eUlOhIRkd1jkZ6IiIiIiIiIiO7r0qVLCAoKQqtWrWAwGPDkk0+KjkRE1CioRQcgIiIiIiIiIiK57dy5ExMnTsR///d/IzExkQV6IqLfEXvSExERERERERFRvVxcXKBWq9G8eXOoVCrz80ajESqVCnl5eQLTERHZNxbpiYiIiIiIiIioXlevXq33eqdOnRRKQkTU+LBIT0REREREREREREQkCHvSExEREREREREREREJwiI9EREREREREREREZEgLNITEREREREREREREQnCIj0RERERERERERERkSAs0hMRERERERERERERCfL/AS54dPr92t/d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71962296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/>
          <p:cNvSpPr/>
          <p:nvPr/>
        </p:nvSpPr>
        <p:spPr>
          <a:xfrm>
            <a:off x="0" y="10787426"/>
            <a:ext cx="24377650" cy="26701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7" name="Espace réservé du texte 1"/>
          <p:cNvSpPr txBox="1">
            <a:spLocks/>
          </p:cNvSpPr>
          <p:nvPr/>
        </p:nvSpPr>
        <p:spPr>
          <a:xfrm>
            <a:off x="323531" y="339513"/>
            <a:ext cx="12079276" cy="724247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1828434">
              <a:spcBef>
                <a:spcPts val="0"/>
              </a:spcBef>
              <a:buNone/>
            </a:pPr>
            <a:r>
              <a:rPr lang="fr-FR" sz="8000" dirty="0">
                <a:solidFill>
                  <a:srgbClr val="1B243B"/>
                </a:solidFill>
                <a:latin typeface="Adobe Caslon Pro Bold" pitchFamily="18" charset="0"/>
              </a:rPr>
              <a:t>Modélisation</a:t>
            </a:r>
          </a:p>
        </p:txBody>
      </p:sp>
      <p:sp>
        <p:nvSpPr>
          <p:cNvPr id="26" name="ZoneTexte 25"/>
          <p:cNvSpPr txBox="1"/>
          <p:nvPr/>
        </p:nvSpPr>
        <p:spPr>
          <a:xfrm>
            <a:off x="23658212" y="0"/>
            <a:ext cx="697627" cy="646331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</a:rPr>
              <a:t>20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389871" y="1340343"/>
            <a:ext cx="460122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Dummy</a:t>
            </a:r>
            <a:r>
              <a:rPr lang="fr-F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Classifier</a:t>
            </a:r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AutoShape 4" descr="data:image/png;base64,iVBORw0KGgoAAAANSUhEUgAABekAAAMACAYAAACww+x2AAAAOXRFWHRTb2Z0d2FyZQBNYXRwbG90bGliIHZlcnNpb24zLjMuNCwgaHR0cHM6Ly9tYXRwbG90bGliLm9yZy8QVMy6AAAACXBIWXMAAAsTAAALEwEAmpwYAAEAAElEQVR4nOzde3zP9f//8ft7ZtEOMlv6EAudU5JDa5tDKlIR7ymHJPWRTlIicuiwkEMxpw4o1hDD9kGJKDWx1Me3PiFFfSaGWjtgB2a2vX9/7Lf3x9sOvLXt+ZrdrpdLl7bn6/1+7/4+eL9f78fr+Xo8bQ6HwyEAAAAAAAAAAFDpPEwHAAAAAAAAAACguqJIDwAAAAAAAACAIRTpAQAAAAAAAAAwhCI9AAAAAAAAAACGUKQHAAAAAAAAAMAQivQAAAAAAAAAABhCkR4AAAAAAAAAAEM8TQe4EBw5kq2CAofpGMbUq+ejtLQs0zGKIZd7yOU+q2Yjl3vI5R5yucequSTrZiOXe8jlHnK5h1zus2o2crmHXO4hl3usmkuybjZyuYdc1uThYVPdut6lbqdIXw4KChzVukgvybL3n1zuIZf7rJqNXO4hl3vI5R6r5pKsm41c7iGXe8jlHnK5z6rZyOUecrmHXO6xai7JutnI5R5yVT20uwEAAAAAAAAAwJAqUaT/5JNPdO+99+qmm25S165dtWrVqnO+7pQpUzRw4MBi43l5eZoxY4Y6dOigFi1aqF+/ftqxY0f5hQYAAAAAAAAA4CwsX6Rft26dRowYodDQUL399ttq27atRo0apfXr15/1uosXL9aCBQtK3DZx4kRFRUXp8ccfV2RkpGrUqKGBAwcqKSmpvO8CAAAAAAAAAAAlsnxP+unTp6tr164aM2aMJKldu3Y6duyYZs6cqbvvvrvE6yQnJ2vq1Kn69NNP5evrW2z7wYMHFRMTo5dffll9+/aVJIWFhalLly56//33FRERUXF3CAAAAAAAAACA/8/SM+mTkpJ04MABde7c2WW8S5cuSkxMLHXWe2RkpHbv3q2FCxfquuuuK7Z927Ztys/PV5cuXZxjXl5e6tixozZv3ly+dwIAAAAAAAAAgFJYukifmJgoSWrSpInLeFBQkCRp3759JV5v0KBBWrt2rYKDg0u93Tp16sjf37/Y7R4+fFg5OTl/NzoAAAAAAAAAAGdl6XY3mZmZkiQfHx+XcW9vb0lSVlZWide78sory7zdrKysYrd5+u1mZ2erVq1a55yzXr3it1XdBAYWbytkBeRyD7ncZ9Vs5HIPudxDLvdYNZdk3Wzkcg+53EMu95DLfVbNRi73kMs95HKPVXNJ1s1GLveQq+qxdJHe4XBIkmw2W4njHh7ndyJA0fXP9e+dTVpalgoKSr7N6iAw0FcpKZmmYxRDLveQy31WzUYu95DLPeRyj1VzSdbNRi73kMs95HIPudxn1Wzkcg+53EMu91g1l2TdbORyD7msycPDVuZEb0u3uyla9PXMGfPZ2dku293l4+PjvI2SbrekWfYAAAAAAAAAAJQ3Sxfpi3rRHzhwwGV8//79Ltvd1bRpUx09elTHjh0rdruXX365vLy8zut2AQAAAAAAAABwh6WL9EFBQbr88su1fv16l/ENGzboiiuuUIMGDc7rdkNCQiRJn332mXMsNzdX8fHxzm0AAAAAAAAAAFQ0S/ekl6RnnnlGo0ePVp06ddSxY0dt2rRJ69atU2RkpCQpPT1dBw4c0JVXXnnObWoaNmyonj17asKECTp+/LiCgoK0cOFCHTt2TIMGDarIuwMAAAAAAAAAgJPli/R2u125ublasGCBVqxYoUaNGmnKlCm65557JElfffWVRo8erejoaN16663nfLuvv/66/Pz8NG/ePB0/flw33HCDFi5cqKCgoIq6KwAAAAAAAAAAuLB8kV6S+vTpoz59+pS4zW63y263l3rdRYsWlTju5eWlMWPGaMyYMeWSEQAAAAAAAED5yNiWoNS4WO09ki7Puv4KsIfLL5g21bgwVYkiPQAAAAAAAIDqIWNbgpKjo+TIzZUk5aWnKTk6SpIo1OOCZOmFYwEAAAAAAABUL6lxsc4CfRFHbq5S42INJQIqFkV6AAAAAAAAAJaRl57m1jhQ1VGkBwAAAAAAAGAZnv713BoHqjqK9AAAAAAAAAAsI8AeLpuXl8uYzctLAfZwQ4mAisXCsUA1x2rpAAAAAADASorqEqlxscqjXoFqgCI9UI2xWjoAAAAAALAiv+AQ+QWHKDDQVykpmabjABWKdjdANcZq6QAAAAAAAIBZFOmBaozV0gEAAAAAAACzKNID1RirpQMAAAAAAABmUaQHqjFWSwcAAAAAAADMYuFYoBpjtXQAAAAAAADALIr0QDXHaukAAAAAAACAObS7AQAAAAAAAADAEIr0AAAAAAAAAAAYQpEeAAAAAAAAAABDKNIDAAAAAAAAAGAIRXoAAAAAAAAAAAyhSA8AAAAAAAAAgCEU6QEAAAAAAAAAMIQiPQAAAAAAAAAAhlCkBwAAAAAAAADAEIr0AAAAAAAAAAAYQpEeAAAAAAAAAABDKNIDAAAAAAAAAGAIRXoAAAAAAAAAAAyhSA8AAAAAAAAAgCEU6QEAAAAAAAAAMIQiPQAAAAAAAAAAhlCkBwAAAAAAAADAEIr0AAAAAAAAAAAYQpEeAAAAAAAAAABDKNIDAAAAAAAAAGAIRXoAAAAAAAAAAAyhSA8AAAAAAAAAgCEU6QEAAAAAAAAAMIQiPQAAAAAAAAAAhlCkBwAAAAAAAADAEIr0AAAAAAAAAAAYQpEeAAAAAAAAAABDKNIDAAAAAAAAAGAIRXoAAAAAAAAAAAyhSA8AAAAAAAAAgCEU6QEAAAAAAAAAMIQiPQAAAAAAAAAAhlCkBwAAAAAAAADAEIr0AAAAAAAAAAAYQpEeAAAAAAAAAABDKNIDAAAAAAAAAGAIRXoAAAAAAAAAAAyhSA8AAAAAAAAAgCEU6QEAAAAAAAAAMIQiPQAAAAAAAAAAhlCkBwAAAAAAAADAEIr0AAAAAAAAAAAYQpEeAAAAAAAAAABDKNIDAAAAAAAAAGCIp+kAqLoytiUoNS5We4+ky7OuvwLs4fILDjEdCwAAAAAAAACqDIr0OC8Z2xKUHB0lR26uJCkvPU3J0VGSRKEeAAAAAAAAAM4R7W5wXlLjYp0F+iKO3FylxsUaSgQAAAAAAAAAVQ9FepyXvPQ0t8YBAAAAAAAAAMVRpMd58fSv59Y4AAAAAAAAAKA4ivQ4LwH2cNm8vFzGbF5eCrCHG0oEAAAAAAAAAFUPC8fivBQtDpsaF6u8I+nyrOuvAHs4i8YCAAAAAAAAgBso0uO8+QWHyC84RIGBvkpJyTQdBwAAAAAAAACqHNrdAAAAAAAAAABgCEV6AAAAAAAAAAAMoUgPAAAAAAAAAIAhFOkBAAAAAAAAADCEIj0AAAAAAAAAAIZUiSL9J598onvvvVc33XSTunbtqlWrVpV5+ezsbEVERCg0NFQtW7bU448/rt9//93lMtu3b9c111xT7L8nnnii4u4IAAAAAAAAAACn8TQd4GzWrVunESNGaMCAAWrXrp0+//xzjRo1SrVq1dLdd99d4nWGDRumnTt3auTIkfL29tacOXM0YMAArV27Vr6+vpKkPXv26OKLL9bChQtdruvn51fh9wkAAAAAAAAAAKkKFOmnT5+url27asyYMZKkdu3a6dixY5o5c2aJRfrt27crPj5e8+fPV/v27SVJrVu31h133KGlS5dq8ODBkqRffvlFV111lW6++eZKuy8AAAAAAAAAAJzO0u1ukpKSdODAAXXu3NllvEuXLkpMTFRSUlKx62zdulXe3t4KDQ11jvn7+6tNmzbavHmzc+znn3/WNddcU3HhAQAAAFhCxrYEJY4crq09eilx5HBlbEswHQkAAABwsnSRPjExUZLUpEkTl/GgoCBJ0r59+0q8TlBQkGrUqOEy3rhxY+flCwoK9Ouvv+rPP/9Uz5491bx5c3Xs2FELFiyQw+GoiLsCAAAAwICMbQlKjo5SXnqa5HAoLz1NydFRFOoBAABgGZZud5OZmSlJ8vHxcRn39vaWJGVlZRW7TlZWVrHLF12n6PL79u1TTk6O9u3bpxdeeEF169bVF198oalTpyorK0tDhw51K2e9esX/XnUTGOhrOkKJyOUecrnPqtnI5R5yuYdc7rFqLsm62cjlHnKVbf/qODlyc13GHLm5OrI6Ts26dTGUqjirPF5nIpf7rJqNXO4hl3vI5R6r5pKsm41c7iFX1WPpIn3RrHabzVbiuIdH8RMBypoJX3T5+vXra/78+bruuusUGBgoSbrtttuUk5Oj+fPn67HHHiux0F+atLQsFRRU3xn4gYG+SknJNB2jGHK5h1zus2o2crmHXO4hl3usmkuybjZyuYdcZ3cyJbXUcatktNLjdTpyuc+q2cjlHnK5h1zusWouybrZyOUeclmTh4etzInelm534+tbeHTlzBnz2dnZLttP5+Pj49x+5nWKCu8+Pj5q3769s0BfpGPHjsrNzS2xjQ4AAACAqsfTv55b4wAAAEBls3SRvqgX/YEDB1zG9+/f77L9zOskJSUVm1G/f/9+5+X37Nmjjz76SKdOnXK5TE5OjiSpbt265XMHAAAAABgVYA+XzcvLZczm5aUAe7ihRAAAAIArSxfpg4KCdPnll2v9+vUu4xs2bNAVV1yhBg0aFLtOWFiYMjIylJDwv4Wg0tPTtX37doWEhEgqLNhHRERo8+bNLtf99NNPdfnll6thw4YVcG8AAAAAVDa/4BDVHzCwcOa8zSZP/3qqP2Cg/IJDTEcDAAAAJFm8J70kPfPMMxo9erTq1Kmjjh07atOmTVq3bp0iIyMlFRbgDxw4oCuvvFI+Pj5q06aN2rZtqxdeeEEjRozQJZdcotmzZ8vX11d9+/aVVNjWpnnz5nr55ZeVnp6uyy67TB9//LE2bdqk2bNnF+uBDwAAAKDq8gsOkV9wSLXvhQoAAABrsnyR3m63Kzc3VwsWLNCKFSvUqFEjTZkyRffcc48k6auvvtLo0aMVHR2tW2+9VZI0Z84cTZ48WVOnTlVBQYFatWqlGTNmqE6dOpIkLy8vzZ8/XzNmzNCcOXOUnp6uq666SnPmzNGdd95p7L4CAAAAAAAAAKoXyxfpJalPnz7q06dPidvsdrvsdrvLWJ06dTRp0iRNmjSp1Nv09/fX66+/Xq45AQAAAAAAylPGtgSlxsVq75F0edb1V4A9nJZdAHCBqRJFegAAAAAAgOomY1uCkqOj5MjNlSTlpacpOTpKkijUA8AFhCI9ALiJmSwAAAAAKkNqXKyzQF/EkZur1LhYvoMAwAWEIj0AuIGZLAAAAAAqS156mlvjAICqycN0AACoSsqayQIAAAAA5cnTv55b4wCAqokiPQC4gZksAAAAACpLgD1cNi8vlzGbl5cC7OGGEgEAKgLtbgDADZ7+9UosyDOTBQAAAEB5K2qpmRoXqzzWxAKACxZFegBwQ4A93KUnvcRMFgAAAAAVxy84RH7BIQoM9FVKSqbpOACACkCRHgDcwEwWAAAAAAAAlCeK9ADgJmayAAAAAAAAoLywcCwAAAAAAAAAAIZQpAcAAAAAAAAAwBCK9AAAAAAAAAAAGEJPegAAAKAUGdsSlBoXq70sFg4AAACgglCkBwAAAEqQsS1BydFRcuTmSpLy0tOUHB0lSRTqAQAAAJQb2t0AAAAAJUiNi3UW6Is4cnOVGhdrKBEAAACACxFFegAAAKAEeelpbo0DAAAAwPmgSA8AAACUwNO/nlvjAAAAAHA+KNIDAAAAJQiwh8vm5eUyZvPyUoA93FAiAAAAABciFo4FAAAASlC0OGxqXKzyjqTLs66/AuzhLBoLAAAAoFxRpAcAAABK4RccIr/gEAUG+iolJdN0HABABcrYlqDUuFjt5cAsAKCSUaQHAAAAAADVWsa2BCVHR8mRmyupcJHw5OgoSaJQDwCocPSkBwAAAAAA1VpqXKyzQF/EkZur1LhYQ4kAANUJRXoAAAAAAFCt5aWnuTUOAEB5okgPAAAAAACqNU//em6NAwBQnuhJDwCoUCzABQAAAKsLsIe79KSXJJuXlwLs4QZTAQCqC4r0AIAKwwJcAAAAqAqK9k1T42KVx+QSAEAlo0gPAKgwZS3AxRceAAAAWIlfcIj8gkMUGOirlJRM03EAANUIPekBABWGBbgAAAAAAADKRpEeAFBhWIALAAAAAACgbBTpAQAVJsAeLpuXl8sYC3ABAAAAAAD8Dz3pAQAVhgW4AAAAAAAAykaRHgBQoViACwAAAAAAoHS0uwEAAAAAAAAAwBCK9AAAAAAAAAAAGEKRHgAAAAAAAAAAQyjSAwAAAAAAAABgCEV6AAAAAAAAAAAMoUgPAAAAAAAAAIAhFOkBAAAAAAAAADCEIj0AAAAAAAAAAIZQpAcAAAAAAAAAwBCK9AAAAAAAAAAAGEKRHgAAAAAAAAAAQyjSAwAAAAAAAABgiKfpAAAAAAAAAADMyNiWoNS4WO09ki7Puv4KsIfLLzjEdCygWqFIDwAAAAAAAFRDGdsSlBwdJUduriQpLz1NydFRkkShHqhEtLsBAAAAAAAAqqHUuFhngb6IIzdXqXGxhhIB1RNFegAAAAAAAKAayktPc2scQMWgSA8AAAAAAABUQ57+9dwaB1AxKNIDAAAAAAAA1VCAPVw2Ly+XMZuXlwLs4YYSAdUTC8cCAAAAAAAA1VDR4rCpcbHKO5Iuz7r+CrCHs2gsUMko0gMAAAAAAADVlF9wiPyCQxQY6KuUlEzTcYBqiSI9AAAWkrEtQalxsdrLLBYAAAAAAKoFivQAAFhExrYEJUdHyZGbK0nKS09TcnSUJFGoBwAAAADgAsXCsQAAWERqXKyzQF/EkZur1LhYQ4kAAAAAAEBFo0gPAIBF5KWnuTUOAAAAAACqPor0AABYhKd/PbfGAQAAAABA1UdPegAALCLAHu7Sk16SbF5eCrCHG0wFAAAA4O/K2Jag1LhY7T2SLs+6/gqwh7PuFAAnivQAAFhE0U56alys8th5BwAAAC4IGdsSXCbj5KWnKTk6SpLY1wcgiSI9AACW4hccIr/gEAUG+iolJdN0HAAAUIUxcxewhtS4WJezZSXJkZur1LhY/k0CkESRHgAAAACACw4zdwHryEtPc2scOB8cmK3aWDgWAAAAAIALTFkzdwFULk//em6NA+4qOjCbl54mORzOA7MZ2xJMR8M5okgPAAAAAMAFhpm7gHUE2MNl8/JyGbN5eSnAHm4oES40HJit+mh3AwAAAADABcbTv16JBXlm7gKVr6jlSGpcrPJoRYIKwIHZqo8iPQAAAAAAF5gAe7hLT3qJmbuASX7BIfILDlFgoK9SUjJNx8EFhgOzVR/tbgAAAAAAuMD4BYeo/oCBhQUam02e/vVUf8BAZu4CwAWIlkpVHzPpAQAAAJSLjG0JSo2L1V5O5QcsgZm7AFA90FKp6qNIDwAAAOBvy9iW4NJaIy89TcnRUZLEF0QAAIAKxoHZqo12NwAAAAD+ttS4WJfe15LkyM1ValysoUQAAABA1UCRHgAAAMDfVtJiZWWNAwAAAChUJYr0n3zyie69917ddNNN6tq1q1atWlXm5bOzsxUREaHQ0FC1bNlSjz/+uH7//XeXy+Tl5WnGjBnq0KGDWrRooX79+mnHjh0VdycAAACAC5infz23xgEAAAAUsnyRft26dRoxYoRCQ0P19ttvq23btho1apTWr19f6nWGDRum9evXa8SIEZoyZYqSk5M1YMAAZWb+rx/TxIkTFRUVpccff1yRkZGqUaOGBg4cqKSkpMq4WwAAAMAFJcAeLpuXl8uYzctLAfZwQ4kAAACAqsHyC8dOnz5dXbt21ZgxYyRJ7dq107FjxzRz5kzdfffdxS6/fft2xcfHa/78+Wrfvr0kqXXr1rrjjju0dOlSDR48WAcPHlRMTIxefvll9e3bV5IUFhamLl266P3331dERETl3UEAAADgAlC0OGxqXKzyjqTLs66/AuzhLBoLAAAAnIWlZ9InJSXpwIED6ty5s8t4ly5dlJiYWOKs961bt8rb21uhoaHOMX9/f7Vp00abN2+WJG3btk35+fnq0qWL8zJeXl7q2LGj8zIAAAAA3OMXHKKmU6cpdNVKNZ06jQI9AAAAcA7cmkmfm5urWbNm6eOPP1ZaWpry8/OLXcZms2n37t3lEi4xMVGS1KRJE5fxoKAgSdK+ffvUqFGjYtcJCgpSjRo1XMYbN26sdevWOS9Tp04d+fv7F7vdw4cPKycnR7Vq1SqX+wAAAAAAAAAAQGncKtJPnTpVixcvVrNmzdS6dWt5ndFzsrwV9ZD38fFxGff29pYkZWVlFbtOVlZWscsXXafo8mVdRipceJYiPQAAAAAAAACgorlVpF+3bp06d+6sWbNmVVQeFw6HQ1Lh7PySxj08infrKdpWkqLLl3aZ0v7e2dSrV7zgX90EBvqajlAicrmHXO6zajZyuYdc7iGXe6yaS7JuNnK5h1zuIZd7rJTrr/jNOrBoifampumigHpq/PBDurRDe9OxirHSY3Y6crmHXO4hl3usmkuybjZyuYdcVY9bRfrs7Gy1a9euorIU4+tb+MSdOWM+OzvbZfvpfHx8dPDgwWLj2dnZztnzPj4+ztso6XZLmmVflrS0LBUUlH5w4EIXGOirlJRM0zGKIZd7yOU+q2Yjl3vI5R5yucequSTrZiOXe8jlHnK5x0q5MrYlKDk6So7cXEnSyZRU/TbnXWVmnLDU2gdWesxORy73kMs95HKPVXNJ1s1GLvdYLVfGtgSlxsUq70i6POv6K8AebqnP7sri4WErc6K3WwvHNm/eXLt27frboc5VUS/6AwcOuIzv37/fZfuZ10lKSio2W37//v3Oyzdt2lRHjx7VsWPHil3m8ssvr/A2PgAAAACAc5caF+ss0Bdx5OYqNS7WUCIAAHA2RQfZ89LTJIdDeelpSo6OUsa2BNPRLMetIv2oUaO0fv16LVmyROnp6RWVySkoKEiXX3651q9f7zK+YcMGXXHFFWrQoEGx64SFhSkjI0MJCf97stPT07V9+3aFhBQepSn6/2effea8TG5uruLj453bAAAAAADWkJee5tY4AAAwj4Ps586tdjcjR46UJE2YMEETJkwo8TI2m027d+/++8n+v2eeeUajR49WnTp11LFjR23atEnr1q1TZGSkpMIC/IEDB3TllVfKx8dHbdq0Udu2bfXCCy9oxIgRuuSSSzR79mz5+vqqb9++kqSGDRuqZ8+emjBhgo4fP66goCAtXLhQx44d06BBg8otO4DzV3Q61N5qfjoUAAAAJE//eiUW5D396xlIAwAAzgUH2c+dW0X6Fi1auL2o6t9lt9uVm5urBQsWaMWKFWrUqJGmTJmie+65R5L01VdfafTo0YqOjtatt94qSZozZ44mT56sqVOnqqCgQK1atdKMGTNUp04d5+2+/vrr8vPz07x583T8+HHdcMMNWrhwoYKCgir1/gEo7syeo0WnQ0miUA8AAFANBdjDXfYPJcnm5aUAe7jBVAAAoCwcZD93bhXpJ0+eXFE5ytSnTx/16dOnxG12u112u91lrE6dOpo0aZImTZpU6m16eXlpzJgxGjNmTLlmBfD3lXU6FEV6AACA6qdoH5CF5wAAqDo4yH7u3CrSF/nvf/+rL774QocPH1bNmjXVoEEDdejQQU2bNi3vfACqIU6HAgAAwJn8gkPkFxyiwEBfpaRkmo4DAADOgoPs587tIv1bb72lBQsWqKCgwGX8zTff1MCBA5196wHgfHE6FAAAAAAAQNXHQfZz4+HOhVesWKH3339f7du3V0xMjLZv367vvvtOy5Yt0+23366FCxfqX//6V0VlBVBNBNjDZfPychnjdCgAAAAAAABciNwq0i9evFi33nqr3nvvPbVo0UI+Pj7y8/PTzTffrLfffltt27bV4sWLKyorgGrCLzhE9QcMLJw5b7PJ07+e6g8YyOlQAAAAAAAAuOC41e5m3759GjVqVKnbO3furLfeeutvhwIATocCAAAAAABAdeDWTHpvb2+lpKSUuv2vv/7SRRdd9LdDAQAAAAAAAABQHbhVpA8LC9PixYv1yy+/FNv2888/a/HixQoNDS23cAAAAAAAAAAAXMjcanczbNgwbdmyReHh4QoLC1OTJk0kSYmJidq6dat8fX31/PPPV0ROAAAAAAAAAAAuOG4V6Rs0aKAVK1Zo2rRpio+PV3x8vCSpdu3auvPOOzVixAg1atSoQoICAAAAAAAAAHChcatIL0mXX365IiMjVVBQoCNHjsjhcMjf318eHm51zgEAAAAAAAAAoNpzu0hfxMPDQ/Xq1SvPLAAAVJqMbQlKjYvV3iPp8qzrrwB7uPyCQ0zHAgAAAAAA1UyZRfrrrrtOU6dOVbdu3SRJ1157rWw2W5k3aLPZtHv37vJLCABAOcvYlqDk6Cg5cnMlSXnpaUqOjpIkCvUAAADAOWDSCwCUnzKL9D169FDjxo1dfj9bkR4AAKtLjYt1FuiLOHJzlRoXyxcLAAAA4CyY9AIA5avMIv2kSZNcfp88eXKFhgEAoDLkpae5NQ4AAIDywwzsqo9JLwBQvtxa7XXAgAH65ptvSt2+adMm3XvvvX87FAAAFcnTv+Q1VUobBwAAQPkomoGdl54mORzOGdgZ2xJMR4MbmPQCAOWrzJn0J06c0JEjR5y/f/fdd7rrrrsUFBRU7LIFBQXavHmzDh48WP4pAQAoRwH2cJfTcyXJ5uWlAHu4wVQAAAAXPmZgXxg8/euVWJBn0gsAnJ+zFul79OihzMxMSYWLwr7xxht64403Sry8w+FQaGho+acEAKAcFX0BTI2LVR6nWQMAAFQaZmBfGJj0AgDlq8wivb+/v958803t3LlTDodDb7/9tu666y5dc801xS7r4eEhf39/2t0AAKoEv+AQ+QWHKDDQVykpmabjAAAAVAvMwL4wMOkFAMpXmUV6SerQoYM6dOggSTp8+LD69OmjFi1aVHgwAAAAAABwYWEG9oWDSS8AUH7OWqQ/3aRJk856mfT0dPn7+593IAAAAAAAcGFiBjYAAMW5VaSXpFWrVmnDhg06fvy4CgoKnOP5+fnKzs7Wb7/9pl27dpVrSAAAAAAAcGFgBjYAAK7cKtLPnz9f06dPV82aNeXj46MjR47osssu09GjR3XixAnVqlVLDz/8cEVlBQAAAAAAAADgguLhzoXj4uJ07bXXKiEhQTExMXI4HIqOjtb27dv1yiuv6OTJk/SrBwAAAAAAAADgHLlVpD906JDuv/9++fj4qFGjRqpTp462b9+uGjVqqF+/frrnnnv04YcfVlRWAAAAAAAAAAAuKG4V6T09PeXt7e38PSgoSHv27HH+fuutt+r3338vt3AAAAAAAAAAAFzI3CrSN2vWTD/88IPz9yZNmrgsEpuRkaHc3NzySwcAAAAAAAAAwAXMrSK93W5XXFycRowYoePHj6tTp07avn275syZo08//VRRUVG69tprKyorAAAAAAAAAAAXFE93Lty3b1/9+eefWrJkiTw9PdW5c2fde++9mjNnjiTJx8dHI0aMqJCgAAAAAAAAAABcaNwq0kvSsGHD9Oyzz8rTs/Cq06ZNU58+fXTs2DG1bNlS9erVK/eQAAAAAAAAAABciNwu0ktyFuiLtGnTplzCAAAAAAAAAABQnZRZpB8wYIDbN2iz2fThhx+edyAAAAAAAAAAAKqLMov0Bw8erKwcAAAAAAAAAABUO2UW6Tdt2lRZOQAAAAAAAAAAqHbOqye9JCUnJ+vPP/9U06ZNddFFF8nT01MeHh7lmQ0AAKBKytiWoNS4WO09ki7Puv4KsIfLLzjEdCwAAAAAgAW5XVX/v//7P9ntdnXs2FF9+vTRrl279N1336ljx4769NNPKyIjAABAlZGxLUHJ0VHKS0+THA7lpacpOTpKGdsSTEcDAAAAAFhQmUX6rKwsl9937NihRx99VNnZ2XrkkUec43Xq1JGnp6dGjBih+Pj4ikkKAABQBaTGxcqRm+sy5sjNVWpcrKFEAAAAAAArK7NI361bN33zzTfO32fOnKnLL79cq1ev1uDBg+VwOCRJN954o9asWaNmzZpp7ty5FZsYAADAwvLS09waBwAAAABUb2UW6Y8ePap//vOfioyMlCT98MMPstvtqlWrlmw2m8tlfXx89OCDD+rXX3+tuLQAAAAW5+lfz61xAAAAAED1VmaR/uuvv9aYMWO0b98+55iXl1eplz958qQKCgrKLx0AAEAVE2APl+2M/SWbl5cC7OGGEgEAAAAArKzMIr2Pj4/69++vWbNmSZJatGihTz75pMTLHj9+XCtWrNCNN95Y/ikBAACqCL/gENUfMLBw5rzNJk//eqo/YKD8gkNMRwMAAAAAWJCnOxceOnSoHn74YfXv31933HGHbDabduzYoV9//VWLFi3S4cOHFRERUVFZAQAAqgS/4BD5BYcoMNBXKSmZpuMAAAAAACzMrSJ9y5YtNXfuXL366quaMmWKJDn71QcGBioyMlLBwcHlnxIAAAAAAAAAgAuQW0X6I0eOKDQ0VBs3btTu3bt14MABFRQUqGHDhmrevLk8Pd26OQAAAAAAAAAAqjW3quo9e/bUAw88oGeeeUY33HCDbrjhhorKBQAAAAAAAADABa/MhWPPlJ6ersDAwIrKAgAAAAAAAABAteJWkb5bt26KiYnRwYMHKyoPAAAAAAAAAADVhlvtbjw8PJSYmKguXbqocePGqlevnjw8XOv8NptNH374YbmGBAAAAAAAAADgQuRWkX7r1q2qW7euJOnkyZM6fPhwhYQCAAAAAAAAAKA6cKtIv3LlSvn7+1dUFgAAAAAAAAAAqhW3etLb7Xa98847FZUFAAAAAAAAAIBqxa0ifXp6ugICAioqCwAAAAAAAAAA1Ypb7W66deummJgYhYSE6PLLL6+oTAAAAAAAQzK2JSg1LlZ7j6TLs66/Auzh8gsOMR0LAADgguVWkd7Dw0OJiYnq0qWLGjdurHr16snDw3Uyvs1m04cffliuIQEAAAAAFS9jW4KSo6PkyM2VJOWlpyk5OkqSKNQDAABUELeK9Fu3blXdunUlSSdPntThw4crJBQAAAAAoPKlxsU6C/RFHLm5So2LpUgPAABQQdwq0m/atKmicgAAAAAADMtLT3NrHAAAAH+fW0X6Ivn5+dq1a5cOHTokLy8v/eMf/9ANN9xQ3tkAAAAAAJXI079eiQV5T/96BtIAAABUD24X6b/88ktFREQoOTlZDodDUmEf+ksvvVSvvvqqOnXqVO4hAQAAAAAVL8Ae7tKTXpJsXl4KsIcbTAUAAHBhc6tIv337dj377LOqV6+ehg0bpmbNmsnhcCgxMVEfffSRhg4dqujoaN1yyy0VlRcAAAAAUEGK+s6nxsUq70i6POv6K8AeTj96AACACuRWkX727Nlq2LChVq5cKV9fX5dt/fr1U3h4uN59913Nnz+/XEMCAACzMrYlKDUuVnsp2ADABc8vOER+wSEKDPRVSkqm6TgAAAAXPA93Lrxjxw498MADxQr0kuTj46NevXrpxx9/LLdwAADAvIxtCUqOjirsUexwKC89TcnRUcrYlmA6GgAAAAAAVZ5bRfqzsdlsOnXqVHneJAAAMCw1LtalN7EkOXJzlRoXaygRAAAAAAAXDrfa3bRo0UIrV65Uv379dPHFF7tsy8rK0ooVK3TjjTeWa0AAwLmhHQkqSl56mlvjAAAAAADg3LlVpB8yZIgGDBig++67T/3799cVV1whSc6FY5OTkxUREVEROQEAZShqR1I027moHYkkCvX42zz965VYkPf0r2cgDQAAAAAAFxa3ivStW7fW7NmzNX78eE2dOlU2m02S5HA4FBgYqMjISAUHB1dIUABA6cpqR0KRHn9XgD3c5SCQJNm8vBRgDzeYCgAA6+CMRgAA8He4VaSXpOuuu05du3ZV165ddfDgQUnSwYMHlZ6erlatWpV7QADA2dGOBBWpqMiQGherPIoPAAC44IxGAADwd7lVpN+7d68efvhhZWVl6f7779c999wjSXrrrbf00Ucfae3atfroo4/UqFGjCgkLACgZ7UhQ0fyCQ+QXHKLAQF+lpGSajgMAgGVwRiMAAPi7PNy58LRp0+Tt7a21a9fq2muvdY6PGDFCa9euVc2aNfXWW2+Ve0gAQNkC7OGyeXm5jNGOBAAuXBnbEpQ4cri29uilxJHDlbEtwXQkoNrijEYAAPB3uVWk/89//qNHHnnEuWDs6Ro1aqT+/fvr3//+d3llAwCcI7/gENUfMLBw5rzNJk//eqo/YCCztwDgAlTUWiMvPU1yOJytNSjUA2aUduYiZzQCAIBz5Va7G4fDoZMnT5a5PScn52+HAgC4j3YkAFA90FoDsBYWWAcAAH+XWzPpW7RooZiYGGVkZBTblp2drRUrVqhFixblFg4AAACAK1prANbCGY0AAODvcmsm/ZAhQ9S/f3/dd9996tatm4KCgmSz2XTgwAGtXbtWKSkpmjRpUrkGzM7O1ltvvaUNGzbo+PHjat26tcaOHVtiy53T7dy5U1OnTtWuXbvk7e0tu92uZ599VjVr1nReZuzYsVq5cmWx686cOVN33313ud4PAAAAoDywWDhgPZzRCAAA/g63ivQtWrTQwoULNWXKFC1YsEAOh8O57dprr9WkSZPUsmXLcg04bNgw7dy5UyNHjpS3t7fmzJmjAQMGaO3atfL19S3xOvv379fAgQPVsmVLzZgxQ//9738VGRmprKwsvfLKK87L/fLLL+ratasGDhzocv2zHQAAAAAATKG1BgAAAHBhcatIL0mtW7fWihUrlJ6erkOHDqmgoED/+Mc/dOmll5Z7uO3btys+Pl7z589X+/btnX//jjvu0NKlSzV48OASrzdv3jz5+vrqnXfekZeXlzp06KBatWppwoQJeuKJJ1S/fn3l5+frt99+U69evXTzzTeXe3YAAACgIhS10EiNi1XekXR51vVXgD2c1hoAAABAFeV2kb6Iv7+//P39yzNLMVu3bpW3t7dCQ0Nd/m6bNm20efPmUov0W7du1e233y4vLy/n2N13362IiAht2bJF4eHh2rdvn3JycnTNNddU6H0AAAAAyhutNQAAAIALh1sLx1a2xMREBQUFqUaNGi7jjRs31r59+0q8zokTJ/THH3+oSZMmLuP+/v7y8fFxXu+XX36RJK1atUphYWFq3ry5+vXrpx07dlTAPQEAAAAAAAAAoLjznkn/d+Xl5Wnt2rWlbg8ICFBWVpZ8fHyKbfP29lZWVlaJ18vMLJxJdLbrFRXpMzMz9dZbbykjI0Nz587VgAEDtHz5cl199dVu3ycAAAAAAAAAANxhrEh/8uRJjRw5stTtbdu2Vc2aNUvd7uFR8kkARYvZ2my2ErcVXe+BBx5QmzZt1KFDB+f24OBgde7cWXPnztW0adPO6X5IUr16xQ8IVDeBgSUv4msaudxDLvdZNRu53EMu95DLPVbNJVk3G7ncQy73kMs95HKfVbORyz3kcg+53GPVXJJ1s5HLPeSqeowV6b29vbVnz54yLzN06FAdPHiw2Hh2dnaJM+Wl/82gL2mm/fHjx+XrW/hiCAoKUlBQkMt2Pz8/3XLLLWfNdaa0tCwVFDjcus6FxKq9UMnlHnK5z6rZyOUecrmHXO6xai7JutnI5R5yuYdc7iGX+6yajVzuIZd7yOUeq+aSrJuNXO4hlzV5eNjKnOht6Z70TZo0UVJSknN2fJH9+/cX6zlfxNvbW/Xr19f+/ftdxtPS0pSVleW83oYNGxQfH1/s+idPnlTdunXL6R4AAAAAAAAAAFA6Sxfpw8LClJGRoYSEBOdYenq6tm/frpCQkFKvFxoaqi+//FK5ubnOsc8++0w1atRQ27ZtJUlxcXEaN26ccnJynJdJTk7W999/77wMAAAAAAAAAAAVydJF+jZt2qht27Z64YUXtGLFCm3cuFEDBw6Ur6+v+vbt67zcb7/9pt27dzt/HzRokFJSUjR48GB9+eWXWrhwoSZNmqQHH3xQDRo0kCQ99dRTOnLkiJ566inFx8frk08+0YABA3TJJZfo0UcfrfT7CgAAAAAAAACofixdpJekOXPmqFOnTpo6dapeeuklXXbZZYqKilKdOnWcl4mIiNCQIUOcvzdr1kwLFizQ8ePHNXToUC1cuFCPPvqoxo4d67xMixYtFBUVpby8PL3wwguKiIjQ9ddfryVLlpTa7x4AAAAAAAAAgPJkbOHYc1WnTh1NmjRJkyZNKvUyixYtKjbWunVrLV++vMzbbt26dYnXBQAAAAAAAACgMlh+Jj0AAAAAAAAAABcqivQAAAAAAAAAABhi+XY3AAAApcnYlqDUuFjtPZIuz7r+CrCHyy84xHQsAAAAAADOGUV6AABQJWVsS1BydJQcubmSpLz0NCVHR0kShXoAAAAAQJVBuxsAAFAlpcbFOgv0RRy5uUqNizWUCAAAAAAA9zGTHhccWh8AQPWQl57m1jgAAAAAAFbETHpcUIpaH+Slp0kOh7P1Qca2BNPRAADlzNO/nlvjAAAAAABYEUV6XFBofQAA1UeAPVw2Ly+XMZuXlwLs4YYSAQAAAADgPtrd4IJC6wMAqD6KWpmlxsUqjxZnAAAAAIAqiiI9Liie/vVKLMjT+gAALkx+wSHyCw5RYKCvUlIyTccBAAAAAMBttLvBBYXWBwAAAAAAAACqEmbS44JC6wMAAAAAAAAAVQlFelxwaH0AAAAAAAAAoKqg3Q0AAAAAAAAAAIZQpAcAAAAAAAAAwBCK9AAAAAAAAAAAGEKRHgAAAAAAAAAAQyjSAwAAAAAAAABgCEV6AAAAAAAAAAAMoUgPAAAAAAAAAIAhFOkBAAAAAAAAADCEIj0AAAAAAAAAAIZQpAcAAAAAAAAAwBCK9AAAAAAAAAAAGEKRHgAAAAAAAAAAQyjSAwAAAAAAAABgCEV6AAAAAAAAAAAMoUgPAAAAAAAAAIAhFOkBAAAAAAAAADCEIj0AAAAAAAAAAIZQpAcAAAAAAAAAwBCK9AAAAAAAAAAAGEKRHgAAAAAAAAAAQzxNBwAAAEDlydiWoNS4WO09ki7Puv4KsIfLLzjEdCwAAAAAqLYo0gMAAFQTGdsSlBwdJUduriQpLz1NydFRkkShHgAAAAAMod0NAABANZEaF+ss0Bdx5OYqNS7WUCIAAAAAAEV6AACAaiIvPc2tcQAAAABAxaNIDwAAUE14+tdzaxwAAAAAUPEo0gMAAFQTAfZw2by8XMZsXl4KsIcbSgQAAAAAYOFYAACAaqJocdjUuFjlHUmXZ11/BdjDWTQWAAAAAAyiSA8AAFCN+AWHyC84RIGBvkpJyTQdBwAAAACqPdrdAAAAAAAAAABgCEV6AAAAAAAAAAAMoUgPAAAAAAAAAIAhFOkBAAAAAAAAADCEIj0AAAAAAAAAAIZQpAcAAAAAAAAAwBCK9AAAAAAAAAAAGEKRHgAAAAAAAAAAQyjSAwAAAAAAAABgCEV6AAAAAAAAAAAM8TQdAAAAAAAAAACqgoxtCUqNi9XeI+nyrOuvAHu4/IJDTMdCFUeRHgAAAAAAAADOImNbgpKjo+TIzZUk5aWnKTk6SpIo1ONvod0NAAAAAAAAAJxFalyss0BfxJGbq9S4WEOJcKGgSA8AAAAAAAAAZ5GXnubWOHCuKNIDAAAAAAAAwFl4+tdzaxw4VxTpAQAAAAAAAOAsAuzhsnl5uYzZvLwUYA83lAgXChaOBSoJq38DAAAAAABUXUV1nNS4WOVR30E5okgPVAJW/wYAAAAAAKj6/IJD5BccosBAX6WkZJqOgwsE7W6ASsDq3wAAAAAAAABKQpEeqASs/g0AAAAAAACgJBTpgUrA6t8AAAAAAAAASkKRHqgErP4NAAAAAAAAoCQsHAtUAlb/BgAAAAAAAFASivRAJWH1bwAAAAAAAABnot0NAAAAAAAAAACGUKQHAAAAAAAAAMAQivQAAAAAAAAAABhCkR4AAAAAAAAAAEMo0gMAAAAAAAAAYAhFegAAAAAAAAAADLF8kT47O1sREREKDQ1Vy5Yt9fjjj+v333936/qdOnXS6tWri237/fff9eSTT6p169a69dZb9eqrryorK6sc0wMAAAAAAAAAUDpP0wHOZtiwYdq5c6dGjhwpb29vzZkzRwMGDNDatWvl6+tb5nWzsrL09NNP69ChQ8W2HTt2TI888ogCAwM1ZcoUpaWl6c0339Sff/6puXPnVtTdAQAAAAAAAADAydJF+u3btys+Pl7z589X+/btJUmtW7fWHXfcoaVLl2rw4MGlXnfLli0aP368jh49WuL2JUuWKCMjQ6tWrVLdunUlSfXr19fgwYP1448/qkWLFuV+fwAAAAAAAAAAOJ2l291s3bpV3t7eCg0NdY75+/urTZs22rx5c5nXHTRokJo3b6758+eXettt2rRxFuglKSwsTN7e3oqPjy+fOwAAAAAAAAAAQBksXaRPTExUUFCQatSo4TLeuHFj7du3r8zrrlmzRtOmTZO/v3+pt92kSROXsRo1aujyyy8/620DAAAAAAAAAFAejLW7ycvL09q1a0vdHhAQoKysLPn4+BTb5u3tfdYFXq+++uoyt2dmZp73bZ+pXr3it1PdBAaWvT6AKeRyD7ncZ9Vs5HIPudxDLvdYNZdk3Wzkcg+53EMu95DLfVbNRi73kMs95HKPVXNJ1s1GLveQq+oxVqQ/efKkRo4cWer2tm3bqmbNmqVu9/D4+ycB2Gy2YmMOh8Pt205Ly1JBgeNv56mqAgN9lZKSaTpGMeRyD7ncZ9Vs5HIPudxDLvdYNZdk3Wzkcg+53EMu95DLfVbNRi73kMs95HKPVXNJ1s1GLveQy5o8PGxlTvQ2VqT39vbWnj17yrzM0KFDdfDgwWLj2dnZJc6Cd4ePj0+JM+azs7PVsGHDv3XbAAAAAAAAAACcC0v3pG/SpImSkpLkcLjOUt+/f3+xfvLnc9v79+93GcvPz9fBgwf/9m0DAAAAAAAAAHAuLF2kDwsLU0ZGhhISEpxj6enp2r59u0JCQv7WbYeGhurbb7/V0aNHnWNbtmzR8ePH//ZtAwAAAAAAAABwLixdpG/Tpo3atm2rF154QStWrNDGjRs1cOBA+fr6qm/fvs7L/fbbb9q9e7dbt92vXz95eXlp4MCB2rhxo1asWKEXX3xR7du31y233FLedwUAAAAAAAAAgGKM9aQ/V3PmzNHkyZM1depUFRQUqFWrVpoxY4bq1KnjvExERIQOHTqkTZs2nfPt+vv7Kzo6Wm+88YZGjBghb29v3X333WUuZgsAAAAAAAAAQHmyfJG+Tp06mjRpkiZNmlTqZRYtWlTqtssvv7zUBWqvvvpqRUVF/d2IAAAAAAAAAACcF0u3uwEAAAAAAAAA4EJGkR4AAAAAAAAAAEMo0gMAAAAAAAAAYAhFegAAAAAAAAAADLH8wrEAAAAAAADAucjYlqDUuFjtPZIuz7r+CrCHyy84xHQsACgTRXoAAAAAAABUeRnbEpQcHSVHbq4kKS89TcnRUZJEoR6ApdHuBgAAAAAAAFVealyss0BfxJGbq9S4WEOJAODcUKQHAAAAAABAlZeXnubWOABYBUV6AAAAAAAAVHme/vXcGgcAq6BIDwAAAAAAgCovwB4um5eXy5jNy0sB9nBDiQDg3LBwLAAAAAAAAKq8osVhU+NilXckXZ51/RVgD2fRWACWR5EeAAAAAAAAFwS/4BD5BYcoMNBXKSmZpuMAwDmh3Q0AAAAAAAAAAIZQpAcAAAAAAAAAwBCK9AAAAAAAAAAAGEKRHgAAAAAAAAAAQyjSAwAAAAAAAABgCEV6AAAAAAAAAAAMoUgPAAAAAAAAAIAhFOkBAAAAAAAAADCEIj0AAAAAAAAAAIZQpAcAAAAAAAAAwBCK9AAAAAAAAAAAGEKRHgAAAAAAAAAAQyjSAwAAAAAAAABgCEV6AAAAAAAAAAAMoUgPAAAAAAAAAIAhFOkBAAAAAAAAADCEIj0AAAAAAAAAAIZQpAcAAAAAAAAAwBCK9AAAAAAAAAAAGEKRHgAAAAAAAAAAQyjSAwAAAAAAAABgCEV6AAAAAAAAAAAMoUgPAAAAAAAAAIAhFOkBAAAAAAAAADCEIj0AAAAAAAAAAIZQpAcAAAAAAAAAwBCK9AAAAAAAAAAAGEKRHgAAAAAAAAAAQyjSAwAAAAAAAABgCEV6AAAAAAAAAAAMoUgPAAAAAAAAAIAhFOkBAAAAAAAAADCEIj0AAAAAAAAAAIZQpAcAAAAAAAAAwBCK9AAAAAAAAAAAGEKRHgAAAAAAAAAAQyjSAwAAAAAAAABgCEV6AAAAAAAAAAAMoUgPAAAAAAAAAIAhFOkBAAAAAAAAADCEIj0AAAAAAAAAAIZ4mg4AAAAAZGxLUGpcrPYeSZdnXX8F2MPlFxxiOhYAAAAAVDiK9AAAADAqY1uCkqOj5MjNlSTlpacpOTpKkijUAwAAALjg0e4GAAAARqXGxToL9EUcublKjYs1lAgAAAAAKg9FegAAABiVl57m1jgAAAAAXEgo0gMAAMAoT/96bo0DAAAAwIWEIj0AAACMCrCHy+bl5TJm8/JSgD3cUCIAAAAAqDwsHAsAAACjihaHTY2LVd6RdHnW9VeAPZxFYwEAAABUCxTpAQAAYJxfcIj8gkMUGOirlJRM03EAAAAAoNLQ7gYAAAAAAAAAAEMo0gMAAAAAAAAAYAhFegAAAAAAAAAADKFIDwAAAAAAAACAIRTpAQAAAAAAAAAwhCI9AAAAAAAAAACGUKQHAAAAAAAAAMAQivQAAAAAAAAAABhCkR4AAAAAAAAAAEMsX6TPzs5WRESEQkND1bJlSz3++OP6/fff3bp+p06dtHr16mLbxo4dq2uuuabYf+vXry/HewAAAAAAAAAAQMk8TQc4m2HDhmnnzp0aOXKkvL29NWfOHA0YMEBr166Vr69vmdfNysrS008/rUOHDpW4/ZdfflHXrl01cOBAl/ErrriinNIDAAAAAAAAAFA6Sxfpt2/frvj4eM2fP1/t27eXJLVu3Vp33HGHli5dqsGDB5d63S1btmj8+PE6evRoidvz8/P122+/qVevXrr55psrID0AAAAAAAAAAGWzdLubrVu3ytvbW6Ghoc4xf39/tWnTRps3by7zuoMGDVLz5s01f/78Erfv27dPOTk5uuaaa8o1MwAAAAAAAAAA58rSRfrExEQFBQWpRo0aLuONGzfWvn37yrzumjVrNG3aNPn7+5e4/ZdffpEkrVq1SmFhYWrevLn69eunHTt2lE94AAAAAAAAAADOwli7m7y8PK1du7bU7QEBAcrKypKPj0+xbd7e3srKyirz9q+++uoytxcV6TMzM/XWW28pIyNDc+fO1YABA7R8+fKzXv909eoVz1jdBAaWvT6AKeRyD7ncZ9Vs5HIPudxDLvdYNZdk3Wzkcg+53EMu95DLfVbNRi73kMs95HKPVXNJ1s1GLveQq+oxVqQ/efKkRo4cWer2tm3bqmbNmqVu9/D4eycBPPDAA2rTpo06dOjgHAsODlbnzp01d+5cTZs27W/dPgAAAAAAAAAAZ2OsSO/t7a09e/aUeZmhQ4fq4MGDxcazs7NLnGHvjqCgIAUFBbmM+fn56ZZbbjlrLgAAAAAAAAAAyoOle9I3adJESUlJcjgcLuP79+9XkyZN/tZtb9iwQfHx8cXGT548qbp16/6t2wYAAAAAAAAA4FxYukgfFhamjIwMJSQkOMfS09O1fft2hYSE/K3bjouL07hx45STk+McS05O1vfff6+2bdv+rdsGAAAAAAAAAOBcWLpI36ZNG7Vt21YvvPCCVqxYoY0bN2rgwIHy9fVV3759nZf77bfftHv3brdu+6mnntKRI0f01FNPKT4+Xp988okGDBigSy65RI8++mh53xUAAAAAAAAAAIqxOc7sJWMxx44d0+TJk/X555+roKBArVq10ksvvaSmTZs6L/Pwww/r0KFD2rRpU7HrHzx4UHfccYemTp2q+++/32Xb9u3bNXPmTO3evVseHh4KCwvTiy++qAYNGlT4/QIAAAAAAAAAwPJFegAAAAAAAAAALlSWbncDAAAAAAAAAMCFjCI9AAAAAAAAAACGUKQHAAAAAAAAAMAQivQAAKBKSUpKMh2hRCdOnDAdAQAuSDt27Cg2lpCQYCAJ/i6rPpclLdV37NgxA0lcWfXxgnuWLFliOkKp9uzZYzoCgP+PIj3OW1ZWliRp9+7dWrVqlU6dOmU40f/k5ubq8OHDpmMAwDmrauu4x8fHG/vbQ4cONfa3yxIeHq5ff/3VdAy3pKenG/vbixcvdv585uP22muvVXIalJevv/5aeXl5pmO4yMnJ0Z49e+RwODiYVsXs3r1bP/30k0aNGuX8+aefftKPP/5omfeJGTNmFBubMGFC5QcpQdFB7a+++kpvv/22MjMzjWWx+nNpt9uLjT300EMGkhSy6uP15JNPlvmfFeTm5urYsWM6evSo8z/Tli5dajpCqYYOHao+ffpo9erVys3NNR3HBZ/fqG48TQdA1TRz5kwdOHBAw4cP16BBg3TllVfq3//+tyZOnGgs08aNG7Vt2zYNGzZM3bt3V2ZmpoYMGaJHHnnEWCZJ2rBhQ5nbO3fuXElJXPXs2VP/+te/JEmbN29W+/btjeQ4V//5z38UFRVV4hehyjBnzpwytw8ZMqSSkhS3cuVK9erVy9jfL8m///3vMre3adOmkpJUHQMGDFBkZKQCAgJMRzknw4YN0/fff2/kb1v1gMZDDz2khx9+WMOHD9cDDzxgOo7TY489pgULFkiS5s6dqyeeeMK57Z///Kfzs6CyxcbGqn///pKkkSNHuuT48ccfjWSSpIcfflg2m63U7dHR0ZWYprhVq1aVub1Hjx6VkqM0CxYs0KhRo9SuXTt16dJFYWFh8vLyMpbnP//5j4YMGSJPT08tW7ZM999/v959913dcsstxjKdbSJJgwYNKilJ6RITEzV//nwdPXrU5T33vffeq9QcS5cu1datW/XXX3+57Gt5enrqrrvuqtQsZ5o1a5YyMjL06aefOicvSdKpU6e0ZcsWjRs3zmA66ZVXXpEkPfLIIxo3bpzatWunMWPGaPbs2UbyWPW5fOSRR7Rz507l5OS4vC8UFBToxhtvNJbLqo9Xly5djP3tc7F06VJNmjTJOYHQ4XDIZrPp559/NpqrSZMmGjdunFq3bq2LL77YOW6qFnC6zz77TN98842WL1+ut956S926dVOfPn3UuHFjo7ms+Pl9uuzsbO3bt0+1a9dWo0aNjO/r3HzzzSVus2KtoEh6err8/f1Nx7AUivQ4L/Hx8VqyZIliYmJ07733auzYsQoPDzeaae7cuZo4caI2bNigm2++Wa+//roGDBhgvEg/dOhQBQQEqGnTpsUKSzabzdgH8+lZIiMjLVmkLygo0Pr16xUVFaXdu3fr3nvvNZblyJEjxcZOnjypNWvWyMfHx2iRft68efruu+8UERGh2rVrG8txutdff73E8QMHDujUqVPavXt3JSf6n06dOpVagLPZbPr8888rOVGhG2+8UT169NCUKVMUGhpqJIM7TBbKMzMztXHjxlIzmHpffeihhxQaGqpRo0Zp27ZtmjBhgiX+TZ4+W379+vUuRXqTz+Ppf9tKB16KDhxs3LhRWVlZCg8PV40aNbR69Wr5+fkZTlf4HEpSSkqKEhMTFRwcLE9PT3377be67rrrjBfpFy5cqKysLMXHx2vt2rV6/fXX1apVK02bNs1InqlTpyoqKkojRozQZZddpqlTp2rixImKjY01kkeS7r33XtlsNjkcDuXk5Ojiiy+Wp6enMjIyVK9ePW3ZssVYtiIvvfSSbrrpJrVp06bMg1YVbfz48ZIK91WHDRtmLEdJWrRooZ07d8rDw0OXXHKJc7xGjRp66623zAX7/3bt2qWVK1dq3rx56tmzp4YPH17ibPHKYtXn8u2339bRo0c1ZswYTZo0yTnu6empwMBAY7ms+nj17NmzxHGHw6H9+/dXcpriPvjgAy1dulQ33HCD6Sguimb0n/4YmawFnOm2227Tbbfdpm+++Ubjxo1TdHS0QkJC9PLLL6tRo0ZGMlnx81uS8vPzNWnSJMXExMjHx0c2m00nTpxQ//799cILLxj5zIyIiHBOdundu7diYmKc25YsWWK0SG/VyUJWRZEe56127dpKSEhQ7969Jcn4qVEOh0PXXHON5s+fr/bt28vHx8cSX/rfeOMNrV69WsePH1ePHj3UrVs3S3zJP/3DwwqP0+kyMjK0bNkyffTRRzpx4oTy8/O1du1aBQUFGcv08ssvu/z+66+/6oUXXlDr1q01ZcoUQ6kKrVq1ShMnTpTdbtfMmTN19dVXG80jSR9//LHL7ydOnNDEiRN15MgR44/XrFmzio1t375d06dPNzo7aOTIkerUqZNGjx6te+65R88995w8PKzblc5k0SY9Pb3U2cymv/BcccUVWrp0qcaMGaO77rpLdevWdW47899FZSnr/d7k83j63zaZ40xF7wMffPCBli1b5vx32LFjR+c+j0lFM5kHDx6syMhI50y3w4cPF/usMiUtLU1Hjx7ViRMnlJuba7TVQE5Ojq688krn7x06dFBkZKSxPJL0ww8/SCqc6Xzrrbc6JyF88cUXxg4Un+nEiRPGZ4Kf7vnnn9d3332nY8eOubyPmXy/79Chgzp06KD27dvrpptuMpajNA6HQx4eHtq6dauzDUlOTo7hVNZ7Ln18fOTj46Po6Gjl5ubqxIkTzlwZGRkuB2BMsNrjVWTZsmWaOnWqSwsSf39/bd261WAqKSAgwHIFeklatGiR6QilysrK0scff6wVK1boxIkTeuSRR9SzZ09t3rxZTz/9tLH9Vyt+fkvS/Pnz9ccff+jzzz9X/fr1JUmHDh3ShAkTNHfuXCNtn05/bzh58mSp20yw6mQhq6JIj/NSt25dvfbaa9q1a5dmzpypt956S5deeqnRTB4eHvr000+1ZcsWjRo1SvHx8Zb40m+322W323X48GGtXr1aDz30kJo2bSq73a527dpZoghnhcepSEREhD755BO1atVKL730kjp16qS7777baIH+TEuWLNGMGTP01FNP6bHHHjMdRxdffLEmTpyoL7/8UkOGDFHv3r1dZjyY3on/+eefNXz4cDVu3Fhr1qwxfkpb8+bNnT8XFBRo1qxZWrp0qSZMmKDu3bsbTCa1bt1aq1ev1ujRo9WjRw+XlgeV3WJAkiV6eJYkKCjIsl92Tp06pRkzZig+Pl4jRowwNvvodKfvAFvp/d7qjhw5opMnTzrPhsjOzrbEIoJF/vjjD5dT0Rs0aKA///zTYKJCnTp10qlTp3TfffepX79+ioyM1EUXXWQsj6enp44dO+Z87ScmJhrLcqZdu3a5nHl2xx13nLW9XmUJCgrSX3/9ZXz/vsgrr7yi+Ph4l/1B0wdli/j4+Gj06NHGWwOdqXHjxnr88cd18OBBtW3bVsOHD9c111xjNJNk3edy2bJleuONN3Tq1Cnn82iFNilWfbzmzZunhQsX6t1339Xzzz+vL7/80hKfQWFhYfroo490xx13uHz2mD7YkpKSorFjx2r//v366KOPNHLkSE2ePNno2RpFOnTooNtuu00jRoxQSEiIc/zee+/VsmXLjOWy6uf3unXrFBMTo1q1ajnHGjZsqClTpuiRRx4xUqQva+KL6X1/q04WsiqK9DgvU6ZM0fLlyzV37lzVrl1bNpvN+OzYUaNGac6cORo2bJgCAwP17rvvauzYsUYzna5BgwZ66qmn9NRTT+mHH37Q9OnTNW7cOH399ddG8mRkZDjbRWRmZhbrnW9qxy8uLk533nmnevbsqZCQEHl4eFjmzfvo0aN66aWX9Pvvv+vDDz/U9ddfbzqSixtuuEFBQUFavny580u16Z34BQsW6J133tHzzz/vbCFhFYcOHdLw4cMlFfbqs0IxVSo8M+Lbb79Vv379jGcKDg52tmTA2f3yyy968cUXdckll+hf//qXLrvsMtORJFl3BzgtLU0LFy4s9rNkdkHbIvfdd58efPBB3XXXXXI4HFq/fr0efPBB07GcAgMDNWvWLGfrgZiYGOPvGVLhadZbtmzRl19+qePHj+vEiRMKDg6Wr6+vkTxPPvmk+vfvr9TUVL3wwgvaunVrqS3ZKltBQYG+/fZb3XrrrZIK1wiyyr/XgoIC3XfffbrhhhtcCl2mCs9bt27Vp59+Kh8fHyN/vyxWaQ10pkmTJmnjxo1q1aqVatasqdatW5faqqQyWfW5fP/99y3ZJsWqj9cll1yiFi1a6LrrrlNaWpqeeuop3XPPPaZjad68ecrNzXV5n7fCwZaIiAjdeeedWrx4sfz8/HTttddq7NixmjdvntFckvToo4+W2rrV5KSYp556yrKf36cX6Iv4+flZ6jPAKpgs5B6K9DgvAQEBGjRokE6cOKGjR4/qn//8p+lIat26taKiopy/mzzqW5rU1FR98sknWr16tXJycvTQQw8Zy9KgQQNnu4h//OMfLh/AJgu7X331lVauXKnXXntNOTk56tatm/Ly8oxkOd0333yjUaNGqX379poxY0aJH8wmffzxx5owYYLsdrveeecd1axZ02ietLQ0jRw5Un/99ZeWLl2qq666ymieM61Zs0YTJ05U37599eyzz6pGjRqmIyk5OVmjR4/WH3/8oQULFljiINAvv/xS6jaT/y6t8CWwJH369NETTzyhJ5980lI7oYmJierWrZukwnUhin6WpKSkJFOxFBoaqr179xb7WZLLTC5TnnvuOTVv3lzffPONpMJCXIcOHQyn+p/JkycrIiJC999/vzw8PNSuXTu98cYbpmPpiSee0BNPPKHs7GzFx8crMjJS+/fv108//WQkT6dOndSsWTNt3bpVBQUFeuaZZ9SsWTMjWc40btw4Pf/886pZs6YcDoccDofefvtt07EkSXfddZfxhVlP16BBA8sVKYtYrTVQkQkTJri8J/Tt21dDhw4tse1fZbLqc2nVNilWfbyKZjkHBQVpx44dCg0NVX5+vulY2rFjh+kIJTp06JAefPBBffTRR6pZs6ZefPFFl/0xk9avX290fbXS3H777WratKnlPr/L6oRgamJTTk6Odu/e7Vzrpujnom0mWek7UVVgczA9DufBiqumF81OP7Nfn6keakVOnDihDRs2aM2aNdqzZ4+6dOmi+++/35K9K8/0ySef6L777jPytx0OhzZv3qylS5dq8+bNatWqlR5//HFjC9xed911qlmzZqltd0y+zp577jl9//33mjx5smUWHA0JCVF2dra6d+9eYpsDk19mR44cqc8++0zDhg1TmzZtim039QWtbdu26ty5s8aOHWuJxUZLc+zYMcXExGjJkiWKj483kuFsbXhMndL8/fff65ZbbjHyt8vy3Xfflbm9bdu2lZSk6tmxY4d2794tu92un376SS1btjQdqZhjx46pTp06pmM4JSUlafPmzfr666+1c+dOtWnTRnfddZexxd///e9/u/xus9lUq1YtXXHFFZYofJ06dcp5gOqaa66Rp6c15lANGzZMXbp0UYcOHSzxmTR9+nQlJSXp9ttvd5koYbrlhyQNGTJEr7zyimVaA7366qtKTk7W//3f/6lVq1bO8by8PCUlJemzzz4zmM66z+WcOXPk7+9vuTYpVn28Vq5cqZUrV+q9995Tjx495O/vr/r16+vdd981mqugoEAffPCBNm/erLy8PIWGhurJJ580/t5qt9u1cuVK2e12rVq1SllZWerdu7fWrl1rNJckPfvss6pTp45at26tiy++2Dlu+jUmWXM/rGvXrpo2bVqJBfkRI0Zo3bp1lZ6pU6dOpW6z2Wz64osvKjGNqxYtWjjbMx44cMClVWNSUpL+85//GEpmTRTpcV7uvPNOzZw501KzDbp16ya73a7rr7/e5Wid6eJDy5YtVbduXXXv3l0dO3YsNsPZSo/hmXr27GmJ1bYPHz6sZcuWKS4uTlu2bDGS4VyKXMePH3fZsaksTz75pN54440ye71XdrbZs2eXedTc5GwNq+7EfPbZZ2dduNbkgbP//ve/io6O1po1axQQEKAnnnhCvXr1MpLl2muvLbUNj8kDxlZ5zyxNXl6e80tqSkqKJfqg/vnnnzp+/LiaNm2qyMhIZWdny8PDQ8OHDzfax1ySYmNjtWDBAp08eVIxMTG67777NGzYMMu0vElMTNSQIUOUmZmplStXauDAgZozZ47xWWa33XabOnXqpDvvvFOhoaHy8vIymsdut+uXX37RVVddJQ8PD+3du1eBgYHOBc3vvPNOY9mys7M1bdo0/fe//9XMmTM1ffp0jRo1St7e3sYyFVmzZo02bdqkf//737rlllvUuXNn3X777cYObDz88MPFxmw2W6mLiFemp59+Wtu3b7dMa6CdO3fq119/1ezZszV06FDneI0aNXTzzTe7FEhMsOpzedNNNyk3N9dlzPQkNMm6j5f0v+8XycnJ2rlzp9q1a2f8s/vNN9/UL7/8or59+6qgoEAxMTFq2rSp8Ta47733nvbu3asff/xRjz/+uFasWKHbb7/dEjPYrfoai4uL0wcffGC5/bCyvktK0qZNmyopSdXAZCH3UKTHeenTp4/l2slYtThy+pv4mUUl00c1z6ZHjx5atWqV6RhOp06dMt7GpSxWfQ1K1s5mRSaL4WUx8Txu2bJFUVFR2rZtm0JCQvTTTz9p8+bNlmgRZDVWe88skpmZqaeeekp9+vRxvq4HDx6sEydO6N133zVWdNuxY4eeeOIJjR49Wt27d1fnzp3VvXt3ff/99woLCzO+MHfPnj21aNEi9e/fX6tWrdIff/yhQYMGWWLWmyQ99thj+uc//6k333xTq1at0pIlS/Tpp59qyZIlRnMVFBTojz/+0Hfffae8vDzdeuutRouCQ4YM0cMPP+zs+75jxw5FRUVp5MiReuqpp4x+No4ePVqXXnqpvvjiC61YsUJjx46VzWbTtGnTjGU606lTp7R+/XpNnz5daWlplm0lYVJpryHT/d///PNPy6yNggvH6tWrdf/997usI3O6Rx99tJITuerevbtiY2Od3xlzc3PVvXt3rV+/3mguqXDdqa+++koFBQUKCwvTAw88QCuQMlh9P8xqlixZon379ik4ONjoBISSHDlyRIcPH9aVV15p/ECe1VnjfEpUOVZcNf2qq67Snj17dM011xjLUJJzOZJq1YKgiZ2GTp06lfp3bTabPv/880pOdO6sfMyzsrO99NJLmjx5sqTCL6+nf1Ht1auXVq5cWal53PXBBx9Y8t9kZT+P9913n2rWrKnu3btr8uTJCggI0B133GGZAn12drb27dun2rVrq1GjRsZn7GZmZjoX5C6JqdOG33zzTV199dUu/aXnzJmjiRMn6q233tJrr71mJNfMmTMVGRmp4OBgSZK3t7eGDBmiQ4cOaejQocaL9B4eHi4HMP7xj39Y5rUvFbZ9Cg0N1ZtvvilJeuihh7R8+XLDqaSEhASNGDFCrVq1Un5+vqZOnapJkyYZ+8KYlJTkLNBLhbNlf//9d0sUL3/++WdNmjRJ8fHxql27tt566y3LfPZ899132rp1qxISEvTXX38pODhYYWFhxvKkpKRo7Nix2r9/vz766CONHDlSkydPtsQZQT179tSff/6pPXv2KCwsTMnJyWrQoIHpWPrjjz/04osvWq4VqFWfy4KCAi1cuFC//vqrxo0bpyVLlmjQoEHG3/et9njt379fklzWkbESh8PhMqnLy8vLMpO8evTooR49epiOUczvv/+uxYsX6/jx43I4HCooKND+/fuNT8q06n7Yhg0bnPv0Z7YcfOedd/T0009XeqZJkybpxx9/VKtWrTR9+nQdPHhQAwcOrPQcJfnyyy/1wgsvqHbt2vLw8NC7776rG2+80XQsy6JIj/NixVXTk5KSFB4ergYNGrgcODC9I3ourFoQNKGkxay2b9+u6dOnn7UViGlWnglR2dlOX3A0OjrapUhvhYWAz8aqB1wq+3n08vLSqVOndOTIER07dkwBAQGV+vdLk5+fr0mTJikmJkY+Pj6y2Ww6ceKE+vfvrxdeeMHYv8X09PRSTw02uSD3999/r9WrV7t8sfHy8tLYsWONfllMSkpyFuil//27a9iwoY4dO2YqltMll1yin3/+2fl6WrNmjaV6v0vSyZMnnflSUlJUUFBgOJE0Y8YMLV68WFdeeaUk6ddff9WLL75orEjv6empLVu2OAvMW7ZsUc2aNZWenm788+jMxefy8/PLXJCuMg0YMECBgYF66qmn9OCDDxrv5xwREaE777xTixcvlp+fn6699lqNHTtW8+bNM5pLkuLj4/Xqq6/Kw8NDy5Yt07333qs333zT+EzGV155pcRWoKZZ9bmcOnWq0tPTtXPnTjkcDn399ddKSUkxviiw1R6vohZKkyZN0r///W+1adNGR48e1fbt242/5qXClohvvPGG+vfvL5vNpsWLF+vqq682HUsbN250vsZO/57x/fffG0xVaPjw4WrevLl++OEH3Xvvvfryyy8t0ZLXqvth7777rnOffuDAgS5nU23cuNFIkT4hIUH/+te/5OnpqQEDBujpp5+2TJH+7bff1tKlS3Xttddqw4YNmjVrlubPn286lmVRpMd5seKprsOGDTMd4bxZtSBoQvPmzZ0/FxQUaNasWVq6dKkmTJig7t27G0yG83Xm69tKXxRLUxUyVoa4uDjt2LFDS5culd1u15VXXqns7GxlZ2cb7Zk8f/58/fHHH/r8889Vv359SdKhQ4c0YcIEzZ07V08++aSRXEFBQVq0aJGRv12WmjVrljjzyMvLy+gpp2ee+XB6mxY/P7/KjlPMmDFj9Nxzz+nAgQMKCwvTRRddpHfeecd0LKd+/frpn//8p9LS0jRt2jStXbtWgwYNMh1Lp06dchbopcIzHfPz843lefXVVzV06FDZbDYVFBTooosu0qxZs/T++++rT58+xnJJUps2bfTmm28qJydHX3/9tZYsWWKZ3qxFi/9u2bJFH3zwga6++mqFhYXpoYceMpLn0KFDevDBB/XRRx+pZs2aevHFF9WtWzcjWc40Z84cLV++XIMHD9all16qjz76SKNGjTJesPT09DTeeqQkVn0uv/nmG/3rX/+S3W6Xr6+vFixYoPvvv990LMs+XpGRkfr++++1aNEi5eTkaN68edq7d6+RAuXpXn31VY0fP159+vRxtpV5+eWXjWaSCs9qHDVqlHNdJSvJzs5WRESEJk6cqPbt22vAgAHq37+/6ViW3Q87/bvtmd9zTdV1PD09nQfT69evr1OnThnJUZK8vDxde+21kgrPKp49e7bhRNZGkR7nJTc3V/Hx8crOzpZUOPPnwIEDRgvlbdu21dGjR3XixAk5HA5npqrAah/URUwePDh06JCGDx8uSVq5cqUaNWpkLAv+Hqu+vnFubrrpJt1000166aWXFBsbq5iYGHXs2FG9e/fWiBEjjGRat26dYmJiVKtWLedYw4YNNWXKFD3yyCPGivRWddFFFyk9Pb3Y4tJpaWlG3+cvvvhil57JRQd+/vjjD5fn1pRmzZpp9erV+v3335Wfn68mTZpY5pR5qbB1WFBQkL766ivl5eVp/PjxCg0NNR1LtWrV0s6dO52nMu/cuVO1a9c2luemm27SF198ob1796pGjRpq1qyZatSo4fzCaNKIESM0b948+fr6KjIyUu3atdMzzzxjOpYk6dJLL1V4eLhuv/12ffXVV3r//fe1fft2Y0X6ooMsRbKysixx5ohU+D3o0ksvdf5+3XXXWWLfx6qtQK36XHp6erqcyeLl5WX8DBLJuo/XF1984ZxBfNlll2nx4sWy2+3Gi/Q+Pj6aMmWK0Qwl8fHxMX7grjRFLYuDgoL066+/6qabbrLEe1hOTo4l98NOf2zOfJys8LhJskRboCJnniFopWxWZP5TB1XSsGHDlJSUpJSUFF1//fX68ccfjc/8mTlzpvO0vxo1ajhnclWFdjdW89tvv+nKK680NktjzZo1mjhxovr27atnn32WN/IqyCo7KBeayi6ovvjii85+13Xq1NFjjz2mxx57TFu2bDHep7KkIq6fn5/R194999xj7G+XpXfv3ho6dKgmTZrkPOB54MABjR07VuHh4cZyPfjggxo+fLhmzZqlevXqSSrs7Tl69Gj17dvXWK7SFsXbunWrJPOL4mVlZcnHx0dHjx7VVVddpauuusq57ejRo0bXB5IK3zeefPJJBQUFSZL27dunmTNnGsuTnp6uNWvWKDs726XXrhUWZ42Pj9czzzzjUphftWqVJXoWz5w5U5s3b1ZycrJuv/12jRo1SiEhIcbydO7cWSNGjFBmZqaWLVumFStWqGvXrsbynK527do6fPiw8/Nn+/btllgYz6qtQK36XF599dVasmSJ8vPzlZiYqKioKEsczLPq43Xq1CmXgmnNmjWN7oM999xzmjlzZqnfX02/7m+88UZ9/vnnlizUBwUFaeLEierZs6fGjh2r48ePG28HJxUeyF63bp2aNWtmOorl5eTkaPfu3c7vimf+brJ9UVU8q94kivQ4Lz///LM2bNig1157TY8++qgKCgqMLTxXZPXq1fryyy81efJkjRw5Utu2bVN8fLzRTFZ28OBBRUZG6pJLLtGIESNUu3ZtZWdna9asWVqyZIl27dqlf/7zn5Wea+TIkfrss880bNgwtWnTxqW3uWT2A+ZsLr74YtMRSlXZ2ZKSkpyzmU//WSp87VmdidnFv/76q0uxrSSVfeDst99+K3E8LCzM6AKCZfVsNjkz/MEHH9TRo0dL3W6qeNqzZ08lJyfr/vvvV+3atVVQUKC8vDwNGjRIDz/8sJFMUuFM8AMHDuiOO+5Qs2bNZLPZlJiYqAEDBhg9ld/qi+I9/PDD+te//qXg4GCXLzoOh8P4+kCS1Lp1a61du1Y//vijCgoKdPPNN6tu3brG8jz//POqVauWfvvtN4WEhCghIUGtWrUylkeSNm3apLy8PE2dOlUOh8P5vpWXl6fZs2dbokifnZ2t0aNHq1WrVpb4Qv3kk09q1apVKigoUEJCgnr37q0HHnjAdCxJhYWkxx57TCkpKerdu7d+//13S5zOb9VWoFZ9LseOHas33nhDaWlp6tu3r8LCwoz3o5es+3jdcsstGj58uHr16iWbzaZVq1apRYsWxvI8/vjjkmSJ1jana9mypWw2m/Lz8xUTE+M8Q6PoM9sKPelfe+01bd68Wddff70eeOABbd261WXtQVOuueYaffzxx2rVqpXLd1nTkxEyMjK0ceNGORwOZWZmasOGDc5tmZmZRjKdPHlSQ4YMcRkr+t1ms+mLL74wEUuSlJiY6LJff+DAAZffTR9Asxqbg2bYOA99+vTRsmXL9P7776thw4bq2rWrunfvrjVr1hjL1KtXL61cuVJz5sxR8+bN1bFjR917771au3atsUznqkePHlq1alWl/s0BAwbo6quv1l9//aWmTZuqU6dOGjp0qHx8fDRu3DiXxfwqU6dOnUrdZvoDZuvWrfLz83NZjfyXX35RRESEli5daiyXZL1spy+gU5LTF5KtbOdSDP/ggw8q/SBVmzZtNGrUKPXq1atS/25Zevbsedbn0oSuXbtq2rRpJRbki2bdmFDUZ7SkXFYonp44cUKJiYny8PBQs2bNivWENyU1NVX/+c9/JEnXX3+9vv/+e3344YdasWKF0VzTpk1ztl2zol27drms42La2fZjTBWe77zzTn3++ed67bXX1KdPH9WtW1dPP/20YmNjjeSRChdR27ZtW7Hn0NPTU506dTJ68KxIfn6+FixYoM2bNysvL0+hoaF68sknLdH+w4oyMjL0ww8/qKCgQC1atCjWXsyUHTt2aPfu3bLb7frpp5/UsmVL05FwgTh+/Lhmzpypb775Rp6enrrttts0ZMgQo+3NpMI+5m+88YbL2NChQzVr1iwjeQ4dOlTm9oYNG1ZSkqqnefPmxWb0W2F/+myf0SbWpyooKLDMwvNn+u6778rcbrojh9Wwl4XzcvHFF+vjjz/Wtddeq+XLl6tp06Y6fvy40Uyenp46cOCAmjZtqu3btyssLEwnT540mulsTLaV+fPPPxUdHa2cnBzZ7XYtX75cAwcO1GOPPWb0C9imTZtK3WZy4bkpU6Zo3bp1ysnJ0fjx49WxY0dNmTJFS5cuNb6grRWzlVWEL212dmXp16/fWYvhJs4iWbRokV588UVt27ZNr7/+uiXOzNizZ49uueWWYuOmZ/+UNFvECs4888cqTp/dX/Rl8Pjx487PbdMzkgICAtSmTRvFxMRo/PjxOn78uCUWLPvqq68sXaR/8cUXjR2QKsn69eslSSkpKUpMTFRwcLA8PT317bff6rrrrjNWpA8ICJAkXXHFFdq7d6+6d+9u/DT+ohY3S5YsMdbj/WwiIyP1888/65FHHlFBQYFiYmI0depUjRkzxkieTz/9VDNnzlRGRobL+DfffGMkz5kSExMlFZ7ptXPnTklShw4dTEZSXFycPvjgA508eVJ33XWXnn76aQ0bNkwPPvig0VxWfS5//fVXLVq0SMeOHXMZN9muS7Lu43XxxRdr9OjROnbsmOrUqWM0i1S4YGxycrL+7//+T+np6c7xvLw8JSUlGctVtN9V0oHs2rVrKycnx1g7l7IWsbXZbNq9e3clJ3K1a9cuo3+/NNHR0ZY4w+x0jzzyiCIjI537PFZy4MABS01CszqK9Dgvr7zyipYvX64XX3xRK1euVP/+/fXCCy8YzfTEE0/o5Zdf1rvvvqsZM2Zo1apV6tixo9FMknXbyhQVAGvVqqVjx45p6tSpRttXFJk+fXqJr6WUlBQ9//zzWrJkiYFU0saNG7VmzRqlpKRo4sSJioqKUkZGhqKjo42fNm/FbEWv+7p162r48OElvu5NsWIxXCrcUY6NjVVkZKQeeOABTZ482WXBZBOF1CZNmjjX+rCSsg7mobiitihWnOGfmJioDz/8UGvWrFHDhg2Vk5OjTZs2ydfX11imIpdffrkee+wx3XLLLc5FbSXzPemLWO008Pfee0+SNHjwYEVGRqpx48aSpMOHDxttP1CvXj29//77uvnmmzV79mz5+PgoJyfHWJ7TPfDAA9q4caOys7MlFU5GOHDggCXalGzevFmxsbHOntMdO3ZU9+7djRXp33zzTY0bN875urKSYcOGafv27S6Lx9psNuNF+kWLFikmJkb9+/dXvXr1FBcXp0GDBhkv0lv1uXz++ecVFhZmuYV2rfp4JSYmasiQIcrMzNTKlSs1cOBAzZkzx1jBuVevXvr111+1Z88edenSxTleo0YN3XzzzUYynW716tX6z3/+o+DgYNWoUUPffPONGjVqpIyMDD3xxBPq3bt3pWf65ptv5HA4NHPmTDVs2FC9e/dWjRo1FBcXp8OHD1d6njPNmTPH5XebzabatWvrqquuUrt27QylKuxIYLWC+I033qgePXpoypQpCg0NNR3Hxbx58/Tdd98pIiLC+Jk2VQFFepyXK664QiNHjtShQ4c0bNgwRUZGGj+aePvtt+v222+XVPghuH//fkvsZI0ZM8bZVmbu3LkubWXef/990/EkSf7+/pYo0EuFs1gGDRqkyMhIZ5Fm27ZtGj58uPP5NcHb21t+fn7y8/PTTz/9pC5duujll1+2xArzVsxm5de9FYvhRby8vDRy5EgdPXpUDzzwgLOwaqqQ6uXlZcnTcDds2KDOnTtLUrEZXO+8846efvppI7k6derk8llYo0YNXXLJJWrfvr3RNhFWneE/ePBg7dq1S/fcc4+io6N14403qlOnTpYo0Ev/ey8426nqpnzxxRfO2etFTB90kaQ//vjDpZjUoEED/fnnn8byvP7661q7dq1at26t5s2ba9asWRoxYoSxPKcbNmyYkpKSlJKSouuvv14//vijZU77djgcLvsRXl5eRvcrGjZsqDvuuMPY3y/Lrl279MUXX1imhVgRDw8P+fj4OH//xz/+oRo1ahhMVMiqz2WtWrU0evRo0zGKserjNWHCBI0dO1Zvvvmm6tevr/79++uVV14xNqHqxhtv1I033qiQkBBddtllRjKUxWazaeXKlc6DGElJSZowYYIWL16sfv36GSnSF60Xs2vXLkVERDjHBwwYILvdXul5zrR371798MMP6tKli2rUqKGNGzeqYcOGWrdunXbs2OGy6HplsmJBfOTIkerUqZNGjx6te+65R88995xl2t+sWrVKEydOlN1u18yZM3X11VebjmRpFOlxXn7//Xc988wzSk5OlsPhUN26dTV37lyjK28fP35cU6dOdemdOXbsWJedUxOs2lbm9EKSlfqLFp0J0atXL82ePVtffPGF3n//fb388stGF1I7/UPukksu0SuvvGKZx82K2az6ui9itWJ4kf3792vUqFGSCs+QOP3ggQkXXXSR0b9fmnfffddZpB84cKBL3/yNGzcaK9Kf2e+0oKBAaWlpiomJ0ezZsy0xO/ZMy5cvNzarcvfu3brhhht01VVXKSgoSJKMH/A/XUBAgKXb3SxdutRSPemLBAYGatasWc62ZzExMUbfy+rVq6cBAwZIKmwR9OKLLxrLcqaff/5ZGzZs0GuvvaZHH31UBQUFeu2110zHklR4QPuNN95Q//79ZbPZtHjxYqNfrIsKIu3bt3fZj2jTpo2xTEWaNm2qvLw8yxXpL7nkEv3888/O99U1a9ZYoi2JVZ/Ltm3bKj4+XmFhYZY4mFHEqo/X0aNHFRoaqjfffFOS9NBDD2n58uVGM0mFB4ojIiJ0/PhxORwOFRQU6ODBg/rqq6+M5kpJSXGplTRq1EjJycny8fEx/norWrOoadOmkgrbXZ46dcpoJklKS0tTXFycAgMDJRUuovzcc89pyZIlCg8PN1akt2pBvHXr1lq9erVGjx6tHj16qEGDBs5tRWc7mnDxxRdr4sSJ+vLLLzVkyBD17t3bZb+w6DsdCpmvlKBKGj9+vAYNGuT8AhYbG6uIiAhFR0cbyzRp0iTl5+fr7bffVn5+vj766CONHz9eU6ZMMZZJsm5bmdN7Tefk5Dh/Nt1rWio83bRp06bq0aOHAgICtHz5cqMHgM508cUXW6LQXBKrZLPq676I1YrhkrRkyRJNnz5dDz/8sJ599lnjO+yStGzZMknSqVOn9N///ldSYTHCdCHi9LYtZ7ZwKamlS2UprWAaHBysBx54wFiR/uuvv9bo0aNVt25dvfvuu7r88su1c+dOvfbaazp06JCxIv1XX32lDRs2aOnSpZo4caI6duxoqbVk6El/fiZPnqyIiAjdf//9stlsat++fbFF/CpD3759tXTpUrVs2bLEgz8m93OKXHrppfL09HT2y+/atasyMzNNx5JU2N95/Pjx6tOnjwoKChQWFma0bdG3336rzZs3a8uWLS7jH3/8saFE/9O7d291795dLVu2dNkHmzRpksFUhWc1Pvfcczpw4IDCwsJ00UUX6Z133jGaSbLucxkQEKAnnnjC+X5hhckbknUfL6lwjaCixyslJUUFBQWGE0njxo3T/fffr88++0x9+vTRF198YYkiYJ06dRQTE6NevXrJ4XAoNjZWl1xyifbt22f8cXv++efVu3dvXXPNNSooKNB///tfvfXWW0YzSYUHgooK9FLhzP+jR4/Ky8vL+PddqxbEV61apW+//Vb9+vWzxPfb091www0KCgrS8uXLne3hbDabJf59Won5Sg6qpLS0NJeFIcPDwxUVFWUukKQff/xRa9ascf4+YcIE3XvvvQYTFWeltjIbN240HaFUO3fu1MyZM9W1a1f99NNPWrx4scaMGWP0NOs///xTEyZMKPZzkXHjxpmIJcna2SRrve4laxbDJWn+/Pl67733jM+MOtPy5cs1bdo0SYXF+po1a+r5559X3759jWU6veB2ZvHNSjOxi9SuXdvol4mpU6fq5Zdf1sGDB/Xee+/puuuu0+TJk9WjRw+j7ac8PT11zz336J577tFvv/2mZcuW6eTJk+rcubMeffRRo68xiZ705+vSSy/V22+/bTSD9L/FHhcuXOjyJd9KLr74Yn388ce69tprtXz5cjVt2tS5oLNpPj4+xie6nG737t3avHmzJc/wmj17tsLCwizXMzwnJ0erV6/W77//rvz8fDVp0sQSbRqt+lwuX75cy5cvt1xhy6qPV79+/fTPf/5TaWlpmjZtmtauXatBgwaZjiWbzabBgwfryJEjatq0qbp166bw8HDTsTRx4kSNGjVKERERstlsuuWWWzR58mR9/PHHeuqpp4xm69y5s1q1aqX/+7//k1RYgPb39zeaSSo822DatGnOySQrV65U48aN9eOPP1pi5rqVCuLJyckaPXq0/vjjDy1YsEDXX3+90Txn+vjjjzVhwgTZ7Xa98847lvgssiqK9Dgv+fn5Onr0qPOL4OkrqJuSn5+vgoIC5xt2QUGBJYpvVm0rU79+/VLzmOxfvHjxYs2YMUOjRo3SAw88oKysLI0YMUJ9+/bV7Nmz9Y9//MNIroceeqjEn63Aitms+rqXrFsMHzlypOUyff7551q0aJGioqJ03XXXSZJ27NihMWPGKCAgQHfddZfhhFVDbm6u8vLyjP39goIC5yJqHTp00Hfffafo6Gi1bNnSWKYzXXnllRo3bpyGDx+uNWvWaNmyZcaL9PSkd89zzz2nmTNnqlu3biVur+xZn0WztF566aVij5NVvPLKK1q+fLlefPFFrVy5Ug8//LBl2mL98MMPmj59uo4dO+ZyhpKp2bsBAQHKy8uzXKFSKmw7aJU2RacbMWKE1q1bZ6mzUSXrPpf+/v666aabTMcoxqqPV69evRQUFKSvvvpKeXl5Gj9+vCX6cxcdVG/cuLF+/fVXtWrVyhIF3aCgIC1btkwZGRmqUaOGM+eTTz5pOFlhu5vNmzc73++L9ntMT0p44403NGHCBPXs2VOenp7q2LGjJkyYoE8//dR5RrQJViyId+vWTZ07d9bbb79tucVZn3vuOX3//feaPn26Jd4jrM5alRNUGf3791fv3r3VtWtX2Ww2ffrpp3rkkUeMZrrttttcZncuXbpUt956q9FMknXbyjzwwAPOPs7jx493OYV59OjRLj2eK9OiRYu0ePFiXXvttZIKZ3K99957mjlzpux2u7755hsjuYYMGVLqtvj4+EpMUpwVs1n1dS9ZsxguFR48uOeee0zHcLFw4ULNnDnT2aNSkm666SbNnDlTL7/8srEifUZGhjZu3CiHw6HMzExt2LDBuc1kq4iffvqp2NjRo0e1dOlStWvXzkCiQme2J1q4cKElFwSWCs866N27t5EF1M5kulXF2ezcudN0BBePP/64JBltiVKShg0b6vvvv9fNN99siULN6WJjYzVy5EhJ0owZM8yGOcMrr7wiu92u66+/3hJnKNWvX1/333+/QkJCXN7TTJ8tKBWewv/VV1+pY8eOpqO4sOrZNlZ9Lm+++WYNHTpUnTt3dslluhWDVR8vqfAA+9GjR+Xh4WGZAxw33nijnn/+eT333HN64okn9PvvvxudMDRx4kSNHTu21GK8ydYoRUaOHKlDhw7p6quvtsT7fRF/f3/nweLT19Po16+fwVTWLIiPHTtW999/v+kYJTp58qRWr15tibMzqgKK9DgvvXv3VlBQkL7++msVFBTo1VdfVUhIiNFML730kt555x1Nnz5d+fn5ateunbHFA09n1bYyp8+KOrNgarKnc2xsbImL/T733HPOfs+ffPKJ7rvvvsqO5iInJ0f/+te/FB0drdTUVP373/82mud0Vshm1de9ZM1iuGT2311pjh8/7lKgL9KsWTNlZGQYSFSoQYMGzjVQ/vGPf2jRokXObabOtpGkZ5991uV3Dw8P1a1bV+3bt9cTTzxhKJWrunXrWrZAbzU//PCD5s2bZ7nF54rk5uYqPj5e2dnZkgrPKDxw4ICxmdgLFixQhw4d1K5dO0t9Efvvf/+rfv36ydPTU15eXpY4WFzEyuseeHp6Gp9FebrGjRtbrp1MkYSEBC1fvlw1a9ZUzZo1LfMas9rZNkWs+lzu2rVLUuFi10Ws0C/Zqo/Xxo0bNWbMGF1zzTXKz8/X2LFjNWPGDAUHBxvNNXbsWP34449q0qSJxo4dq4SEBGfbRhNuu+02SXKe0WhFe/bs0aeffmq5s58TExM1ZMgQZWZmauXKlRo4cKDmzJlj/Oyg8ePHW+75jIqKsmyRvlmzZpbaL7Q6a/0rhOWdPkvQ19fXpdD1008/6YYbbjARS1Lhl4mhQ4dq6NChxjKUxKptZco6Sm7yCHpJBfoid9xxhyTpgw8+MFakT05O1uLFi7V8+XJlZ2dr8ODBGjhwoJEsZ7JStqIiYHZ2tvbt26fatWurUaNGxhcclaxZDJcKn78z1xM4nYkZU2X1Rs7Pz6/EJK5OL8pbyaZNm0xHKFFOTo52794th8OhkydPOn8uYvKz28qsuvhckWHDhikpKUkpKSm6/vrr9eOPP6pt27bG8lx//fX6+OOP9frrr+uqq65Shw4d1LFjR2erLFNmzJhh2Z70Vl734KqrrtKePXt0zTXXmI4iqXBG5ZmzJ+fNm2cojasPP/yw2JgV9jWsdrZNEas+ly+++GKx2eAJCQmG0vyPVR+vyMhILV682Pke8dNPP2ncuHHGzsYu8tdff2nVqlW6+eab1ahRIyUlJcnX19dYnk6dOkmSevbsqfz8fGVlZVni/eF0l112mekIJZowYYLGjh2rN998U/Xr11f//v31yiuvaMmSJUZzdenSRcePH9eyZcv0f//3f7LZbGrZsqV69+5dZi2jIlntNXU6K7yPViUU6eGWM2cJns5ms+mLL76oxDSFWrZsWWZR2fQsFqu2lbHyG/nZmMi+Y8cORUVF6YsvvtBtt92mV199VW+99ZYlDgpZMVt+fr4mTZqkmJgY+fj4yGaz6cSJE+rfv79eeOEFoweCrFgMl6QaNWoYPwX9TE2aNNHmzZvVvn17l/HNmzeXOMO+Mm3dulV16tRxnmEjFR74jIiI0NKlS41kOnz4cJnbGzRoUElJXJ08edKlLdbpP5v67K4KrLr4XJGff/5ZGzZs0GuvvaZHH31UBQUFRvtiDxo0SIMGDdKpU6f0448/atu2bXrjjTf0xx9/6LbbbtP48eON5LJyT3orr3uQlJSk8PBwNWjQwKUXdmX3pF+6dKlycnIUFRWlkydPOsdPnTqlZcuWafDgwZWapySvvvpqsUW4H3zwQS1fvtxQokJWO9vGqs9l0YHrUaNGadq0ac7vGXl5eXrttddcWupVJqs+XkVq1arlchDvhhtusESrlFGjRjkL4w0bNlTbtm01ZswYzZ8/32iujz76SJMnT9apU6ck/a8FqOkzWyTp6quv1oABA9SuXTvVqlXLOW76gPHRo0cVGhqqN998U1Lh2mum31cl6dixY+rdu7eaNWum2267Tbm5ufr222+1fPlyLVu2THXr1q30TCVNwjkdE3KqDor0cIsVZwl+8sknpiOUyaptZaywE3W+TGR/8MEH1b17d33++efOGXkmT508nRWzzZ8/X3/88Yc+//xz1a9fX1JhEWLChAmaO3eu0UWSrFgMl6TAwMAy1xcwYejQoXrqqaf09NNPq3Xr1jp16pS+/fZbvf/++1qwYIGxXFOmTNG6deuUk5Oj8ePHq2PHjpoyZYqWLl2q7t27G8t17733ymazuby322w2nTx5UgUFBca+iFnxs7sqsOric0UuvfRSeXp66oorrtDevXvVtWtXo2syFKlZs6auvPJK/fXXXzp69KjS09O1Z88eY3ms3JPeyuseWGUBW09PT+3du1c5OTnau3evc7xGjRp66aWXDCYr/Izct2+fkpKSXBZMzsvLs8SZg1Y728aqz+XSpUu1detW/fXXXy77YZ6ensbW3in6+1Z8vIq0b99e8+bNU//+/VWjRg2tWrVKV111lXPxUVP72keOHNGAAQMkSRdddJEGDhyoVatWGclyug8++EAxMTHGzy4rSXZ2toKCgnTgwAHTUYo5efKk87t/SkqKCgoKDCeSZs2apV69emnQoEHOsccee8y5jp6JCRNJSUl69tlnS6wvmZ6Qk5iY6PIZeSZTC9JbFUV6VHlW761r1bYyZS3smZubayyXVY0dO1YxMTGy2+3q3r27evToYTqSkxWzrVu3TjExMS6zMRo2bKgpU6bokUceMVqkt2IxXLLm2S3XX3+9Zv8/9t4zLKqrfd8+B7CgWGOJGnuNGkXFggUUSaygYsGGvbcIFmwoKCgCiqixoCgWBLEBlhi7aERjwdg7llgIdpEmzLwfeGcyQ7Hk9zyzls9/zk8zeziOuY49w561r3Xf171sGQEBASxcuBCARo0aERgYSPXq1YXpOnjwIFFRUSQkJODl5UVwcDBv375l48aNNGrUSJiu2NhYnecqlYpVq1axbt06zXBIUYSEhBAXF0ezZs2wtbUVquVroV69elINn8tKgQIF2L17N7Vq1SI8PJwqVap8NKLqv839+/c5cuQIhw8f5s6dOzRr1ozWrVszevRovvnmG2G6ZM6kl3nuQd68eTE3N9c8T01NxdvbW+8mb8+ePenZsyeHDh2S7tqlHrbo5uam0ylrbGxMtWrVBCrLRLZuG1k/S3WXz8yZM/Hy8hKs5h9kPV9q1qxZQ0ZGBosXL9Y5HhkZKbRCPCMjg/j4eE2R0PPnz6VYYxcpUkRKgx7+2TB+/Pgx6enpVKxYUbCiTPr27cvQoUN58eIFixYtYu/evTrGuCj++OOPHDd+RowYIWzuWbVq1aTYjMqJ0qVL6/xGGvg48txpGDDwP4oMi4KckHmwp4w4OTnh5OTEmTNnCA0NpVu3bhgZGREREUHnzp2FGjeyatM26NUULlxYeBeHrP+Trq6uub7Wp08fIREuv/76Kx06dCAoKEjv7/0xChYsSOHChSlcuDBXr16lXbt2uLm5kSdPHtHSNMTHxzN58mTev39PeHg4lStXFqZlwYIF/PnnnzRq1IjFixfz119/STNLQ2ZmzJihGT43Y8YM4cPnsuLm5sa2bduYMmUK27dvp3///kKrn9u3b4+NjQ3jx4/HwsJCmg0N0dm1H0PmuQfOzs6aDdlLly4xZcoUocP6/P39pTMqv/vuO7777jt++OEHoRXquSFrt42MnyXA+fPnRUvIEVnPl/asOpkYNGgQXbt2pVWrVigUCk6dOiW0UOL169cAmJubExwcnO3eTIbu3gcPHjBmzBj+/vtvlEolxYoVY/Xq1cIHtPbo0YMKFSpw/Phx0tPTmTdvHi1atBCqSY2xsXG2Y0ZGRlJ0UclGwYIFpfyNlBU5Vs8GDPwPI9qQzA2ZB3t+CpEma9OmTWnatCnPnz9n69atBAQEsGTJEimq3mTS9rFIAdEmuYxmOIClpWWur4mKiggMDKRDhw5C3vtjaH+/ihYtyuzZs6UxBAEOHDiAm5sbDg4OuLi4CN88OHXqFLt27cLExIQBAwYwZswYg0n/GSgUCsqVK8edO3f47rvv6NWrlxRt1moqV66sMR6WLFkiVgwwfPhwjh07hru7O23atKF169ZYWFjkeCOrT8qVK8e1a9c01erqXO5evXoJ1QVyzz3w9fVl7Nix2NrasmvXLlxdXYV26tWoUYOVK1diYWFBgQIFNMdlyNm9ffu2pkNDJmTrtlEj62cpazSWrOfr+fPn/Pnnn7Rt2xY/Pz8uX77M9OnTqVWrllBdPXr0oG7dupw+fRpjY2OGDh1KjRo1hOlp1qyZThSit7e35jVZMunnzp3LsGHD6NatGwA7duzAw8ODjRs3ClYGTZo0kc7gVSqVvHv3LttA4rdv3wpSBBYWFp/8m/v371OpUqX/vpgsiL73/9qQ547WwFdHfHw8L1680PmnE71YkBFZY2VkHuyZG3fu3KFatWofzTTTFyVKlGDs2LGMHj2ao0ePipajgwzaUlJSch1ek5KSIkDRP8hohhv49xQoUEAagz4lJQUvLy+OHTuGv78/zZs3Fy0JyMy1VZ+j0qVLa4aWGfg4CxYsICQkBDMzM80xhUJBTEyMQFV8Mi5s1apVelKiy6RJk5g0aRKPHz/m6NGjBAYG4uLiQpMmTWjTpo2weRGzZs3i8OHDpKamUqpUKR4+fEijRo2kMOllnntgYWHBvHnzGDVqFOvXr9eJvhHBn3/+yZ9//sm2bds0x0Tn7KopWbIknTp1on79+prPFMQNolcze/ZswsPDdbptXFxchGoCeT9LWaOxZD1f06ZNo2XLlsTExBAdHc2gQYPw9PRk8+bNQnW9fv2ab7/9VmdT8fXr18Iq1m/cuCHkfb+EFy9eaAx6gO7duxMcHCxMT61atT7qRYje2OjcuTMeHh74+vpqdKampjJnzhy6dOkiRNPn/N44Ozuza9cuPajRZdOmTZ/8GxcXl2zRWf+vIsddrYGvDn9/f9avX0+JEiU0x0QvFurUqZOtwi1//vzUqFGD+fPnC2vXkjVWRtbBnn/99Rf+/v4ULVqUyZMnY2pqyvv371m6dCkhISFcuXKFoUOHCtG2dOlSGjdurDF5p06dSoUKFaTIN5dNW2pqqhTnxcD/jWfPnuHp6Znr66IMCG1dOWkUpatbt248efKEAQMGcPPmzWybPoMHDxaiKyuiK5u/Fg4ePMiJEycoVqyYaCk6nDlzhoIFC2Jvb0+NGjWkq1AqV64c/fv3x87OjujoaNauXcv+/fuFmfSnTp3i8OHDeHh4MHbsWJ4+fcratWuFaMmKjHMPshZCmJiYMHr0aM2aX9SAN5kHYDdo0IAGDRqIlpGNSpUqMXXqVN68eYOnp6fOhqNIZP0sZY3GkvV8vX79mkGDBrFw4UI6d+6Mg4ODFOdQXbmuTcmSJYmOjhakSH4yMjJ0NjJevnwpVE9MTAwqlYqAgADKlSuHo6MjxsbG7Ny5kydPngjVBpnZ887OzrRp0wZzc3PS09O5dOkSjRs3ZsiQIaLl5Yqo9WLWjoOciIuL04OSrwODSW/gX7F7926OHDmiY9KLZsCAARQsWBAnJyeMjIzYtm0b9+7dw9raGnd398/awftvIGusjKyDPWfMmEGNGjX4+++/Wb16NTY2NkyYMAEzMzOhN9Vr1qzh999/16nK6N+/P15eXhQsWFCo+SajNllvKGQmNzNcpVIJq3w2NjaWIiszK/369cvxsWjq16+Pubk5z58/5/nz56LlaMja2ZL1uaELLmcqVapE4cKFRcvIxqlTp/jtt9+IiIjg3LlzdOnSBTs7O+Fa3759y9mzZ/njjz/4448/ePLkCZaWlgwYMAArKythukqWLEmBAgWoUqUKt27dwtbW9qObj/pEe+7BzJkz+f3334XPPZB1uNvLly+Jiori/fv3miG7Dx48EH6+gByLEmSIlbl37x5Tpkzh+vXrKBQKGjZsyMKFCylbtqxQXbJ+lrJGY8l6vj58+MCHDx84ceIE3t7eJCcnS/G9165cT0tLY8+ePQYD8BP0798fR0dHOnTogEKhYN++fQwcOFCYHnVxxJUrV/Dw8NAcHzBgAA4ODqJkaTA2Nmbp0qVcvHiR2NhYIDPyr379+oKVfRwZkxIMZMdg0hv4VxQrVkwqgx4yK8t27typeT5kyBB69OiBp6cny5cvF6ZL5lgZGQd7Pnv2jI0bN5KSkoKDgwPh4eEMGjSIIUOGCK0u2717N5s2baJIkSKaY/Xq1eOXX35h8ODBQk16mbXlhMjcd5DTDIePD44aOXKk/oRoUbJkSSk7ImTUBLo5ozKRU2eL+rnoLjiZcXJyon///jRt2lTn90f098/U1JSuXbvStWtXnj59SmRkJP3796dy5co4ODhgbW0tRJelpSU1a9akVatWzJw5kwYNGkjRtZEnTx7Onj1L1apViY6OpmnTplIYSZD5/1ewYEGCg4MxMjKib9++QvJitdHO/n38+DFv3ryRoltj4sSJ5M+fnzt37tC8eXNOnTpFo0aNRMsC4NChQyxdulRj7iqVSl6/fq0xb0Qxffp0evbsSffu3VGpVGzdupWZM2eyfv16obpk/SxljcaS9Xy1bdsWS0tLvv/+e+rWrUvnzp3p3LmzaFk65M2bFwcHBxwcHJg0aZJoOdLi6OhIxYoVOXHiBEqlEnd394/Gg+qL5ORk7t27R5UqVYDMWFKZIhvNzc2zRcGFhobSp08fMYIM/E9gMOkNfBHqKe61a9fG09MTOzs7nRtXkdV4ycnJ/P3335QqVQqAv//+m9TUVCDTKBeFrLEysg72VA9Eyp8/P2/evMHHx4eWLVsK06PG2NhYxwRXU6JECeEmhMzackJ0NqOMZjjkbvylpKTobEDqExmMmdyQLeIJ+OiGsEKhYOzYsXpU8w+f09myZ88e6W6uRRMYGIiZmRnv3r0TLSVXypQpw6hRo2jdujXz589nzJgxmrWavjl27BglS5b86N+IyBydPHkymzZtwtvbm8DAQJo1a8aIESP0qiE3QkNDWbp0Ka1atUKpVLJq1SpmzZpFx44dRUsjICCAdevW8c0332iOidzUe/LkCYcOHcLd3Z3evXszfvx4xowZI0RLVnx8fJg4cSKhoaEMHz6cQ4cO6WTTiyI5OZnevXtrnjs5OREeHi5QUSayfpayRmPJer4mTJhAr169NPe3fn5+wofGQmYMjxqVSsWVK1eEDvTU5tmzZ9y8eZOWLVsSHx8vvKtFTXx8PPv378fd3Z179+7h5+dHtWrVPvmb/t9m4sSJODo6UrNmTVQqFXfu3MHPz0+opk/h6+trMOkN/J8wmPQGvojx48frPNe+8RddjTd8+HC6detGy5YtUSqVxMTEMH36dJYvX64Z1ioCWWNlZB7sqaZ48eJSGPRq0tLSssUUpaWlkZ6eLkiRrg5ZtWVFdKudjGZ4TsTHx7Np0ya2bdtG4cKF6du3r941uLq6fvJv1q1bp/f8RRkjngBevXqV7VhqaipRUVGYmZkJM+k/h6CgIINJn4Xk5GShXT+fIj4+nqioKKKiolCpVNjb2+Pj4yNMz+fczIuIHNCudAsPD+fdu3eflY+qD4KDg4mIiNCYXE+ePGHEiBFSmPSRkZEcOHBAo0006g7eSpUqcevWLezt7aVZ45iamtKxY0euX79Ovnz5cHd3p1OnTp/1G/rfpEqVKly4cEFzH3Tr1i2+++47oZpA3s9S1mgsWc8XwLfffqt5LINBD/9k0qvvcb/55htmzpwpWFXmRra7uztGRkaEhYXRqVMnfH19sbW1FS0NV1dXbGxsgEyfokmTJsyYMYM1a9YI1fXTTz/RqFEjzp8/D2QONC9evLhQTZ9C5gInA18HBpPewBchc860g4MD9evX58SJE5iYmDB27FgqVarEX3/9pbOAEIGMsTIfG+wpUpf2e4senqZN69at8fX1ZcaMGRqNKpUKPz8/mjVrZtD2FSODGa7NpUuXCA4O5sCBAygUCtzd3XXMaH3yOa2uu3fv1rtJL2vEU9Ys59u3b+Pi4oKFhQULFy4UoulzMdxUZKdy5crcuHFDGuNBza5du4iMjOTOnTu0b9+e+fPn88MPP4iWJS23b99m06ZNvHnzRud4QECAIEX/YGZmpmOCly1bVvjMIjVlypSRxqCHTKNt7dq1mJubs2zZMszMzKQpKsmXLx9paWlUqFCB69ev07RpU+EFCZC56ePk5ETNmjUxMTHh2rVrlCxZUjMcWNQQYFk/S1mjsWQ9X7IiumM3N3755RfCw8MZMWIEpUqVYsuWLbi6ukph0r969YoBAwYAmdezQYMGERERIVbU/88333zDTz/9JFrGZyPDtT83RMfpfQzDfcg/yOOAGfiquHv3LhcuXKBHjx64uLhw+fJlPD09hRuCL168oFy5cqhUKm7dusWtW7eEX9RljZWRdcPl5s2bmoqflJQUzWOVSoVCoeDChQtCdI0ePZoxY8bQtm1b6tevj1Kp5PLly1SpUoVly5YJ0SSzNllz37WRyQyHzK6bDRs2EBcXR+fOndmyZQsTJ06ke/fuwjR9DiKuY19DxFNISAhLlixh9OjRet/E+DfIfFMhiqdPn9KjRw/KlSunY5yKMrbUTJ8+nbJly2JjY4NKpSIyMpLIyEjN67NmzRKoTj4mTpxIy5YtqVmzpmgp2WjRogVz5syhX79+GBsbExkZSaVKlTSRRSJjJC0tLfHx8aFt27Y6xSaiNM2dO5e9e/diYWFB3bp1Wbp0KZMnTxaiJSs2NjaMGDGChQsX4ujoyPnz5zWDD0Uiy/nJiqyfpazRWLKeL9n4lKksco0PmfG76lhegO+//16atVdGRgbx8fGajdnnz58bTNOPkFusoEqlEnbePuf77+/vrx8x/wKZtekbg0lv4F8xZ84cevXqxbFjx3j27BleXl4sXryYrVu3CtM0a9YsoqOjqVixouaYQqEQbtLLGitz9uzZXF9TKBRYWFjoUc0/HDx4UMj7foq8efOydu1azp49y5UrV1AoFAwePFhnWExSUpImU///dW2y5r6DvGa4s7Mz9vb2rFixQtPKKcvi/WOI0ihrxNPr16+ZNm0a9+/fZ8OGDdSuXVuoHgP/HhcXF9EScmTs2LFfxbVBFvLnz8/06dNFy8iRPXv2AHDixAmd4+PHjxceI6mOf9u/f7/mmEhN33zzDf369ePatWvY2dkxefJkaf4PRo0ahb29PaVLl2bFihWcPXtWivgw7SHAMiHrZylrNJas58vb25s+ffro3HuLRH2tSkhI4N69ezRr1gwTExPOnDnD999/L9ykNzU15cmTJ5rP7ty5c+TLl0+oJjWDBg2ia9eutGrVCoVCwalTp5g6dapoWdKSNQJaG1EbtNq/1drExMSgUCiEfv9r1aqV6zVLoVBw7do1KleurGdV8mIw6Q38K1JTU7G3t2fevHl06NCBpk2bCq+OjYmJYd++fZiZmQnVkRVZY2Xmzp2b4/GHDx/y4cMHrl27pmdFmZQuXTrXmBsZ2hcbN25M48aNc3ytX79+7Nq1S8+K/kEmbSKHd34KWc3wFStWEBoaio2NDa1bt6Zr166GKpZckDXiKSYmBldXV6ysrFiyZEmOUWcGvh5kNbg+dnOoRsSAVllp0qQJx48fp2XLltJ02qiRtasR5NN27tw5nJ2dMTY2RqlUkidPHlasWCFNh8Tt27dZt24dxsbGtGnTRmfgrgFdZP0sExIS8PT05OTJkxgbG2NjY8P06dNz7NzTJ7KeryJFijBkyBDKly9P7969+fHHH4VeY1etWgXAiBEj8Pf3p0KFCkBm7FPWOEIRTJo0iSFDhpCQkICjoyP3798X3o2tpkePHtStW5fTp09jbGzM0KFDqVGjhmhZJCYmEhISwsiRI3n8+DHBwcE4OzsLKYrTRrbfR/jn+6/m+fPnuLq6UqFCBRYtWiRIVSYxMTHZjkVFReHv78+gQYP0L0hyDCa9gX9FWloaz58/59ixY6xevZrnz5+TmpoqVFOZMmWkM+hBzos4ZG/XT05OxsvLi1evXgnNTu7Zs6fGTJ43b57Oomr69OlCTfBPIbOhqm9tnxq0JTKOQVYz3MbGBhsbGx49ekRYWBjTp0/n7du3LF++nP79+3+0O+H/NWSMeAIYMmQIefLk4c8//6Rnz57ZXhcdk/IxZPgfMPCfQ8SA1s9BxPesRIkSjBw5UmdDT6FQcP36db1rycr79+9ZtGgRd+/eJSAggMWLF+Pq6krBggWFacraMm9kZETRokVp2LCh0HW2p6cnXl5eWFlZAZnr6zlz5hAWFiZMk5ply5axb98+2rdvj1Kp1EQYqTOeDegi62c5bdo0ateuTUREBBkZGWzduhU3NzeWLl0qVJes52v06NGMGjWKEydOsGPHDhYtWkSnTp3o06eP0HkWT58+1Rj0kDnr49mzZ8L0qGnYsCHh4eHExsaiVCqpX7++VENQ09LSyJ8/Pw4ODrnGueib6dOna4Zdq+f5ubm5CTedU1NTCQgI0HRsDBgw4KMRx/rm+PHjzJgxg/bt27Ny5Urhs260uwvev3+Ph4cHZ8+eZe3atcLSG2TGYNIb+Fc4OjrSpk0bOnToQLVq1WjdujVjxowRqqlhw4Y4OzvTpk0bnepF0XE3ssbKaHP9+nUmTZpEhQoViIqKErpg0L6Bz5o/L7uJJEM1dm7oW5vMhrLsZnj58uWZMmUKP//8M/v27SMsLIygoCBiY2OF6soNEf+XMkY8AWzYsEGv7/efRD1I0ICB/wsqlYqMjAxMTExITEzk1KlT1KhRQzOsTETmaHh4OOHh4ZQvX17v7/0pPD09KVWqFC9evCBfvnwkJiYye/ZsoQZE1pZ5pVLJ8+fPefLkCYGBgdSrV0+QMjQmJWT+lssw/BcyKwJ37typiUYZMmQIvXv3Npj0H0HGz/LZs2cEBQVpnru6utKxY0eBiv5BxvMFmfcXpUuXplSpUly6dIm7d+/Sr18/hg0bRu/evYVoKlmyJEuXLqVbt24AbN26VYrr/7Bhw1i7di3W1taaY7169SI8PFygqkx27txJUFAQqamp/Pjjj4wZMwZnZ2d69eolVJd2t0GhQoWYMWMG9vb2QjUBuLu7k5SUhJWVFb/++iuvX79m4sSJomWRlpbGwoUL+fXXX/Hy8qJNmzaiJelw6dIlJk2aRO3atYmMjKRw4cKiJUmJwaQ38K/o27cvvXv31uwY7tq1S/iAJLWBtW3bNs0xGTLpZY2VUbNu3TpWrFjBxIkT6d+/v1At8HEzWWYT3IAuMsfdqJHdDM+bNy9du3ala9euUkQ9ZeXly5cUL16coUOHCtMgU8QT5B6PcvHiRYKDg4XFp3z48IHly5dja2vLDz/8wKJFiwgJCaFOnTosWbKEb775RujnKCuHDh3C1tZW51hERITwXFtZuXPnDiNGjMDNzQ1LS0tNN0liYiLe3t60aNFCSOZo8eLFhRrLH+P69essWLCA48ePY2pqip+fn/As86wt82rOnDmDn58fGzdu1LOiTOrVq8e+ffs0punJkyeliGOAzMIE7e6HwoULC49jADh//jzLly/nxYsXOhvqoru6ZP0sy5Yty8OHDzVV2H///bfOoE9RyHq+tm3bRnh4OC9evKB3797s2LGD4sWL8/LlSzp37izMpPf29sbDw4MuXbpgZGREq1atmD9/vhAtABMmTCAuLo5Hjx7pFESkp6cLr3BWs2nTJrZu3Ur//v355ptv2LlzJ8OGDRNu0qenp5OYmKjp4nr//r0URXtXrlzRXEc7derEwIEDhZv0d+7cwcXFhZIlSxIVFUWJEiWE6snKypUrWb9+PVOmTMmx29jAPxhMegP/ipcvXxIVFaW5UCqVSh48eCC08mfTpk3C3vtjyBor8+LFC6ZOncrff/9NaGgo1atXF6ZFGxl+eA3831m/fv1HXx88eLCelHwaWczwadOm4e3tDWRufKorgCAzHmj79u161zRkyBDWrVsHwOrVq3WG/g4dOpRdu3ZJW4Et+lqiVCrZv38/wcHBXLt2jU6dOgnTsnjxYuLi4nB0dOTcuXNs2bKFNWvWcPPmTby9vfH19RWmTUaOHDlCeno6Pj4+KJVKzfH09HSWLVtmMOlzwcfHh4kTJ9KmTRt27NgBwN69e4mPj8fZ2ZkWLVoI0WVubs6ECRP46aefdAwR0UUcQLb2+IyMDKla5rVp2rQp8+bNE/b+J0+eJDw8HA8PD0xMTDTdB4cOHUKhUGTrvtQnjRo1YsyYMTg6OmJsbExUVBRly5blwIEDgLjvmpubG7169eL777+XqtBF1s/SyMiIrl27auZXxMTE8O233zJq1Cgg9w2s/zaynq9ff/2VkSNHYmNjo3PdKl68OM7OzkI0AZQqVYpffvmFN2/eCJ8nADB16lQeP36Mm5ubToyrsbEx1apVE6jsH4yMjHTizMqUKSPFDJeuXbvSs2dP2rdvj0Kh4ODBgzg4OIiWpTM/r0iRIsLvOQC6d++OSqWiTJkyOcbKirp+ATg5OXHp0iXGjBlDkSJFNL+NamRYj8mEwaQ38K+YOHEi+fPn586dOzRv3pxTp07RqFEjIVq8vLyYOXOmZgGVFZEXpKzIFCtjZ2fH+/fvsbe3Z+vWrdleF5UZLtNNhIF/z61btzSPjxw5go2NjUA1ushohgPcvHlT83jjxo06utLT00VI4uXLl5rH+/fv1zHpZViQfgxR15K3b98SFhbGli1bSE5OJiMjg71791KxYkUheiDzBn/Hjh3kzZuXTZs2YWtrS6NGjWjUqJGwqliZuX79OqdPn+bFixc6BQAmJiaGAVcf4enTp5o29DNnztC2bVuMjIwoU6YMiYmJwnRduXIFQGetI0OnJWR2A/n6+pKSksKJEycICQmhadOmomXlirYxoW9kLcYBNPnN6k1tNZs2bRL6XcubN6+U1yxZP8v27dvTvn17zXPtiBmRyHq+MjIysnWbqRFZKXvv3j3GjRvHu3fv2L59O4MGDWL58uVUrVpViJ7vvvuO7777jv3795OWlsaDBw+oUaMGKSkpmJqaCtGUlaJFi3L9+nXN2jkqKkqKDY6RI0dSrVo1YmJiMDExYfLkyTpxQbIgw+a6u7u7aAkfpV69epw8eZKTJ0/qHJdlPSYTBpPewL/iyZMnHDp0CHd3d3r37s348eOFZdJbWloC0K5dOyHv/7nIFivTp08fKQ3xmzdv0rBhQwBSUlI0j1UqFWlpaSKlfRIZWptzQ9/aFixYoHnctWtXneeikdEMB13TO6sBLup/Vft9ZdEkMx4eHuzZs4dGjRoxbdo0bGxsaN++vVCDHjKrtdQVxLGxsTo3zzJUSsnG2LFjGTt2LCEhIfTr10+0nH+FiE007ZvU2NhYnc3+1NRUvetRI6vBBTB58mQCAwMpVKgQ/v7+tGrVSviMp9w4f/680HVOuXLluHbtGklJSZrZBw8fPhQexwDyfseqVKnC5cuX+eGHH0RL0UHWz1J7PQiZ19EHDx5oZmqIQtbz9e7dOyHzfz6Fp6cnM2fOxNfXl9KlS9O/f39mz55NSEiIUF2XL19m7NixmJiYEBYWRpcuXVi5cqXmXlckM2bM4Oeff+bhw4e0bNmSfPnysWLFCmF61BE3r1+/1hSVqHn9+rXw+WFv377VqQZ/9+6dznMRprP6+vXhwwfu3r0LZP4GyBCpJOtvpKwYTHoD/wp1xlWlSpW4desW9vb2wswtdYXuvXv36Nmzp840dxmQNVZm/PjxoiXkyMGDB0VLyJGPDQCGzGo4UYs/mbWBfGaujGZ4VmTRoX1+ZNEkMzt37sTW1pZu3brRvHlzjIyMpDlvaWlpJCcnc+XKFfz8/AB48+aNTpyLAV169+7NmjVriI6OJj09nRYtWjBq1Cih1cRqZBzQWqRIEW7cuEFiYiIJCQmaeREXLlygdOnSetfzNZAnTx7NppAs5NSZ+vr1ax4+fKgZ4CeCWbNmcfjwYVJTUylVqhQPHz6kUaNGwo1KyBxuuHnzZo2Jqo4BDQsLE6JHHUP3/v17+vTpQ/ny5XWuW6Iz6WX9LMPCwvDx8SE5OVlzrHjx4vz+++8CVcl7vkxNTWnTpg01a9bUMepFd7G/fv2aFi1aaKL8+vXrJ8Vw1oULFxIcHMzkyZP59ttv8fHxwcvLSxMPJ5KqVasSGRnJ/fv3ycjIoHLlyuTJk0eYHicnJ3bt2kWzZs2yFQwpFAquX78uTBtkzq/QNp7LlCmjeS6yMjw8PFwTP/3hwwfy5MnDxIkT6dOnjxA92sTHxxMYGMj58+dRKBQ0bNiQ4cOH8+2334qWJh3i7zIMfJV88803rF27FnNzc5YtW4aZmRkpKSlCNalUKvr370/lypXp2bNntuxRUcgaK/OxyI8ePXoIi/woV64ckHljERcXh6mpKeXLlxf+Wco8AFhmbbIji4EKcmlRI6MmmTl27Bjbt2/H3d2dlJQU7OzshHZnqOncuTMDBgxAqVTStGlTvvvuO2JjY1m8eLG0MwVkwN/fn+vXrzNw4ECUSiVbt27Fx8eHGTNmCNUl64BWFxcXBg0aRGJiIpMnT6ZAgQIEBQWxatUqfvnlF73rkZnPGeYsiqydqQqFgmLFitGwYUMKFSokSBWcOnWKw4cP4+HhwdixY3n69Clr164VpkebSZMmUbduXWJjY+nUqRNHjx6lTp06wvRo517LiKyfZWBgIOvXr2flypVMnDiRo0eP8uzZM9GypD1fPXr0EC0hV1JTUzVr2ISEBCkKElJSUnQy6K2trYVsqOfE8+fP+fPPP2nbti1+fn5cvnyZ6dOnU6tWLSF6du3aBSB0VtjHkLEy/NChQ2zatIng4GC+//57AC5dusSMGTMoUaIEP/74ozBtT58+xdHRkXbt2vHzzz+TlpbGmTNn6NGjB1u3btX4PwYyMZj0Bv4Vc+fOZe/evVhYWFC3bl2WLl3K5MmThWqaPHkyLi4unDhxgp07d+Lj40P79u2F30zLGiuj/aMnU+RHRkYGCxYsYOvWrZiZmaFQKEhOTqZ///64uLgIO5eyDgAGubXJiIz/jwCPHj3SVDBqPwb466+/hGi6d++exsR9+PChjqH76NEjIZogsyr8Uxt3ItqvixUrxvDhwxk2bBjR0dGEhoaSkJCAk5MTw4cPF5ZvO2zYML777jsSEhI01/rz58/TtGlTRo8eLUTT10B0dDQ7duzQVJO1bt0ae3t74esKmQe0RkdHk5KSQuHChQFo0KAB27ZtEx4XIRsyD3POGvmREy4uLixevFgPav6hZMmSFChQgCpVqnDr1i1sbW3x9PTUq4bceP/+PR4eHnh5eWFlZcWAAQOERls2adIEyIywmD9/vs5rEyZM0LwuClk/y6JFi1K/fn2+//57Xrx4wejRo+nYsaNoWdKer9zigUTTt29fhg4dyosXL1i0aBF79+5l2LBhomVhYmLCmzdvNPch9+7dE6zoH6ZNm0bLli2JiYkhOjqaQYMG4enpyebNm4XqSklJ4fDhw7x+/VrnuOgowvXr13/09cGDB+tJyT+sX7+egIAAqlSpojlWr149AgICcHNzE2rSL1myBBcXF7p27ao51q5dO01hgsg1j4wYTHoD/4oiRYowYMAAAAYNGsSUKVMEK8rEyMiIunXrEhcXx/379zl37pxoSdLGymgjU+THmjVrePr0KYcOHdK0xz9+/BhPT09Wr16d64BgfSLTAOCsyKJN28zNau6C2FZrGc1wgJkzZ2oeZ61kFDVzY82aNULe91M4OjpqqmxyQ3TEk7W1NdbW1jx58oSwsDBmzJjByZMnheW3ag/DA6S4YZUdlUql0+6dN29eoe3famQd0AqZ50h7A01k1q52PmxOiBxU9rUPc46Li9P7e+bJk4ezZ89StWpVoqOjadq0KUlJSXrXkRPqfOSKFSty+/Zt6tWrJ3QtPWfOHOLj4zl//rzOAPj09HShG+xqZP0s1SZqxYoVuXTpEi1atCAjI0O0LGnPl6zxQD169KBixYocO3aM9PR05s2bJ2zzWptRo0bRv39/nj9/jouLC7///nuu3dD65vXr1wwaNIiFCxfSuXNnHBwchGf4Q+bg2Hfv3vHdd99pjikUCuEm/cKFCylRogTNmzeXZrZTUlKSjkGvpmrVqrx9+1aAon+4du1ajoWD3bt3JzAwUIAiuTGY9Aa+iHfv3jF69Gh69+5N586dgUxjKSUlhRUrVmBmZiZM28GDB9mxYwcXL16kffv2zJ8/X2irqRpZY2W0kamy+Ndff2Xr1q3kz59fc6xcuXIsXLiQgQMHCjfpZRsArI1M2mRutZbRDIePVy/euXNHj0r+QXS1XW6IGIr5bylbtiwuLi6aDdt+/fp9coPhv8HBgwdZu3Ytt27dwtTUlBo1ajBkyBBh1f1fA7Vq1WL+/Pn0798fhULB5s2bqVGjhmhZ0g5orVWrls56wsjIiKJFi2JlZcWsWbMoWLCgXvV8rB1dZGYsGIY5/xsmT57Mpk2b8Pb2JjAwkGbNmjFixAjRsoBMc97Ly4tu3boxc+ZMkpKShHal9ujRg9u3b3Pz5k2ddY2xsTHm5ubCdKmR9bPs1asXI0eOZNWqVXTt2pWDBw9StWpV0bKkPV+yxgNB5jwu9VwUWbCxsaFq1ar8/vvvKJVKxo4dK8X3CzIj2D58+MCJEyfw9vYmOTlZio2gv//+m19//VW0jGxs2LCBiIgILly4QNu2bXFwcNCJMhLBxz4v0ZuNH7tvEx1pLCMGk97AF+Hr60uNGjV02mWWL1+Ol5cXfn5+uLu7C9MWFBREr169WLJkiY7BKxpZY2VkMuazktPnV7hwYaGaZR0ADHJqU5u76enpmmFlCQkJlCxZUqQsQE4zHDKr+P39/SlWrBiTJk3C1NSU9+/fs3TpUkJCQrhy5YreNX0qr1xUR0RqairXrl3LddEnwwZtVtQV2CI2GH799Vf8/f2ZMGGCxki9dOkSnp6eTJ48WahZKTNz5sxh3rx59O7dG6VSScuWLaXYgJR1QGtMTIzOc5VKRUJCAiEhIfj6+up9jShjZqw2hmHOX4a5ubnGYA4PD+fdu3dCM/K1cXd3Jzo6mtq1a9OzZ0/hFbI//PADP/zwAy1atJByaLOsn2WPHj3o2LEjBQoUYOvWrVy+fJmWLVuKliXt+ZI1Hkg2rl69qvO8fv36QGaUy9WrV6VYs7Zt2xZLS0u+//576tatS+fOnTUFmSKpUaOGNPeP2jRt2pSmTZuSkpLCgQMHmD9/Pu/fv6dLly507txZE/mnTypXrkx0dHS24pvo6OgcK+z1ibGxMfHx8dl+j+Lj4w0mfQ4YTHoDX8SFCxeIjIzUqfLJmzcvM2fO1MmY0ifqjDL1JPmUlBSdIbbqFlQZkClWRtbID+0KwayIrJ6VdQAwyKktt66b5ORkVq5cKbTrRkYzHDKzY2vUqMHff//N6tWrsbGxYcKECZiZmQkbEJaUlERqair29va0atVKmgrPR48eMX78+ByvCQqFgsOHDwtQ9XmIuO5v3LiR4OBgypYtqzlWtWpVzM3NmTFjhsGkzwUzMzMp53rIOqC1WLFi2Y4VL16c2bNnCxlQ7OXlxcyZM3PtwFOvG0VgGOb8f0cGk1KNqamppmK9b9++9O3bV6ien3/+mYCAgFxjzURGDuaETJ+lOo6udOnSUm5wgDznS9Z4INn4WPStLGvWCRMm0KtXL8133s/PT9jQWG3at29Phw4dqFGjhqboC5AmFi5//vzY29tjb2/PX3/9xYwZM/D29ubSpUt61zJhwgRGjx7NmDFjsLCw4MOHD5w5c4a1a9eybt06vevRpnfv3syYMYOAgACNB6AuMhT9eykjBpPewBeRJ0+eHE2avHnzki9fPgGKoFmzZhrTIycT/Pr16yJk5YhM1euyRn6kpKTkWiGrvfmib2T+AZFRm8xdNzKa4QDPnj1j48aNpKSk4ODgQHh4OIMGDWLIkCE6C1N9cvjwYc6dO8euXbvw8PDAxsZGipbOatWqERERIVTD18T79+91DHo1lStXFhqPIjtq0/TNmzc6v0miDa6vbUCriYmJkA5HS0tLQOyaJjcMw5wN/DcZPnw4IHf0oIGvn5zigURX7ELmTCLRmeXaHDlyRLSEz+Lbb7/VPJbBoAf45ZdfGDlyJBUqVBAtJVcuXbpEVFQUv/32GzVq1MDLy0uIjtq1a7Ns2TICAgI0BSaNGjUiMDBQeJd9nz59ePjwIa1ataJatWqkp6dz//59BgwYQPfu3YVqkxGDSW/gi8iXLx8vX77MNozyxYsXwqqcteNkZEQmY16bj0V+iCQ1NZVx48bl+JrIc1m/fn2aNm0qZUuWjNpk7LpRI6MZDv9Ub+XPn583b97g4+MjRZu1hYUFFhYWpKSkcPDgQRYsWEBiYiJdunSRcoPIQHY+1gHxNeX765vZs2fj4OBA7dq1pfstl2lA66dITEwUEu9nY2MDwL179+jZs6d0N/mfGubs4uLC4sWL9SnpszFcN+Rm3bp1WFtb06pVq2z3bAYM/KeQNR4oNDRUKpNezfv37/nll184efIkxsbG2NjYMHLkSKnu32TD1NRUs+koE3/99RdRUVFERUWRL18+unTpwo4dOyhVqpRQXfXq1SMoKEiohtxwdXVl4MCBmi6D+vXrS9utJBqDSW/gi3B0dGTChAksWLCA8uXLA/Dw4UNmzpwpfBdMqVQSFBREdHQ06enptGjRglGjRgk13UDeWBmAQ4cOkT9/flq2bMmAAQN49eoVxsbGrF69WthFU9ZqA29vb548eUKzZs1o3bo11tbWOhUHIpFRm4xdN2pkNcO1KV68uHSa8ufPT4cOHShQoADr16/H399fmElvYWEh5H0N/L+FiYkJgwcPFi0jG7INaFVz4MCBbMdev37Nzp07hWbbqlQq+vfvT+XKlenZsyc//fTTV2GKxMXFCXtvlUpFRkYGJiYmJCYmcurUKWrUqKHp1PD399ebFjs7O8zNzbG1tcXS0vKr+OxEU7t2bXbv3s3cuXOpXr061tbWtG7dmu+//16orpyuEdrIEL327Nkzbt68ScuWLYmPj8+xC00Ex48f58SJExgbG9OmTRuaNWsmTMvHOhn3798vvBincuXKzJo1CwsLC82aH8R/v2bNmoWRkRHTp09HpVIRHh6Op6en0PkVstO8eXNCQkL48ccfda79ouOMbW1tKVu2LPb29tSuXRuAixcval4X8V37Gq6v3377rXCP4mtAoTKUQhj4QlatWkVgYCCmpqYolUrS09MZPny48Cnzvr6+3Lhxgz59+qBUKtm6dStVqlTRiXURwa5duz76uqiK9qioKFasWIGXlxeNGjWiU6dOzJkzh6NHj6JUKpk+fboQXWfPns31NYVCIdSce/78OTExMcTExHDmzBnMzMxo3bo1VlZWNGrUSJguGbX17t2bFStW5Nh1M3ToUKFRJV27dtW8v52dnfDoCjXdunXTXC+0H8vAxYsXiYiI4ODBg9SpU4cuXbpga2srbMNFPYskN0Qt3tPS0j5pIPXr14+QkBA9Kcqkdu3aOcaNqFQq0tLSsg01M5DJ1KlTGTp0KDVr1hQtRYdXr17pPNce0GpkZCQsTszJyUnnuZGREcWKFcPKygoHBwchmtQolUpOnDjBzp07iY2NpX379syYMUOopk8h6nfgzp07jBgxAjc3NywtLTXr1MTERLy9vWnRooVe9ahUKi5cuMDhw4eJiYmhfPnytG3bljZt2ggZzqfNp9bKCxYs0JOSnPnw4QN//vknp0+f5syZMzx9+hRLS0vmzZsnRE/Wa4Q2CoVCeM70sWPHcHd3x8jIiLCwMNq1a4evry+2trZCdS1btox9+/bRvn17lEol+/fvp1+/fgwYMECIHnXBWUJCAvfu3aNZs2aYmJhw5swZvv/+ezZs2CBEl5qcvmcyfL/atWvHb7/9pnmuVCrp1KkTv/76q0BVmQwcOFD455YT9erVIy0tTeeYDHHGMl7LZNSkpkGDBjl2pKpUKhQKBRcuXBCgSl4MJr2Bf0VycjL37t3DyMiIqlWr6pgSf/zxB02aNNG7Jnt7e3bs2EGePHmATLPE3t6e/fv3613L14CDgwPLli2jXLlywD/GZWJiIj179hS2YMhtYNrDhw/58OED165d07OinFEqlRw4cIBVq1Zx8+ZN4YsFbWTQtmvXLnbs2JFj181PP/300YXEfxtZzXBtIzUlJUXzWOQCZvny5URFRVGgQAG6du1K586dKVGihN51ZCVrJbH2Ukbk4l2m75M2jx8//ujr6t8BA7r06dOHy5cvU7ZsWZ0NKVk29rKSnp6OnZ2dsN/v1NRU4Z1SH+PFixfs3r2bXbt2YWxszM6dO0VL+iiiricjRoygc+fOmnX12rVr2bt3L/Hx8Tg7OxMWFqZ3TdrcvXuXQ4cOcezYMfLly0dwcLAwLephfBcuXODJkyfY29tjbGzMvn37KF++PD4+PsK0qXn9+jWnTp3iwoULxMTEULBgQcLDw0XLkpKePXvyyy+/MGLECCIiIrh+/Tqurq5ERUUJ1fXjjz+yc+dOzcDYN2/e0Lt3b+Hm7ogRI5g1a5YmSuzJkye4ublJG7chGicnJwICAjQFTImJiYwYMYItW7YIVpbpC2zevFmn88CAgf8UhvuQL8MQd2PgX2FqakqdOnVyfG3BggVCbipUKpXGoIfMWA3t5yKRMVYmJSVF54JYuXJlAM3EbVFkNT+Sk5Px8vLi1atXmiEoonj58iVHjx7lyJEjnDt3jho1amBnZ8eiRYuE6pJRW7du3YiPj6dLly7Zum5EGvQAN2/e1OQ3p6SkaB6L3s0/ePDgJ/8mKSlJrwvo5cuXU7ZsWb799ltOnz7N6dOndV5ftWqV3rRo07VrV2JjY7GxsaF79+7CB9mqkbXuQX2tv3LlCufPn0ehUNCwYUPq1q0rWJncODs7i5bwRYga0Kqmd+/eUm5SHTx4kB07dnDx4kXat2/P/Pnzc13DGoCnT59ib28PwJkzZ2jbti1GRkaUKVOGxMREweqgatWqVK1alZEjR5KQkCBUy5AhQ4DM71hISAimpqZA5kBNUVXOAPfv3+fIkSMcPnyYO3fuaOIQR48ezTfffCNMl7a+zZs3k5SUhEqlQqlU8uDBA+EbQBkZGTqZ0t9//70U80iKFi2qE2NWuHBhKczUp0+f6sz6KFu2LM+ePROoKJOEhARmzpzJgwcP2LJlC1OnTsXb25uSJUsK1fXtt9/SvXt32rdvj7GxMYcPH6ZEiRJ4enoCmXE4ojA1NaVNmzbUrFlT57slap2vRqlUsn79em7fvs2sWbMICQlh2LBhH521pA82b95M//79Abh9+7bOYFZ3d3chHY2ydkNAphc2cOBA0TK+GgwmvYH/OKJMilq1ajF//nz69++PQqFg8+bN1KhRQ4gWbbRjZSCzkksdK7Nu3TphsTJKpVLnuXa+qCx5n9evX2fSpElUqFCBqKgoocOv1FPJW7ZsSadOnfD29tZUtIhGVm2jRo1i4MCB0nXdyGiGw+dVEfTr10+vJpjoVv3c8Pb2Jjk5mQMHDuDl5UVSUhL29vbY2dkJjT9ITU3l2rVruf4OijIGlUolU6ZM4fTp0zRq1Ii0tDRWr15NkyZN8PPzE36zIysirk//F0QNaFUj6yZVUFAQvXr1YsmSJUI3Mb4WjIyMNI9jY2N1jKPU1FQRknJFtOmm5sWLFzrrG4VCkS2WSp+0b98eGxsbxo8fj4WFhfD5XFmZNGkSdevWJTY2lk6dOnH06FEpNs5MTU158uSJxpg/d+6cFN1BjRo1YsyYMTg6OmJsbExUVBRly5bVZFCLypouWbIkS5cu1URibd26VdM9KxIPDw9sbW3ZvHkzhQsXplatWsycOZPAwEChuipWrEjFihU1zzt16iRQjS49evQQLSFHfHx8ePnyJZcvX0alUnHixAkSEhKEbmgA7NixQ2PST506Vefe7M8//xSi6c2bN0Le93OIiIgwmPRfgFy/2Ab+JxBVcTBnzhzmzZtH7969UalUtGzZEjc3NyFatAkODiYoKEhjwOXJk4cmTZpQu3ZtevbsKcykL1++PLGxsTRo0EDn+MWLF6UYkrRu3TpWrFjBxIkTNT+CIvnrr78oX748VatWpVq1alKY4Gpk1iZj142MZvjnom8TTH3j9eHDB+7evQtAlSpVpNjIMzU1pUuXLnTp0oVnz54RGRnJgAEDqFSpEkuWLBGi6dGjR4wfPz7Hz0mhUHD48GEBqmD9+vVkZGRw9OhRzWf3/v17pk+fzrp16xg+fLgQXQb+HbIOaJVtkyoxMREzMzNNJWBKSgopKSma10UPnvsUojY9ihQpwo0bN0hMTCQhIYHGjRsDmZEuoro/ZcfS0pJhw4bRuXNnVCoVkZGR2NjYCNMzfPhwTb56mzZtaN26NRYWFtJsyL5//x4PDw+8vLywsrJiwIABUqz1J02axJAhQ0hISMDR0ZH79++zbNky0bI0c2PU8UpqNm3ahEKhEGbSe3t7M3fuXLp06YJCocDKyor58+cL0aLN48eP6dWrF1u2bCFPnjxMmTIl1zhVfTJu3DjREnKlW7duUg5NjomJYdeuXTg4OFCoUCHWrVtHly5dRMvS+X2WpUBBqVTy5s2bXPXIvuYx8A8Gk97A/wyxsbHC41ByQtZYmREjRuDs7MzMmTNp0aIFCoWCM2fO4OXlJTS+5cWLF0ydOpW///6b0NBQnfYxkZw4cYKrV69y9OhRpk2bxps3b7C2tqZ169Y0a9ZMqGkps7aPIcuiJidk1SZiEzQ8PFxzTfjw4QN58uRh4sSJ9OnTR+9acuPly5e8fPmSV69eCW3lr1atmtChyLmxd+9eNmzYoHMtKFiwIPPmzcPJyclg0n9lbNq0See5ekBrr169hA5olW2TysnJiV27dtGsWTMUCoU0syvUqFQqMjIyMDExITExkVOnTlGjRg0qVaoE6HY46hMXFxcGDRpEYmIikydPpkCBAgQFBbFq1Sp++eUXIZpkx83NjZCQEE2nXocOHejdu7cwPZMmTWLSpEk8fvyYo0ePEhgYiIuLC02aNKFNmzaaOCNRqM2iihUrcvv2berVqydFrEzDhg0JDw8nNjYWpVKJubk5xYoVEy1Lc81PT0/PFu8qklKlSrF8+XLRMrKhUCh0OsYTExOzdZCLYN++fSxdujRbxXNMTIwgRf9w/Phx5syZoxma3KlTJymGJpuYmOh0d+XNm1eKziDt65UM1y6AW7du0axZs1zXYCLXPI8ePdIMnM4J0bFKsiH+G27AwH+IZcuWMWfOHHr06EH37t2lqfaRNVamcePGeHh44Ofnx/jx41EoFFStWpXZs2dTr149Ybrs7Ox4//499vb2bN26NdvrItvb6tSpQ506dRg3bhzx8fEcO3aMRYsW8fDhQ2JjY4Xpkl1bbsiyqMkJmbXpk0OHDrFp0yaCg4P5/vvvAbh06RIzZsygRIkS/Pjjj8K0PX36lKioKCIjIzE2Nsbe3p7w8HBprv0yoVQqc+ywKVKkiLQbUiLZsmULbdu2lfa7tHbtWikiGLIi2yaVuhvqxo0bgpVk586dO4wYMQI3NzcsLS3p2bMnkGkmeXt706JFC01Rh74xNzcnOjqalJQUTXxYgwYN2LZtm2YDQQTv37/Hz8+Pe/fuERAQwOLFi3F1ddXJ6haFiYkJ7dq1o1KlSrRo0YK///5bx1gSRbly5ejfvz92dnZER0ezdu1a9u/fL9ykr1ixIl5eXnTr1o2ZM2eSlJQkNKpLzY0bN1i8eDGBgYHcvHmTQYMG4e/vT5UqVYTqevHiBa6urpw+fZqMjAwaN26Mr6+v8N+o2NhYFi9enK16V/Rw9Z9++onJkyfz7t07wsLC2LZtGx06dBCqCcDX11dn0K5MLF++nPDwcEaMGEGpUqXYsmULrq6uwk36GjVqEBISQkZGBvfu3SM4OJhatWoJ1SQrtWrVkmoNpk2hQoVo166daBlfDQaT3sB/HFE3/OHh4dy9e5edO3fSq1cvatWqRc+ePYX/uMgcK2NtbY21tTXv3r1DpVJly3Les2eP3lvn+/TpI7VBeuPGDf744w/++OMPLl68SKVKlRg9erRoWYDc2gx8naxfv56AgACdG9R69eoREBCAm5ubMJPeycmJuLg4OnbsiJ+fH7Vr1xaiIysWFhaiJeRIUlISSqUym2mkVCr58OGDIFXyolKpmD59OklJSVhbW2NraytNVxfIO6BVRmJiYihRooTm8wsODqZmzZpYWloK1eXj48PEiRNp06YNO3bsADI7XuLj43F2dqZFixZC9eXNm1enkEQ9YF0knp6elCpVihcvXpAvXz4SExOZPXu20O5PNepoGVmqUN++fcvZs2c1a8InT55gaWnJgAEDsLKyEqJJG3d3d6Kjo6lduza9evXi5MmTzJ07V7Qs3N3dGTp0KAA1a9Zk/PjxzJkzJ1v3kr6ZO3cu5ubmLF68mIyMDDZt2oS7uzsrV64Uqmv27Nk4ODhQu3Ztqe7dRo0aRUREBEqlklOnTuHo6KjZCBVJuXLlaNu2rWgZOSLr0OSZM2cyf/58Xrx4QZ8+fWjZsqXwPHrI3Dhbv359tseQ2d0rAhk+r9woWrSoJkLVwKcxmPQG/uM0bdpU2HtXrVqVKVOm0K5dOzw9PXFxceHSpUvC9IC8sTLa5JZhHhQUpHeTfvz48Xp9v89l3LhxnD17lnz58tGqVSvs7Ozw9vYWHlskuzYDXzdJSUk5VpBVrVqVt2/fClCUifr7vm3bNrZv367zmkKh4Pz580J0jRs3jtevX+f6uqg8yKZNm7JhwwYGDx6sczwoKIjmzZsL0SQz/fr1o1+/frx7945jx47xyy+/8ODBA5o1a0bbtm2Fb8bI2v2Q23m5ePEiwcHBep8VcfjwYWbPnk1AQIDmWP78+ZkyZQpeXl5YW1vrVY82T58+1VQznzlzhrZt22JkZESZMmVITEwUpgsyq/G0b/aNjIwoWrQoVlZWzJo1S1jl+vXr11mwYAHHjx/H1NQUPz8/oTMYtPnll1+kqkK1tLSkZs2atGrVipkzZ9KgQQNp8ughc6ZMkyZNOHjwIKVKlcLb21uKeUrJyck6xQe2trZSRDzdv39f5zo2YcIEKYaOmpiYZFtXyELXrl3p2rWraBk6dO3alYULF2JlZaUT2aKe+yESWYcmm5mZSTHnICstWrTg1q1b2R4DwtbVuQ1tfvbsGZs2bWLKlCl6VvQPH1u33rlzh2rVqulRjfwYTHoDX8TixYtxcXEB4Pfff9ep9BkzZgwrVqwQNgj1xYsXREVFsWvXLjIyMujRowerV68WokUbWWNlPgcRRsC0adPw9vYGMlvVtXdde/Tokc2Q0xf16tVj3LhxUrbYyaztY8hqNMlMgQIF9Pp+SUlJub6WkZGhRyW65JRtnZ6ezv79+wkODta/oP8fdfa1GlkysJ2dnenTpw+XL1/GwsKC9PR0zpw5w71793KMFTOQSaFChbCzs8POzo60tDROnz7Nnj17hJv0sg1oVaNd3aZUKjX/j9euXRNiKAUGBhIUFKTz29i7d2/q1q2Lp6enUJNeu6slNjZW59ylpqaKkKQhaz6ySqUiISGBkJAQfH19cXd3F6IraydQRkaGFJEyIF8V6rFjxyhZsuRH/8bFxYXFixfrSZEuBw8eZMaMGdSoUQOlUsnMmTNZsmQJzZo1E6JHjUKh4MaNG5prxt27d6X4jqWnp5OamqoxTZOTk6Womq1evTo3b96kZs2aoqXocPDgQXx8fHj58qXO7+SFCxcEqsrckI2OjubkyZM6x0XHA4F8Q5M/5SctWLBAT0r+/fuvW7eOIUOG6EFNJkuXLtV5/ueffxIcHMyBAweyJTrom5wKU6Ojo9mwYQNnzpzhypUrAlTJi8GkN/BFnDhxQmPS+/n56Zj0T548ESULyMyf++mnn5g9e7bwG+isyBgr8zmIWABqZ8du3LhRx6QXmVc5YsQIkpKSWLduHefPn0ehUNCgQQMcHR2FV6zLqO38+fM0atToo38jsuvmU+jbDIfM6vCP0bhxY0JCQvSkJpPKlSsTHR2drT0+OjpaaEar9jDuN2/esHXrVkJCQkhKSsLJyUmYrq5duxIbG4uNjQ3du3eXpjKkePHibN++nS1bthAdHQ1kxlcsXLhQ+PXrayFv3rxYWVlJERUh24BWbd6+fUtYWBhbtmwhOTmZjIwM9u7dS8WKFfWuJTU1NcfN67p16350A1IfFClShBs3bpCYmEhCQoKmkvLChQvCc6ZzGpRZvHhxZs+ejZ2dnQBFmahzuFNSUjhx4gQhISHSrCNkq0L9lEEPEBcXpwclOePv78/mzZs15u7Vq1eZNWuW8Bivn3/+GScnJ2rUqAHAvXv38PPzE6oJoGPHjgwaNAgHBwcUCgU7duyQIt/50aNHdO/enbJly+p830Wbzr6+vri6umbrChLNtWvXiI6OlqJCPStZhybXr1+f4sWLC9Ojjqi7cOECT548wd7eHmNjY/bt25drxbhs7N69W68mPfxTILFhwwauXLlC3rx5CQoKEr4BWrVqVSBzXbZr1y42btzI/fv3sbOzY8+ePUK1yYjBpDfwRWjfEGa9ORT9I3j8+HHMzMyERjB8CpliZb4GZPqOvXnzBkdHR6pUqULz5s1JS0vjzJkzhIeHExYWluNN7f/L2jw9PT95syWq60ZGMxzINY/14cOHfPjwgWvXrulZUWZL9ejRoxkzZgwWFhZ8+PCBM2fOsHbtWtatW6d3Pdrcu3ePDRs2EBUVRbly5UhJSeHIkSNCW+a9vb1JTk7mwIEDeHl5kZSUhL29PXZ2dtk2Z/VNoUKFGDlyJO/evUOhUBjM+a8Y2Qa0qvHw8GDPnj00atSIadOmYWNjQ/v27YUY9JB5s5oboju5XFxcGDRoEImJiUyePJkCBQoQFBTEqlWrpIjXyAkTExPy588v7P0nT55MYGAghQoVwt/fn1atWjFmzBhherSRrQpVdvLnz69TfV2nTh3h95EAbdq0Yf/+/Vy4cAFjY2Pq16/PN998I1oWY8eO5dtvv+XEiRMolUocHBzo0aOHaFk4OzuLlpAjZmZmwmfS5USJEiVIT0+X0qRv1aoVP/74Iz/99BNNmzYV/v+oNrcPHjxISEgIpqamAPTq1YsBAwaIlPbZ6HudsXbtWkJCQjAzM6Nr164sW7aM3r17CzfoAeLj49m8eTPh4eGUKlUKBwcHNm/ezMKFC0VLkxKDSW/gXyP64p2VhIQEevXqxbt379i+fTuDBg1i+fLlmp07mRF9sygrMn3Hli5dSo8ePRg2bJjm2JAhQ1i1ahUBAQHC2r9l1Sbzd1pGMxyyVx4lJyfj5eXFq1evhC1iateuzbJlywgICNBoaNSoEYGBgUIHaY4YMYIrV67QsWNHNm7cyA8//ICNjY0UmbampqZ06dKFLl268OzZMyIjIxkwYACVKlXSeya3NtHR0fj4+HD37l3gnxkuIiM/DPxvsXPnTmxtbenWrRvNmzfHyMhI6O94nTp12L17d7bq7z179lCpUiUxov5/zM3NiY6OJiUlRbOB16BBA7Zt2yZcW24kJiYK7WjMkycPY8eOZezYsaSlpfH8+XNpzC7ZqlBlx8rKisDAQPr374+xsTERERFUr16dN2/eoFKp9D6/JSYmBktLSw4cOKA5lp6erplv89NPP+lVT050796d7t27s3XrVimGoAI0adKEP//8kxMnTvDhwwdatGhBkyZNRMvihx9+4NChQ9IZ9aVLl6ZLly40b95cZzC3DINQt23bxpEjR1izZg2urq5YWVnRrl07WrZsKVTXixcvdM6VQqHg1atXAhV9Pvpe//j5+WFvb8+oUaM03c6yeClt27alffv2rFu3ThPJGBoaKliVvBhMegNfhCz/6Dkxb948Zs6cia+vL6VLl6Z///7Mnj1bSEXslyLreRVhtMp6Lv74448cKxdHjBhBx44d9S9ICxm1vXz5UmfSfVZEDpqS0QzPyvXr15k0aRIVKlQgKipK6M1+vXr1CAoKEvb+OXHt2jXq1KlD9erVNVW6Ml47Xr58ycuXL3n16pXQarxz587h7u7OjBkzsLS05MOHD8TExODu7o6Pj48UQ8tk5dmzZ9y8eZOWLVsSHx9P2bJlRUuSbkCrmmPHjrF9+3bc3d1JSUnBzs5OqKk7ceJE+vTpQ3R0NA0bNkSpVHLx4kXOnj3Lpk2bhOlSkzdvXh3zoWHDhgLV/IO2Uanm9evX7Ny5U2jX58GDBzl9+jTOzs7Y29vz7t07xo0bx8CBA4VpUjNs2DDWrl2rs+nZq1cvwsPDBaqSlzVr1pCRkZEtEz8yMlLI/JZ9+/ZhaWmZ43VBoVBIYdKrCQsLw9HRUbQMACIiIvD39+enn35CpVIxadIkxo8fT69evYToadCgAQqFgoyMDLZu3UrevHkxMTFBpVKhUCiEZ9JXqFCBChUqCNWQG99++y19+/bF3t6eQ4cOERAQwPbt24XNUlJjaWnJsGHD6Ny5MyqVisjISGxsbIRqkpXIyEhCQ0Pp2bMnlStXplu3bh/tKNQn/fv3JzIykr/++gt7e3spBl/LjMGkN/BFPHv2DE9Pz2yPIbONRSSvX7+mRYsW+Pr6AtCvXz/D4vj/iIjs0UePHjFq1KhsjwH++usvvevRxtjYONsxIyMjnZtsUcimLTU1VWfSvazIZIarWbduHStWrGDixIn0799ftBx27NhB9erVNYOufX19qVatms68CH1z7NgxDhw4QGhoKF5eXrRu3Vr4sEU1T58+JSoqisjISIyNjbG3tyc8PFxozvTKlSvx9/enfv36mmMdOnTg22+/ZdmyZQaTPheOHTuGu7s7RkZGhIWF0alTJ3x9fYVX58k2oFVNsWLFGD58OMOGDSM6OprQ0FASEhJwcnJi+PDhes/zL126tGYWw/HjxzEyMsLc3JxZs2ZRpEgRvWrJStasZCMjI4oWLYqVlRWzZs2iYMGCwrRlNSqNjIwoVqwYvXr1wsHBQZAqWL16NV5eXhw4cABzc3Pmzp3LgAEDhJr0EyZMIC4ujkePHumsmdPT06VYG8rK1atXRUvQQW1k9enTR3jhzaeQqVM1ODiYbdu2aYYmDx8+nKFDhwoz6WXPth43bhzv37/n6tWrpKenU69ePWmiB5cvX87vv//OX3/9RZMmTRg3bpzwKnoANzc3QkJCOHjwIJC5du3du7dgVXJSs2ZN3N3dmTJlChEREWzdupVnz54xffp0hg0bJjRdYtq0abi4uLBnzx5CQ0NZsGABJiYmnD171nAPkgMGk97AF9GvX78cHwP07dtX33KykZqaqrnpSUhIkGb3UEamTZuGt7c3ALt27dIx3Hr06MH27dsZOnSo3nXNnDlT8zjrUCSRQ5KUSiXv3r3LFqchwwwEGbWVLVuWBQsWCHv/z0E2M/zFixdMnTqVv//+m9DQUKFxMmq2b99OYGAgAQEBmmPqgaMKhYKuXbsK0WViYkLHjh3p2LEjd+7cISwsjNTUVH766ScGDx5Mnz59hOhycnIiLi6Ojh074ufnR+3atYXoyMqLFy90DHo1DRo04NmzZwIUfR388ssvhIeHM2LECEqVKsWWLVtwdXUVbtKDXANa1WzYsIGBAweiUCiwtrbG2tqaJ0+eEBYWxowZMzh58qTeNRUvXpxx48bl+rqLi0u2al59EBMTo/NcpVKRkJBASEgIvr6+QiP01q5dK02MjDYqlYqaNWuyZs0arKysMDMzE25YTp06lcePH+Pm5oabm5vmuLGxsTSDw3NDxLmLjIykS5cuuXZaiuqyPHXqFBcuXGDZsmVUqlQp27lRxzPIQN26dUVL0KBUKjUGPWRujBoZGQnTU65cOYAcu4tNTU1JSUkRalReunSJMWPGUKJECTIyMoiPj2fVqlVSdFHt2bOHxMREevfuTatWrahXr54UHaomJiYMHDhQsxmrUql48OCBtLFw2oj6fSpYsCD9+vWjX79+nDt3jtDQUBwcHPjzzz+F6FGTN29eHBwccHBw4OrVq4SEhDBixAiqVavGtm3bhGqTDYNJb+CL+NiNjmj69u3L0KFDefHiBYsWLWLv3r06Gd0yI+IifvPmTc3jjRs36pj0ItvTRVbnfozOnTvj4eGBr6+vZtGSmprKnDlz6NKli0FbFkTfOH8MGc1wyOxcef/+Pfb29mzdujXb6yIyK7ds2UJwcLBOxEfbtm2pUaMGP//8szCTXptq1aoxa9YsJk2aRFRUFGFhYcJM+rNnz5IvXz62bdvG9u3bdV5TKBSafFt9k5ycnOtrIm+oZScjI0PHgPj++++luGmVbUCrmoiIiGxVzWXLlsXFxYXx48cLUvVx4uLihLxvTgPdixcvzuzZs4V0MWrTu3fvTw5+F4GRkRH79u3j5MmTuLq6cvz4ceH/j9999x3fffcd+/fvl+pa+uTJk1yjuaKjo7GyssLf31/PquDBgwcA0nVaOjo6MnXqVJ49e5btXlehUHD48GFByv7h8ePH/PHHH9SvX58HDx4Iv94DFC1aVCf7/dChQ8K7lCBzM+jixYs0a9YMY2NjYmJiKF++PG/fvmXkyJHC4oIWLlyIn5+fZpBnTEwM3t7eUnT+79+/n8ePHxMdHc3atWu5fv06tWvXZunSpUJ1hYaG4uvrq7OOLV68OL///rtAVTnz+vVrihQpovld0nex44ULF7Jt+FhYWGBhYcH+/fv1qiUrqampBAQEcO/ePZo1a8aAAQOYP38+06ZNy3FT7f91DCa9gS/iwYMHuLi4EBcXR7NmzZg3b54UU+8hs/q7YsWKHDt2jPT0dObNm0eLFi1Ey/osRNyQaZuoWQ1V0Tc9hw4dIn/+/LRs2ZIBAwbw6tUrjI2NWb16tbDIiBEjRuDs7EybNm0wNzcnPT2dS5cu0bhxY80EelHIqG3QoEFC3vdzkNEMBzm6kbKiUqlyvNEvX748GRkZAhTljqmpKY6OjkKzWnO6kU9PT9fEkYiidOnSXLp0SRNZpObSpUs6JrQBXUxNTXny5InmN/HcuXNSVBjLNqD1c8iTJ49oCV8FJiYm5M+fX6gGWTfZXV1dWb58Oc7OzpQsWZKVK1fqdF+K5MiRI8yfP18z+FR0BvbYsWM1Gy3jx49n2bJlmtf8/f2xsrKicuXKetc1YcIEABYsWKCJOXj9+jXnzp0T2qGUkpLCoUOHGDRokNDf6tw4ceIEU6ZM0czW8PHxYcGCBcK7utzc3BgzZgzz5s1DoVBgYmLCL7/8IlQTZN7Hbt++XVM1/+jRIzw9Pdm8eTN9+/YVtk58//69xqCHzLz1+fPnC9GSE0WKFKFYsWKYmZmRkZFBUlKSaEmsWbOG9evXs3LlSiZOnMjRo0el6ABNTEzE3d2dXr160aRJE5ydndm/fz/lypUjKCiIihUr6t3f6du3L+3bt2fhwoXZ1qqrV6+mffv2etWjjbu7O0lJSVhZWfHrr7/y5s0bfv75ZwoXLsyAAQOE6ZIVg0lv4Ivw8PCgW7duWFpasn37dnx8fKQZtAjQuHFjnVyr8PBwYbl4amSNldFGppv7qKgoVqxYgZeXF5BZ9TxnzhyOHj3KunXrmD59uhBdxsbGLF26lIsXLxIbGwtkZi9qR0gkJSVRoEABgzYyW07Pnj2b6+si8+dkNMMB6tevT9OmTaXKsc3IyECpVGarEFQqlUI7bmRF3WoN8ObNG7Zu3UpISAhJSUk4OTkJ0zV69GimTJmCm5sbFhYWpKenc+bMGebPny/Vb7hsTJo0iSFDhpCQkICjoyP379/XMbtEIduAVjVZ58hkZdWqVXpU83WSmJgo/LNMTU3l2rVruZr1oqI/LCwsdAzUsLAwITpywtfXl2nTplG7dm0p1tTan92jR49yfU0U/v7+XLhwgU2bNpGSkkJgYCC3bt1izJgxQvTs2bOHPn368PLlS81GizZFixYVoktNQEAAmzdv1kQo3b59mylTpgg36atXr86uXbuIj48nIyODIkWKCJ2/oyYhIUEn1qZ8+fLEx8djZmaW4wwvfaFQKHj8+LFmrfjXX38J1aNNv379uHXrFpaWltja2jJz5kwp8vKLFi1K/fr1+f7773nx4gWjR4+WYm7EwoULKViwINWqVeP48eOcPn2aI0eOcOvWLRYuXMiKFSv0rqlSpUqkpKTQp08fVq5cqfO/KPq6f+XKFXbv3g1Ap06dGDhwID///LNQTTJjMOkNfBHPnz/XZDdPnjxZeMwHZFYXTJ8+nWLFirFy5Uq+++47Ll++jLu7O48fPxZu0ssaKyPDTUROBAcHExQUpFnA5MmThyZNmlC7dm169uwpzKRXY25ujrm5eY6v9evXT2iLuEza5s6dm+Pxhw8f8uHDB65du6Y3LVmR0QwH8Pb25smTJzRr1ozWrVtjbW3Nt99+K1RTkyZNCA4OztaRsX79en744QdBquTm3r17bNiwgaioKMqVK0dKSgpHjhzJNjNCn1haWjJ16lQ8PT01cQOVK1dm9uzZWFhYCNMlOw0bNiQ8PJzY2FiUSiX169eXYri0bANa1RQqVEjo7JiviQMHDmQ79vr1a3bu3Ennzp0FKPqHR48eMX78+Bxv6kVGf+S2ASTD5k/hwoX56aefRMvQoL3Gz7rel2H9f/jwYc2a9Ntvv2Xz5s04ODgIM+lbtGhB69atAWjatKnOawqFguvXrwtQ9Q8fPnzQmXFQvXp1KboZ9+3bx5IlSzhw4ABxcXF07doVLy8vbGxshOoqUqQIW7dupUePHqhUKnbs2EHRokWJi4sTOq9u7NixODo6YmlpiUKh4OTJk8yZM0eYHm0GDx5Mq1atMDY2RqVSSdP9ZmJiwps3b6hYsSKXLl2iRYsWUnz3L168SFRUFAqFgujoaH788UfKlClDmTJlhBW/mJqasmLFChYsWECPHj345ZdfNB20oq/7Jib/2M5FihQRvmkgOwaT3sAXof0PZmxsrPNcFD4+Pri5ufHXX3+xatUqvv/+e7y9venatStr164VLU/aWBntires1W9//fWXKFmkpKToVKOq23Fl2M3/FDL/4Ohbm3q3XE1ycjJeXl68evVKeOWujGY4wN69e3n+/DkxMTHExMQQGBiImZkZrVu3xsrKikaNGuld088//0z//v05dOiQps364sWLJCYmStkSLpoRI0Zw5coVOnbsyMaNG/nhhx+wsbERatCradu2LW3btuX169eA+MpAmcnJQIXMuBtAuBkn44BWyPxOyTpXRjY2bdqk89zIyIhixYrRq1cvHBwcBKnKpFq1alJmxGpvAH348IHffvtNmiGa9evX5/jx41hbW4uWAsi9HoXMz0/bBMyTJ4/QeyIPDw88PDzo168fISEhwnTkRv78+bl8+bKmOOLy5cuYmpoKVpW5QbZx40Yg835t586djBkzRrhJ7+XlhaurKx4eHigUCho2bIi3tze7d+9m9OjRwnTZ2tpSpUoVTp8+jVKpZOTIkUIH2Wpjbm7OuHHjiImJISMjAwsLC/z8/IR3RvTq1YuRI0eyatUqunbtysGDB6lSpYpQTZDpg6mvWbGxsTrFTCKvv0ZGRsycOZOaNWsydOhQ5syZQ+fOnaX7TZBphouMiHdYDXxVyGQyq1EqlZqFu7W1NX/88QcbN26kQYMGgpVlR4bzpUY7xzNr5ZvISrisFQ7ag61kq3zOikyfb1ZEart+/TqTJk2iQoUKREVFCa9EldEMV1OiRAns7Oyws7NDqVRy4MABVq1aRWBgoJBKrkKFCrFt2zb27t3L1atXUSgU9OvXj59++kmaKhuZuHbtGnXq1KF69eqaoW6yXBeSk5NJTEykZMmShIWFkZycjJGREf3795em3VoWshqo2igUCuEmvawDWmW7CfwcRGleu3atFPMNviaybgB169ZNaIyYNsePH2fz5s3kyZOHPHnyCM+kVyqVmtiWjIwMnQgXGapQGzZsyKRJk+jRowcKhYKIiAidiEZRTJs2jQ0bNmiMXVk2gaZMmcKoUaM064q4uDgCAgIEq8r8nmkXuZQpU0ZopbqaihUrEhYWxtu3bzE2NqZgwYJA7t04+uLGjRssXryYwMBAbt68iYuLC/7+/lKYzvPmzaN+/fosWrSIjIwMNm3ahLu7OytXrhSqq0ePHrRv3x4zMzO2bt1KbGysputFJEZGRrx7946kpCRu3ryp6cCJj4+X4v6oR48eVKlShQkTJnD79m3Rcnj79q1OAcy7d+90noteV8uGwaQ38EU8e/YMT0/PXJ+LGLiY1bhdv369TiW2aGQxaLIia7Vb+fLliY2NzbbJcvHixRwHWBqQm3Xr1rFixQomTpyoicqSAdnMcDUvX77k6NGjHDlyhHPnzlGjRg3s7OxYtGiRME158+alW7du0l4zZOLYsWMcOHCA0NBQvLy8aN26NampqaJlERcXx+DBgxk+fDj9+vVjzZo1NGnShOvXr1OgQAF69uwpWqJUfMyklx2RN4cir1O5oTYpTUxMSExM5NSpU9SoUYNKlSoBuoUA+qR3795C4/E+Rm4RWBcvXiQ4OJglS5boV1AuqFQq/v77b9EyAKTrLLt16xbNmjXTGPPaES4y3Je4ubkREBDAggULMDExwdLSknHjxgnTo1QqmTJlCmfOnKFhw4akpaWxevVqmjRpgp+fn/CNbAsLC/bu3cuff/6JUqnE3NycYsWKCdUEULx4ccLCwjSbLbt27aJEiRLC9Hh5eTFz5kxpo7Hc3d01c+hq1qzJ+PHjmTNnjhRrjvv37+ts/EyYMIFOnToJVJTJ6dOnmT9/PlFRUbx9+5Z58+ZRunRp4cWY/fv3p1u3bqhUKjp06EDJkiU5cuQIixYtEna/W7JkSZ3n6sjGsWPH6sQvi6Bs2bI63/MyZcponstQ/CIbBpPewBfRr1+/jz4XTbFixaQy6EHeWBmAgwcPsnbtWm7duoWpqSk1atRgyJAhwvJsITMuwtnZmZkzZ9KiRQsUCgVnzpzBy8tLSgPAQM68ePGCqVOn8vfffxMaGkr16tVFS9JBRjO8T58+PHz4kJYtW9KpUye8vb2Fx6Q4OTnlekOvUCjYsGGDnhXJjYmJCR07dqRjx47cuXOHsLAwUlNT+emnnxg8eDB9+vQRomvRokVMnjxZk3VduHBhFixYwJ07d5gzZ47BpM+FAQMG6DxXKBSYmppSvXp1Ro4cKSyGTdYBrVWrVmXbtm00aNCAatWqERoaypYtW6hTpw6zZ8/W+2D1O3fuMGLECNzc3LC0tNR8zxMTE/H29qZFixaaSD19I3PXgXbBjVKpZP/+/QQHB3Pt2jWhpk3W7/ytW7do0qSJIDW6lCtXjv3793P9+nVGjRrF4cOHhc4WuHHjhrD3/hwKFCggfMaUNuvXrycjI4MjR45oir/ev3/P9OnTWbduHcOHDxemLSYmhhIlSlC9enWsra0JDg4mf/78WFpaCtOkZu7cubi4uDB37lwUCgV16tQRuo5WnxNZZ6MkJyfz448/ap7b2tryyy+/CFT0D+np6aSmpmo6vJKTk6XY0PPx8WHBggVA5iyGwMBAPDw8CA8PF6rLwcGB6tWrk5CQoPFNXr16xbBhw4QVNQUGBmY7VrZsWUJDQ/ntt98EKPoHGTaiviYMJr2BL6Jdu3bSmW0pKSlcu3YNlUpFamqq5rGaOnXqCFQnb6zMr7/+ir+/PxMmTKBWrVooFAouXbqEp6cnkydPFraj2bhxYzw8PPDz82P8+PEoFAqqVq3K7NmzNcNPDMiPnZ0d79+/x97enq1bt2Z7XUTXjRoZzXDI3LQrX748VatWpVq1alJoyqkaJC4ujhUrVkjRmi4z1apVY9asWUyaNImoqCjCwsKEmfQ3btxg+fLlmufq38hq1arx9OlTIZq+BqpWrcrDhw/p3bs3RkZG7Nq1i7x585KSkoK7uzt+fn5CdMk6oHX16tX89ttvNGzYkOvXr+Pt7c28efO4ffs2vr6+eh+Q5+Pjw8SJE2nTpg07duwAMuPO4uPjcXZ2pkWLFnrVo01O61VtRK9d3759S1hYGFu2bCE5OZmMjAz27t2ridsQgfZ3XqFQ0KdPH1q2bClMjzaBgYH8/vvvPHv2jEGDBrF8+XIePHjA2LFjhWk6fvw49+7do0mTJsK/T2p+/vlnAgICsLOzy/H1rPOM9MXevXvZsGGDTnd2wYIFmTdvnmYgtwgOHz7M7NmzdSqcTU1NmTJlCl5eXsJnIFSqVImdO3fy5s0bjI2Nhc8PU2fhy9r5qVAouHHjBrVq1QLg7t270mRzd+zYkUGDBuHg4IBCoWDHjh1SVDd/+PBB5/pVp04d0tLSBCrK5NSpUzRv3lznWPfu3QWpySS3eUqA8BkWWefcGBkZUbRoURo2bCj8uiEjBpPewBfRt29fXF1d6dGjh2gpGlJTU3VaJLUfKxQKDh8+LEKWBlkXChs3biQ4OFgnQqZq1aqYm5szY8YMoT/M6kF47969Q6VSUbhwYZ3X9+zZI7RCKTf0XSX4JehbW58+fbJVYGhXaIhERjMc4MSJE1y9epWjR48ybdo03rx5g7W1Na1bt6ZZs2ZCZjJkNQK3bdtGUFAQo0ePFp7t+bVgamqKo6Mjjo6OQjVoox3xYRggmzuXLl1i69atmJhkLpetra3p27cvixcvFvobJOuA1n379hESEoKZmRn+/v5YW1tjb2+PSqWiY8eOetfz9OlT7O3tAThz5gxt27bFyMiIMmXKkJiYqHc92jx69Ijx48fnaNKLXrt6eHiwZ88eGjVqxLRp07CxsaF9+/ZCDXrIXE8/fvyYP/74gw8fPlCpUiXhMSRq9u7dy7Zt2+jVqxfFihUjPDwcR0dHYSZ9YGAg4eHh1K1bl6CgIFxdXXM1xvWJ2ux2c3MTrEQXpVKZ41qwSJEiQrteAgMDCQoK0pi6AI6OjtSpUwdPT0/hJv379+/x8/Pj3r17BAQEMHv2bFxdXTUZ8PqmQYMGH63+FjUjQs3PP/+Mk5MTNWrUAODevXvCNvuzMnbsWL799ltOnDiBUqnEwcFBii5LU1NToqOjNdXqMTExUtxvu7i40KdPHyZMmCBFxwHIPU9p//79Os+VSiXPnz/nyZMnBAYGGgoxs2Aw6Q18EZs2bWLKlCmcPn2auXPnSnGRPHLkyCf/5o8//hDaEitjrMz79+9zzHivXLmyFBnKQK7maVBQkBCD5FODF0NCQvSuSVZtI0eOxM3NDVtbW01r58iRIylWrJjOHAsRyGiGq6lTpw516tRh3LhxxMfHc+zYMRYtWsTDhw+JjY0Vpuvdu3fMmjWLa9eusXbtWkMV/VeGsbExb9++1Wx4qiM+Xr16JY3JJSPqjWI1SqWSpKQkAKHVbzJHpagroi5cuECHDh2AzJtD9UaHPtH+jGJjY3U6uESvc6pVq5atskwWdu7cia2tLd26daN58+YYGRlJYUKcOHGCKVOm0KhRIzIyMjQxCLa2tqKlYWJiorN2KFy4sJDvvJrdu3cTERGBmZkZ9+7dY8aMGVKY9OpBrE2aNOHx48c6A21FkpSUhFKpzHZdVyqVfPjwQZCqzOuUtkGvpm7duprfIpF4enpSqlQpXrx4Qb58+UhMTGT27NnCIm/27NkDZP5Gjhw5Msf4D5G0adOG/fv3c+HCBYyNjalfvz7ffPONaFkaunfvrlMNHhoaKqwDVM3MmTMZO3YsJiYmKBQKFAoFy5YtE6oJIDIykhkzZuDk5IS/v3+2PHgRyBwpk1sM45kzZ/Dz82Pjxo16ViQ3BpPewBdRq1YtduzYgb+/Pz179sTb25vy5ctrXpe1Im/BggXCBnTJGivzMWNGhgXzxxChT+bBizJqW7ZsGYmJiTRs2FBzbO7cuXh4eLBs2TKcnZ31rkkbWc1wyIwm+eOPP/jjjz+4ePEilSpVYvTo0cL0nDt3jilTpmBhYcGuXbsMbYlfIXZ2dsycOZNFixZpjKSMjAw8PT3p2rWrWHES06ZNG4YMGULXrl1RqVRERUXRunVroqKihA7Hk3U+i0qlQqVSkZKSwuXLl3F3dwcyYwlFmOJFihThxo0bJCYmkpCQQOPGjYHMDYTSpUvrXc/XwrFjx9i+fTvu7u6kpKRgZ2dHenq6aFkEBASwefNmqlWrBsDt27eZMmWKFCZ9mTJlOHbsGAqFgrS0NIKCgoTOyDIxMdH8VlepUoX3798L05ITAQEBrFu3TsegFNlB0rRpUzZs2MDgwYN1jgcFBWWLtNAnSqUy19dkuFe7fv06CxYs4Pjx45iamuLn5ye0y0z7fy5v3rzSzamDzIgbyMyAP3/+PIAUsTI54evrK9ykr1+/PseOHePWrVsYGxtTuXJlKTaoSpcuTVBQECEhIfTu3ZspU6boeGIiIsaePHny0ddzKs4UTdOmTZk3b55oGdJhMOkNfDF58+Zl6tSpvH79mp49e6JQKFCpVCgUCq5fvy5aXo6IXMjIHCvztSKiokvmwYsyajt69Cjbt28nf/78mmOlS5fGx8cHR0dH4SY9yGeGjxs3jrNnz5IvXz5atWqFnZ0d3t7eQk3xpUuXsn79eiZOnEiXLl1IT0/n9evXmtdl3Zg1oMugQYOYOnUqNjY2NGzYEIVCQWxsLE2bNpVuALxMuLq6Eh4ezuHDhzExMaFLly44ODhw6tQpzSAzEcg2oFVNq1atmDhxIunp6VStWpWqVaty//59li5dSps2bfSux8XFhUGDBpGYmMjkyZMpUKAAQUFBrFq1SviwPgsLixyPX7x4keDgYJYsWaJfQVoUK1aM4cOHM2zYMKKjowkNDSUhIUGTzS2qC/TDhw8agx4yhwhmZGQI0ZIVNzc3pk6dys2bNzE3N6d+/frSxFgAQqv6cyIyMpIDBw5Is1nm7OxMnz59uHz5MhYWFqSnp3PmzBnu3buX41wlfVGnTh12796drQtiz549VKpUSYwoLbJ2HmRkZEiTsS4js2bNIjo6Wic6THQMyceQYSMIMq9ftWvX5u7du3h6ehIVFcXFixdFywIyuw/OnTuHm5ubJgFA1IZjp06dNL6cGoVCQWpqKkqlUlqfTrbfJxkwnBEDX8yDBw9wdXUFMmNctHcNZUVkm66ssTI3b97UqXJWo1KppBjIIhsyD16UUVuePHl0DHo1ZmZmQuNkQE4zHKBevXqMGzcux9ZmUaxYsQLI7Eby9vbOtvCTdcFnQBdjY2MWLVrE1atXOXfuHCqViqFDh+pkQCYlJUkRYScTRkZGODg40KFDB813/82bN0IHjoJ8A1rVODs7s2HDBhISEpg9ezaQOcciX758uLi46F2Pubk50dHRpKSkaKKeGjRowLZt24QbXNrRO0qlkv379xMcHMy1a9fo1KmTQGWwYcMGBg4ciEKh0MwIevLkCWFhYcyYMYOTJ08K0ZU/f34uX77MDz/8AMDly5eFD8NTU7p0aTZs2KAZsmtmZiZ0LZ2RkaETJZP1uegN9jJlykhj0AMUL16c7du3ExoaSnR0NAANGzZk4cKFQteGEydOpE+fPkRHR9OwYUOUSiUXL17k7NmzUkRbNG7cGF9fX1JSUjhx4gQhISE0bdpUtCxpiYmJYd++fcLvNz4XGWLOIDPqbMOGDfz+++9YWFiwcuVK0ZKAzE7jadOmUadOHQ4fPpxthp6+ydoJrlKpWLVqFevWrWPq1KmCVH2c8+fPG+49csBg0hv4IkJCQli8eDFOTk6MHz/ekGX7GcgaK3Pw4EFh7/01IvPgRRm1GRkZkZiYmG0hmpiYKLxtXkYzHGDEiBEkJSWxbt06zp8/j0KhoEGDBjg6Ogpb0N+4cUPI+xr476COecqJfv36CYuFk5XQ0FAWLFigySSWpWtQtgGtakxMTBg6dKjOsSlTpug89/b2Ztq0aXrTlDdvXp2N4ZyKE0Tx9u1bwsLC2LJli8bc3bt3r/ABrREREQwcOFDnWNmyZXFxcWH8+PGCVGV+l0aNGqU5P3FxcQQEBAjTA5CWlkZERARFihShXbt2mvXYkSNHWLBggbC19q1bt2jWrJnOfYbaPJXhGmZpaYmPjw9t27bVKegQERGhplChQowYMSLX111cXFi8eLEeFWVu/mzfvp0tW7Zw/PhxjIyMMDc3Z9asWRQpUkSvWnJi8uTJBAYGUqhQIfz9/WnVqhVjxowRpufAgQOax+/evdN5DuJjZcqUKSOdQX/16tUcj6vj60SRmprKrl272LhxIy9evKBjx46ULFlSis0pAB8fH8LDw3F1dZViwG5W4uPjmTx5Mu/fvyc8PFwzi0oUo0aNynbs9evXPHz4UIoZA7JhMOkNfBFr1qxh1apVmlxPA18v6py+K1euaAzBhg0baoY6yYyIRYPMgxdl1Na5c2dmzZrF/PnzNTvkSUlJzJo1S/giWUYzHDIrdB0dHalSpQrNmzcnLS2NM2fOEB4eTlhYGMWKFdO7Ju1om5wQvUFl4D+HLG3NMhEUFERoaKhQ4yg3ZBrQ+iWcOXNGb++lngOkxsjIiKJFi2JlZcWsWbMoWLCg3rRkxcPDgz179tCoUSOmTZuGjY0N7du3F27Qf4o8efIIe28LCwv27t3Ln3/+iVKpxNzcXMjvojazZ8/m9u3bJCYm8vbtW9q1a4erqyu///47w4cPF6ZL9g32nTt3ArB//37NMZGZ9J9DXFyckPctXrw448aNy/V1EZsHavLkycPYsWMZO3YsaWlpPH/+nHz58gnRArqDM8uUKaPzXIZYmYYNG+Ls7EybNm10NqdE6vrYxqvI62vr1q2pX78+EydOpHXr1uTNm1fT5SIDp0+fZtu2bdnM75SUFHbu3Enfvn0FKcvcrHJzc8PBwQEXFxehv9tq2rVrp/NcoVBQrFgxGjZsqIkJMvAPcq/kDUjH1KlTv0qDXqT5IGusjFKpZMqUKZw+fZpGjRqRlpbG6tWradKkCX5+fsKN54+RNZtRX+8p6+BFGbUNHDiQOXPm0KJFC6pXr45SqeTu3bvY2dkxduxYIZrUyGiGQ2b+e48ePRg2bJjm2JAhQ1i1ahUBAQGaIYz6pFmzZtnyDdXIUI1n4D+HLG3NMlGiRAkpDXrZBrR+Cfpcj8XExGR774SEBEJCQvD19RVyTVWzc+dObG1t6datG82bN8fIyEia/8FHjx7lWPWmZtWqVXpUQ7ZqWDVnz54FxBpc586dY9++fbx69YqJEyeyfv16ypYty969e4XGgU6dOpW5c+fmGDsoA0eOHBEt4X8GUZsHkNmVffr0aZydnbG3t+fdu3eMGzcuWyeOvvicKus9e/YIG26rjiPZtm2b5pjozYPP+V8Ucc4sLCw4d+4cBQsW1MSTysTWrVt1zO/4+Hg2bdpEeHg4RYoUEWLSp6Sk4OXlxbFjx/D39xc69Dor3bp1y3YsLS1NeASurBhMegNfxJo1a4S2Uv9bRObjyRors379ejIyMjh69KjmAvn+/XumT5/OunXrhFUATZs2DW9vbwB27dqlc1Hv0aMH27dvz9ZOrw9kHrwoozYjIyPmzZvHqFGjuHr1KkZGRtSrV49SpUoJ0aONjGY4wB9//EFERES24yNGjBB23f2cajxDlrmB/1VatmzJli1baNu2rU51oOgOEtkGtH4J+jSic9pwLV68OLNnzxay2a/NsWPH2L59O+7u7qSkpGBnZyc8Ck5NoUKFslW9iUTbeLt69arOxplog6tgwYLkzZuX0qVLc//+fZycnITGfahJS0ujW7duBAQEUKNGDdFysrF+/focjw8ePFjPSgz8X1i9ejVeXl4cOHAAc3Nz5s6dy4ABA4SZ9J9DUFCQMJNelqiWL0XEOVu2bBl///034eHhuLm5oVQqSU1N5dGjR1LMQ1Qb9JcuXSI4OJgDBw6gUChwd3cXViDXrVs3njx5woABA7h58yY3b97UeV3k9TUtLQ03NzdsbW358ccfgcwujuLFizNv3jzpu0D1jeFsGPgiZGyHX7x4sWYg2e+//64z0G3MmDGsWLGC6dOni5InbazM3r172bBhg84OZsGCBZk3bx5OTk7CTHrtH5SNGzfqmPQib2A/Z/CiQVt2ypUrp/kfkAUZzXA1OXWwGBkZSV1pYMgyN/C/SmBgIGlpacydO1dzTIYOEtkGtH5tmJiYCK8wLlasGMOHD2fYsGFER0cTGhpKQkKCZv1lZWUlTFvRokVzrHoThbax1bVrV6mMLu1Np6JFi0ph0AMsWbKEyMhIhgwZws8//yxdZvKtW7c0j9PS0jh79iyWlpYCFRn4N6hUKmrWrMmaNWuwsrLCzMxMSq9AGxH6ctuUUiP75pSoz7RUqVKMGzeO0aNHc+jQIUJDQ+nQoQM//vijzvw1Efz6669s2LCBuLg4OnfuzJYtW5g4cSLdu3cXpql+/fqYm5vz/Plznj9/LkxHTixdupTExESddIm5c+fi4eHBsmXLcHZ2FqhOPgwmvYEvIj4+Hk9Pz1xfnzVrlh7VZHLixAnNTamfn5+OSf/kyRO968mKrLEySqUyxwywIkWKCF1gab93Vh0ytIJnHbx48eJFgoODWbJkiThR/z8ya5MNGc1wpVLJu3fvsv1fvn37VpCiz0P2GzIDBv4tly5dEi0hR2Qc0Po1IcMA8w0bNjBw4EAUCgXW1tZYW1vz5MkTwsLCmDFjBidPnhSmTeZrugzrQG209Yje+MlKly5daNasGdOnT+fgwYNUqFBB85qI+zVtFixYoPM8Pj6emTNnClJj4N9iZGTEvn37OHnyJK6urhw/fly6/9GsiNCnvSn1NSL6MzU2NqZdu3a0a9eOuLg4wsLCALHRReqIpxUrVlC8eHFA/HlSJxHkxPHjx/WoJDvq7kHt38nSpUvj4+ODo6OjwaTPgsGkN/BFGBsbC2/zzorspq6ssTJJSUkolUqMjIx0jiuVSj58+CBEU1Zk+PxyQqlUsn//foKDg7l69aqwBUJOyKxNFmQ1wzt37oyHhwe+vr6a735qaipz5syhS5cuQrV9DFn/Tw38w+fkPhoii/4hMjKSLl26fNWRDPoc0Pol6NMAzinL/PXr1+zcuVP4b2NERES2SIiyZcvi4uLy0UF++mDRokVC3/9rQju/P6csf33n92flxo0bxMXF0aRJE+nu37QpXbo0jx8/Fi3jo8i8eSUKV1dXli9fjouLCyVLlmTlypXCN4BkJOumVE6INJy/JipXrqxJSBAZXbRixQpCQ0OxsbGhdevWdO3aVbprREpKCrt27WLjxo08f/5cM8dFBHny5MlxI9vMzEzqbnFRGEx6A19EyZIlPzphXjQymkWyxso0bdqUDRs2ZDMbgoKChA4akfEzVPP27VvCwsLYsmULycnJZGRksG/fPipWrChamtTaZENWM3zEiBE4OzvTpk0bzM3NSU9P59KlSzRu3JghQ4YI02Xg68fR0fGTkUQhISF6UiM/Dx48AL7u6jcRN4vbt2+nR48eH/0bfcYPZo1FMTIyolixYvTq1QsHBwe96fhStIfRiaBq1aps27aNBg0aUK1aNUJDQ9myZQt16tRh9uzZhg09LbSrv2XK8U9KSmL+/PkcPXoULy8vWrduLVqSDtoboCqViitXrvDNN98I0/PkyRPKli2b42vR0dFYWVkJj9fIDZHGoIWFBcHBwZrn6gpnA1+OSMP5a0Xkd9/GxgYbGxsePXpEaGgo06dP5+3btyxfvpz+/fsL3RSNj49n8+bNhIeH8/79e0aMGMGgQYOE6YHM9VdiYiJmZmY6x2XobJQRg0lv4IuQbYcQ5DZ1Qd5YGWdnZ/r06cPly5exsLAgPT2dM2fOcO/ePbZu3SpM18eqkv766y9RsvDw8GDPnj00atSIadOmYWNjQ/v27aUwwWXWJiOymuHGxsYsXbqUixcvEhsbC8Dw4cOpX7++5m8MQ1oN/Btk/O2WmQkTJgCfV/0mKyLWRoGBgfzxxx94eHhgamqa4980bdpUb3rWrl2rM/BXJnKqutZGZAX26tWr+e2332jYsCHXr1/H29ubefPmcfv2bXx9fZkzZ45e9WifJ9mq1T8nu9/FxYXFixfrQc0/2NvbU7FiRSIiIihZsqRe3/tzyLoBWqZMGaZOnSpIDYwdO1azkT1+/HiWLVumec3f3x8rKysqV66sd11f8+aBrMi6HpJVF8irTQYPqHz58kydOpWJEyfy66+/EhoaSlBQkOY+Tp+oh9gePnwYS0tL5syZg5+fn2ZNK5LOnTsza9Ys5s+fr7mPTUpKYtasWUKHv8uKwaQ38EW4urp+8m/WrVunV6Pr2bNnmpx87ceQuZMoGlljZYoXL8727dsJDQ0lOjoagIYNG+Lj40PBggWF6fpYVZLIKqWdO3dia2tLt27daN68OUZGRlIsDkBubTIiuxlubm6Oubl5jq8ZhrQa+DekpqZy7dq1XG+0tGdZGMgcUr5s2TJsbW354YcfWLRoESEhIdSpU4clS5YIrfiUmYiICLy8vHBwcCAgIIAaNWoI1dO7d29pr5eFChWSqvJam3379hESEoKZmRn+/v5YW1tjb2+PSqUSMlxd+zzJes4+RlxcnN7fs0+fPtnmVsiEbBug2r+Njx49yvU1fSPr5sHXjJ2dnWgJOSLzfZus50w0Bw8eZO3atdy6dQtTU1Nq1KjB6NGjKV26tBA9vXr1wt7enkOHDmk2Z2WJrxs4cCBz5syhRYsWVK9eHaVSyd27d7Gzs2Ps2LGi5UmHwaQ38EVYWlp+8m92796tV5O+X79+OT4G6Nu3r9505IassTJpaWl4enpia2vLiBEjABg5ciRxcXHMmzcPExMxl4fPqUoSgXrgibu7OykpKdjZ2UnTniWzNpn5Gs1wfd8sGrLM/zd49OgR48ePz/H7o1AoOHz4sABV8rJo0SLi4uJwdHTk3LlzbNmyhTVr1nDz5k28vb3x9fUVLVFKChQogJeXF0ePHmXcuHE4OjpSvnx5zev6rpaStfoPoGjRotKudwBNS/qFCxfo0KEDkHmtELE2lLVaXWaio6OlNOk/1j0C4roitA3SrGapSPNU1s2DnGIrZGDatGma4Zm7du3SuXb06NGD7du3S/l/IRLDOft3/Prrr/j7+zNhwgRq1aqFQqHg0qVLzJ8/n0mTJlGrVi29a5o5cyZbt27FwcEBe3t7unbtqncNuWFkZMS8efMYNWoUV69excjIiHr16lGqVCnR0qTEYNIb+I+j70WDzBn5IG+szNKlS0lMTKRhw4aaY3PnzsXDw4Nly5YJnbKd0870kCFDsLKyEqapWLFiDB8+nGHDhhEdHU1oaCgJCQmauQIGbf9byGru6Ptm0ZBl/r9BtWrViIiIEC3jq+HkyZPs2LGDvHnzsmnTJmxtbWnUqBGNGjVi48aNouV9FiKvYXXq1KFixYqEh4drbsAUCoXeTXqZO0hk/Y2BTG0qlYqUlBQuX76Mu7s7kDmELjU1Vay4XBBRrS4zb968ES0hR86cOUPBggWxt7enRo0a0vwfyKIjK7JuHgwbNoyCBQtiY2ND27Zt+fbbb4Vp0ebmzZuaxxs3btQxnA3FSznzNZ8zkf+3GzduJDg4WCeOqmrVqpibmzNjxgwhES5OTk44OTlx5swZQkND6datG0ZGRkRERNC5c2dhBZhqXr16Rf78+TXnJiYmBhMTE4oXLy5Ul4wYTHoD/3H0vWh48OABLi4uxMXF0axZM+bNmydVK7qssTLq6mvtSdulS5fGx8cHR0dHYSZ9bjvTnp6eTJ48WXhumUKhwNraGmtra548eUJYWBgzZszg5MmTQnXJru1rQ+a2U30i642rAQP/TYyNjTUdJLGxsfTs2VPnNdHINqBVm927d+Pp6YmDgwMrVqwQOgRV5g4SWVrQc6JVq1ZMnDiR9PR0qlatStWqVbl//z5Lly6lTZs2ouUZ+AyUSiVv3rzJ9Tdc1FDDU6dO8dtvvxEREcG5c+fo0qULdnZ2FC5cWIgeNdrnKyMjQ+fcZWRkCNMl6xosLCyM+Ph4Dh06xMyZM3n//j1WVlbY2toKjTnTPl9Zz53s63pRn/XXfM5ExvC8f/8+x3kRlStXFr6Z3bRpU5o2bUpCQgLh4eEEBASwZMkSjh07JkzT7du3cXJyYt68efz4449AZlHmlClT2LhxI1WqVBGmTUYMJr2Brx4PDw+6deuGpaUl27dvx8fHh4ULF4qWpUHWWJk8efLoGPRqzMzMPhlv8d9Exp3p3ChbtiwuLi5SDuWSWZuBrweZK1ENfD4WFhaiJXx1pKWlkZyczJUrV/Dz8wMyq1OVSqVgZfINaFXz888/c+HCBRYvXkyLFi30/v5ZkbmDpGrVqmzbto0GDRpQrVo1QkND2bJlC3Xq1GH27NlCY8ScnZ3ZsGEDCQkJzJ49G4Bt27aRL18+XFxchOky8PncunWLZs2a5bpBdf36dQGqwNTUlK5du9K1a1eePn1KZGQk/fv3p3Llyjg4OGBtbS1EV9bzpX39FGlUyrp5AJmFXf369aNfv34kJiZy7NgxVq5cSVxcnBTXXdkN5qzIkPsu0zmTPYbnYwUbsmyulSxZkrFjxzJ69GiOHj0qVMuiRYuYOXOmxqAHmD17NnXr1sXX15eVK1cKVCcfBpPewFfP8+fP6d+/PwCTJ0+mS5cughXpImusjJGRUY6ZgomJiULb22Temc4Nf39/nJycRMvIEZm1GZAfmStRDXw+48aN4/Xr17m+LqqqUlY6d+7MgAEDUCqVNG3alO+++47Y2FgWL14sxY20bANa1aSmphIZGZlj6/Lx48eFGXAysnr1an777TcaNmzI9evX8fb2Zt68edy+fRtfX1/mzJkjTJuJiUk282PKlCk6z729vZk2bZo+ZX21iDBsatWqJYVR+jHKlCnDqFGjaN26NfPnz2fMmDFcvXpViJYbN24Ied9PIevmQVbMzMzo3LkznTt35sOHD8J0yHROtJHZcJb1nH3NMTwiuXLlCkqlknr16uHq6sqbN28wMTHBy8tLqK4nT57kuH52cHBg3bp1AhTJjcGkN/AfR9+LUe1KdGNjY+F5W1mRNVamc+fOzJo1i/nz52sqtpKSkpg1a5bQavWvYWc6K7LqArm1Gfhy9F1dKXMlqoHPp1mzZjo3YtrXBZFVlbIybNgwvvvuOxISEjQ3hufPn6dp06aMHj1asDr5BrSq+djQR2dnZy5cuKBHNbl3kFy8eJHg4GCWLFmiVz3a7Nu3j5CQEMzMzPD398fa2hp7e3tUKhUdO3YUputzOXPmjGgJUvDkyZMcC0sgc3irlZUV/v7+elYlr/GmJj4+nqioKKKiolCpVNjb2+Pj4yNU0/Hjx7l37x5NmjSRpktQ1s2DjyE64kw9nFj7McBff/0lSpbUhrOs50z2GJ6bN2/qFGCqUalUpKWlCVCU+ZszY8YM5s2bB8Cff/7JyJEj+f3339mwYQMTJkwQogs+7u+IvGbIilxupgHp2bBhAwMHDvzo3+h7J1jGC7c2ssbKDBw4kDlz5tCiRQuqV6+OUqnk7t272NnZMXbsWGG6vkZk+85pI7M2mREVNZCcnExiYiIlS5YkLCyM5ORkjIyM6N+/P8bGxoYhrQb+FV27diU2NhYbGxu6d+9OtWrVREuSnvbt2+s8HzZsmM5zFxcXFi9erE9J2ZBlQOvnIGLDeNasWZrHSqWS/fv3ExwczLVr1+jUqZPe9WRF3cl44cIFOnToAGR+frIVm+SEbAUAovSMHTtWM1x9/PjxLFu2TPOav78/VlZWVK5cWe+6tDftciMpKUnva51du3YRGRnJnTt3aN++PfPnz+eHH37Qq4acCAwMJDw8nLp16xIUFISrq6sUXVMg5+aBrMycOVPzuF27djqvZX2uT2Q2nGU9Z9qIPkc5cfDgQdESsrFy5UrWrl1LrVq1gMx4sW7dumFlZcWgQYOEmvTffPMN169f5/vvv9c5fu3atVxjG/9fRv5VoAGpiIiI+KRJr+9FzbNnz/D09Mz1ufZNmghkjZUxMjJi3rx5jBo1iqtXr2JkZES9evU0N/qikHFnGsi1BVelUgm/WZVZm6zIaIbHxcUxePBghg8fCxd5JQAAd11JREFUTr9+/VizZg1NmjTh+vXrFChQQGd4pb4wZJn/b+Dt7U1ycjIHDhzAy8uLpKQk7O3tpRjY97USFxcn9P1lGtD6OYi6yX779i1hYWFs2bKF5ORkMjIy2Lt3LxUrVhSiR4369zklJYXLly/j7u4OQEpKirTRftro8/OUtVoddA23R48e5fqavlm6dOkn/6Zfv36aDQZ9MX36dMqWLYuNjQ0qlYrIyEgiIyM1r4u6Z9u9ezcRERGYmZlx7949ZsyYIYVJL/PmAWTes9WsWVO0DA3dunVDqVTy9u1baWP8ZDOcZT1nsp2nrJQrV060hGy8fPlSY9DDPwVn33zzjVAPBWDMmDGMGTOGsWPH0qBBA1QqFbGxsaxYsULHtzOQicGkN/DV069fv48+F42ssTJqypUrJ9UPjYw705BZIZUbxYoV06OS7MisTUZkNMMhc6jO5MmT6dy5MwCFCxdmwYIF3Llzhzlz5gjRZcgy/9/B1NSULl260KVLF549e0ZkZCQDBgygUqVKQmM/DHw5sg1oVfOxa4UIPDw82LNnD40aNWLatGnY2NjQvn174QY9QKtWrZg4cSLp6elUrVqVqlWrcv/+fZYuXUqbNm1Ey5MKWavVQddIymoqyW4yidhEGDt2rJTnxcTERFNMVaVKFd6/fy9YUSaybh6omTBhAsWKFaNPnz506NBBaIc4ZEaZjRs3jhcvXlC9enWWLVsmxfVexu+8GlnPmawxPDKTNVJGu+BM5DB6gIYNG+Lj48OyZctYsGABRkZG1K9fH19fX0NBWA4YTHoDX0TWi2RWPpZH+t+iXbt2VK9eXe/v+7kYYmW+DPWGwZUrVzh//jwKhYKGDRtSt25dobqOHDki9P0/hszaZERGMxwys0eXL1+uea6+ga5WrRpPnz4VosmQZf6/ycuXL3n58iWvXr3im2++ES3HwBci64BW9fUit0HT+mbnzp3Y2trSrVs3mjdvjpGRkTRmibOzMxs2bCAhIYHZs2cDsG3bNvLly4eLi4tgdXIha7W6DO//f0HE/8LHikrUyBAlJkvklKybB2p+++03YmJiCA8Px8/PDzs7O3r37k2FChWE6PHx8WHevHlYWloSFhbGokWLPqur5L+NzIazrOfsa4jhkY1vvvmGu3fvUrVqVZ3jd+/elaJor0KFClSrVo03b96gUCioUKGCVIWiMiHHL5CBr4ZChQpJd2Hs27cvrq6u9OjRQ7SUHJE1VkZWlEolU6ZM4fTp0zRq1Ii0tDRWr15NkyZN8PPz++jgkf8mbm5umkEsL1++zNEcEYXM2mRERjMcyJbJp92+L6pi3ZBl/r/D06dPiYqKIjIyEmNjY+zt7QkPD6d06dKipRn4QmQb0KpGtiGHx44dY/v27bi7u5OSkoKdnZ3wIX1qTExMss1wmjJlis5zb29vpk2bpk9Zn40+zWmZq9WVSiVv3rxBpVKRkZGheQyQkZEhVNvXiogosZw+O+3nsnQNyrJ5oI2lpSWWlpbExMQwa9YsNm7cSPPmzXFzc/us2Qj/SZKSkjSdSIMGDWL79u16ff/ckNlwlvWcyRrDIzMDBw7k559/xsfHh9q1awNw584dJk+ezKRJk4Rqe/r0KY6OjrRv356JEyeSlpbGmTNn6NmzJ1u3bjWY9VmQ70pvQGqKFi2qM5FcBjZt2qQxdefOnSu8nSc3ZIuVkZX169eTkZHB0aNHNW2T79+/Z/r06axbt47hw4cL0XX58mXN46FDh+o9x/NjyKxNRmQ0wyGzTfHt27eajHB1+/6rV6+EbU4Zssz/N3ByciIuLo6OHTvi5+enWbwb+N9DZGXvp+Ju9H19LVasGMOHD2fYsGFER0cTGhpKQkICTk5ODB8+HCsrK73q+VLOnDkj5H23b9/+ycKX6dOn60mN3NXqt27dolmzZhqNTZs21bwmegPBwOeT9XOEfz5LkV2Dsm8eJCYmsnv3brZt20ZycjIDBw6kW7duREdHM2bMGHbv3q1XPUZGRjrPZZnVIrPhLOs5kzWGR2ZsbW158eIFQ4YMATKvXUqlksmTJ9OqVSuh2pYsWYKLiwtdu3bVHGvXrh116tRhyZIl+Pr6ihMnIQaT3sAXIeNCuVatWuzYsQN/f3969uyJt7e3zs69bD+GBj7O3r172bBhg06uYcGCBZk3b57mxlo0Mv4fqJFZmyzIaIZD5tDtmTNnsmjRIs33PyMjA09PT51Fjb4xZJl//Zw9e5Z8+fKxbdu2bFVSCoWC8+fPC1L29SLrtVakMfipuBt9G10bNmxg4MCBKBQKrK2tsba25smTJ4SFhTFjxgxOnjypVz1fiqjvWGBgIH/88QceHh7ZNrXVaJvR/21krlaXrXvEwL9D1s9R1s0DNdbW1lhaWjJ58mSaN2+uOd6pUyfCwsL0rkfW32WZDWdZz5msMTyy4+joiIODA3fv3kWlUlG1alXhsyIArl27xsKFC7Md7969O4GBgQIUyY3BpDfwRSxatEi0hBzJmzcvU6dO5fXr1/Ts2VNzkyjDAsbAl6FUKilUqFC240WKFJFmISFzdZTM2mRBVjN80KBBTJ06FRsbGxo2bIhCoSA2NpamTZtKMxDbkGX+dXL48OFsx9LT09m/fz/BwcH6F/QVoDYETUxMSExM5NSpU9SoUYNKlSoBuh04+ka2Aa1qZDO6IiIiGDhwoM6xsmXL4uLi8lnZ2KIR9XseERGBl5cXDg4OBAQEUKNGDSE61MherX78+HHu3btHkyZNqFOnjmg5n42snccimDp1KnPnziV//vyipegg2zU1K4MHD2bcuHE5vrZp0yY9q8me9571uYjZeSC34SzrOZM1hkd24uLiKFiwILVq1dIc+/vvv1m4cKFQH+9jHo4MmwiyYTDpDXwRVatWZenSpTRu3BhLS0sgc2FToUKFXH+k9cGDBw9wdXUF4ODBg3rPwDPwnyMpKQmlUpmt/U6pVPLhwwdBqj5eyQViOzZk1iYjsprhxsbGLFq0iKtXr3Lu3DlUKhVDhw6lXr16wjSBIcv8fwHtqLU3b96wdetWQkJCSEpKwsnJSaAyOblz5w4jRozAzc0NS0tLzTDpxMREvL29adGihaYDRwSyDWj9GpGlpV9GChQogJeXF0ePHmXcuHE4OjrqrKt/+uknveqR2agMDAwkPDycunXrEhQUhKurK3Z2dqJlAZCcnExiYiIlS5YkLCyM5ORkjIyM6N+/P8bGxoSEhIiWKA1paWl069ZNik0pbWTdPFCzf/9+off/WdHOfgfxee9qZDacZT1nssbwyMzatWv55ZdfgMzfpsaNGxMcHMzSpUupW7euUG3GxsbEx8dnu3eMj483mPQ5YDDpDXwRa9as4ffff9epNu3fvz9eXl4ULFiQwYMH611TSEgIixcvxsnJifHjxwuNqzDwf6dp06Zs2LAh23cpKChIp5VS33yqkktkx4bM2mREVjNcTZ06dXSq8S5evEhwcLCQaBlDlvn/Dvfu3WPDhg1ERUVRrlw5UlJSOHLkSI6dS/+v4+Pjw8SJE2nTpg07duwAMqPY4uPjcXZ2pkWLFkL1yWpaNmjQIMdNAnVno74H2matCMyKqArBr4U6depQsWJFwsPDKVWqFJC5ptC3SQ/yVqvv3r2biIgIzMzMuHfvHjNmzJDCpI+Li2Pw4MEMHz6cfv36sWbNGpo0acL169cpUKCAZuNRRkR0zS5ZsoTIyEiGDBnCzz//LM35kXXzQE3lypWZNWsWFhYWOp0ZIq4RAKVLlxZ6r5gbMhvOsp4zWbrnvya2bt3Kvn37ePr0KevWrSM0NFQTXSf6d6l3797MmDGDgIAAzMzMAHjx4gVTp06lb9++QrXJiMGkN/BF7N69m02bNlGkSBHNsXr16vHLL78wePBgISb9mjVrWLVqFY0bN9b7exv4z+Ps7EyfPn24fPkyFhYWpKenc+bMGe7du8fWrVuF6ZLVFAG5tcmMTGZ4VpRKpSaK5OrVq3Tu3FmIDkOW+f8GI0aM4MqVK3Ts2JGNGzfyww8/YGNjYzDoc+Hp06fY29sDmcM727Zti5GREWXKlCExMVGwOvkGtKqpW7cu9+/fx87OTorh0oUKFZKmKvDfINKk2L17N56enjg4OLBixQqhppLM1eomJiYaw6FKlSq8f/9esKJMFi1axOTJkzVrh8KFC7NgwQLu3LnDnDlzhJnQT548oWzZsjm+Fh0djZWVlbAosS5dutCsWTOmT5/OwYMHqVChgua1WbNmCdEk6+aBmtevX/P69WsePHigOSZqIw/AxcWFPn36MGHCBKm6ymQ2nGU9Z7LG8MiMqakpZcqUoUyZMowZMwZzc3P27dsnfC0G0KdPHx4+fEirVq2oVq0a6enp3L9/nwEDBtC9e3fR8qTDYNIb+CKMjY11DHo1JUqUEFbBPnXqVINB/z9E8eLF2b59O6GhoURHRwPQsGFDfHx8KFiwoGB1Bv7XkMUMV/P27VvCwsLYsmULycnJZGRksG/fPmEDpgxZ5v8bXLt2jTp16lC9enXNd0mmmzHZ0K56i42N1TFoUlNTRUjSQbYBrWo2bdrEkydPiIiIYOrUqVSpUgUHBwdatWqVrZJQHxQtWpRu3brp/X0/h+3bt9OjR4+P/s306dP1pEaXn3/+mQsXLrB48WLhXSMgb7V6TpiYyHFrfePGDZYvX655rr5WVKtWjadPn4qSxdixY9m1axcA48ePZ9myZZrX/P39sbKyEholduPGDeLi4mjSpIk0UZEybh6oEZE7/zEiIyOZMWMGTk5O+Pv7U7JkSdGSALkNZ1nPmawxPDKj7cWZmZmxZMkSqaKyXF1dGTRoEH/++ScA9evXN0Sn5oIcKwkDXxVpaWnZsqPS0tJIT08XomfNmjV07NhRyHsb+M+TlpaGp6cntra2jBgxAoCRI0cSFxfHvHnzpLkBMvB1I5sZDuDh4cGePXto1KgR06ZNw8bGhvbt2wvVZMgy/9/g2LFjHDhwgNDQULy8vGjdurUUZrOsFClShBs3bpCYmEhCQoKmEODChQtS3FDI3D1VtmxZxowZw5gxY7hw4QIREREsXLiQNm3aMGXKFL1qkbl6MTAwUNOGbmpqmuPfaEfX6ZPU1FQiIyMpXrx4tteOHz+OtbW1XvXIWq0OZJsDlPW5KKM363dKuzpdpPms/T/56NGjXF/TN0lJScyfP5+jR49qfiNlQsbNA4D79++zefNmkpKSUKlUKJVKHjx4QFhYmBA9pUuXJigoiJCQEHr37s2UKVN05mmIisqS2XCW9ZzJGsPztVCoUCGpDHo1pUuXFtZp8zVhcLsMfBGtW7fG19eXGTNmaKrwVCoVfn5+NGvWTIgmmW/CDHw5S5cuJTExkYYNG2qOzZ07Fw8PD5YtW4azs7NAdQb+F5DRDAfYuXMntra2dOvWjebNm2NkZCRFtbMhy/zrx8TEhI4dO9KxY0fu3LlDWFgYqamp/PTTTwwePJg+ffqIligVLi4uDBo0iMTERCZPnkyBAgUICgpi1apVmqFcBj5NpUqVqFatGpcvX+bw4cN6N+kXLVqk1/f7EiIiIvDy8sLBwUG6vOmPVXU6OzvrfbZAVmQq1sg6Ewj+2VwR2dVibGzM27dvNTEH6ur0V69eCZ3dpb2mybq+Ebnesbe3p2LFikREREhTSQzybx5MmjSJunXrEhv7/7V373FRV/n/wF8zeMlLKLauibnejf1qKXgpLQWxr5g6w4Cmmbh5w9T0K1AhKCWkkkpoUilpulwewqgIA6J4r6jFVRH8egt3Lf1qaqy/UpEVMGB+f7AzzXCTsfycM/h6/jXMp8djXh3wMzPvc8775GPs2LH44osvpDgzYvz48cjNzcW7775r/qyqUqlq3R2qBHsoOMs2ZrK24ZHZTz/9hL/+9a8wGo3mx5ZEtKWmByPPpxyyC3PnzsW8efMwcuRI9OvXD5WVlTh9+jS6d+9utWVRSYWFhVi+fHmd10VvBSTbfPnll0hJSbGa/e3QoQNWr16NSZMmsUhPv5msxXDT3354eDhKS0uh0WiE7VAyYS/zxqdnz54ICwvDW2+9hYyMDOj1ehbpq+nfvz+ys7NRWlpqLnK5urpix44d6Nq1q9hwkO+AVktlZWU4ePAgDAYDzp49Cy8vLyxduhT9+/dXPEuPHj2wY8cOuLq6omfPnkhOTkZSUhL69OmD9957z+qgQ6W1bNkSK1aswBdffIH58+dj0qRJVqsXZV1pJmJhjKyr1QF5d7VoNBosWbIE0dHR5t3PFRUVWL58OXQ6nbBcsi6smjx5MmbOnCk6Rg2yTh6Y/Pvf/0ZERARWrFiB4cOH4y9/+Qv8/PyEZsrNzUVISAj69OmDQ4cOSdGPW/aCs4xjJmsbHpm98MIL+Mc//lHjMdkfFunJJs2aNcPnn3+O48eP48yZM1CpVJg+fbqQL18mDg4OUm39o9+madOmtW7Pat26dY02S0QPQsZiOAA4OTnB398fs2bNQnZ2NpKTk3Hjxg1MnToV/v7+GD58uOKZ2Mu88WrRogUmTZqESZMmiY4ipWbNmlm951ju7hJNtgNaTUJDQ3H48GEMHDgQEydOhIeHh9ADRz/77DPs27cPbm5u+Pbbb7Fy5UosW7YM//znPxEVFYWlS5cKy2bSp08fdOnSBdu3b8cf//hHAGIPXrwfEfd/WVerA1XnYr3//vvStRWYNm0agoOD4enpCTc3N6hUKuTn5+O5557DlClThOWqrKw0T7DUNvkiSnZ2tpRFelknD0xM37+7dOmCf/7zn3j22WeFfkZcvXo1tm/fjkWLFkl1yK7MBWdZx0zWNjwy++CDD1BYWIjPPvsMJ06cgEqlgpubG/z9/dGxY0fR8cgGKqOsU9pkV06ePIm4uDh89NFHir+2j4+P+RAisn/jx49HfHy8uf+oSXFxMSZPnoxdu3YJSkaNjdFoNBfDs7OzMWDAAGHF8Lpcu3YNer0eqamp+OabbxR//fLycnMv8//93/+Fh4cH8vLyhGQhUoqLi4tVoUGtVqNt27YYPnw4wsLCpDjE3HRAa1ZWlvADWk1cXFzQvn37OhdOKP3+7e3tja1bt6J169ZYu3YtLl68iJiYGBiNRowZMwZZWVmK5qlu165dWL58OXx9fREUFCR0QsPSrVu36rzm6ekpvN2NTAICAnD+/HnpWhaZnDlzBidOnIDRaISbmxueffZZoXlM91bZDr3W6XQwGAxCXrs+r7/+OuLj40XHqNOiRYvg6OgIHx8fLFmyBL6+vtDr9di9e7eQPL6+voiOjhZ6+HB9tm7dii1btkhVcJZ9zEpLSxEaGopvvvlGijY8Mrt+/TpeffVVeHl5YciQIbh37x6OHj2K/fv3Y/v27XB2dhYdkRqIK+npgVVWVmLv3r2Ii4vD2bNnMW7cOCE5OM/UuIwbNw5hYWGIjIw0b0W/e/cuwsLCpF1ZRvZJpVLB3d0d7u7u5mL44sWLpSpAOzs7IygoSNiqG/Yyp0fRkSNHrH42Go24ceMGtm7diqioKISHh4sJZkGmA1pNEhIShLxufUwT/nl5eXj55ZcBVN37Rfc1X7hwIfLy8rBmzRq88MILQrNU9/zzz9dbSFWarKvVAeCjjz5Ceno6ZsyYgYULF0q1EhWo2nXTt29f0THMZG0PZLnCvzaidmzfvn1byOs2VHh4OLKzs/Ff//VfeOWVV/C3v/0N77//vrA8L7/8srTFZkC+vu+A3GMmYxsemX300UcIDAy0amnm5eWFPn36YO3atYiKihIXjmzClfRks6KiIuj1eiQlJaGkpAQVFRXYuXOnsEMXjxw5giFDhtT732zZsgUzZsxQKBH9FpWVlVi6dCkyMzPRq1cvVFZW4rvvvoNGo0F4eLjQVYLU+CUmJmLq1KmiY9Tg5uYmzerFkpIScy9z7mKiR0l5eTk0Go3wFdjV/fzzz8jMzERaWhpKSkqwd+9e0ZGsiNptqdVqkZ6ejtLSUgwZMgQ7d+5Ejx49UFpaCq1Wi/379yuax9KcOXMQGRmJdu3a1bj21Vdfwd3dXUAqOcm+Wh2oOh8rNDQUTZo0wZ/+9Cfz86LOxfL09KxzQkWlUuHgwYMKJ/rVV199he+//x6DBw+WpmWFrCv8tVotEhMTpZs8kJXMu+stC87Lli2TpuAs65jJ2oZHZhqNps4di15eXti3b5/CiehBcSU92SQiIgKZmZkYMGAAQkJC4OnpidGjRwsr0AO4b4EeqNpSzCK9fVCr1Vi2bBnmzJmDs2fPQq1W49lnnzX3aiV6mNauXStlkV6m+XT2MqdHVZMmTaRZzSvTAa21sdxtee7cOYwdO1bxDMOGDUNAQADKy8vRo0cP9OjRA5cuXUJMTAxGjBiheB5LsbGxdV4LDAwUOilbX7sbQPnCoOyr1YGqFeIXL17E4MGDpSicxsTE1HguNzcXa9asgZeXl4BEVTZu3Ijt27ejb9++2Lx5MxYtWgSNRiMsj4mLi4uU7W5qO4/BROTkQfWWcJZUKhXOnTuncCK5seBsu7///e/YsWOHtKv8ZVTfd0We62dfWKQnm6SmpuKll16Cj48Phg4dCrVabReHCMpU4KKG6dSpEzp16iQ6Bj1iZL1X2MN9lqixKy4uluKQadkOaLVU227L3bt3C1nMERgYiPj4eNy4cQPvvfceAGDHjh1o3rw5goKCFM/TUKLfh+7X7kZEYdDb2xvPP/88QkNDceDAASlWqwNV7RgjIyPxxRdfYMWKFfDw8BCWxZJli5vKykrExMQgOTkZy5cvh1arFZZr165dMBgMaN26Nb7//nssXrxYiiK9rJ+xZJ08OHLkCIxGI9atW4dOnTph0qRJcHBwQGpqKq5duyYs15UrVzBnzpw6r9c3OfowyVxwlnXMZG7DIysHBwcUFhaiQ4cOVs8XFhaySG9nWKQnm3z55ZdISUlBeHg4SktLodFopPjCej+yfvgiIrmIvFecPXu21ueNRqPwog3Ro6S2Nii3bt1CamqqsPN3LKWlpaF9+/a4fPkyYmJiaqyaFXXAumy7LZs0aYKZM2daPVe9X//KlSsREhKiZKz7Ev2ZVda+4bKtVgeq2pF06dIFBoNB2Nkx9bl69SreeustAEBKSorVYZUiNGnSxHxORPfu3fHvf/9baB6ThozL3bt3zWdlKUX0vaAuTk5OAKoOJo6IiDA//5e//AW+vr6iYuHxxx8XulOkLjIXnGUdsz179sDf3190DLvy6quvYvHixVi3bp35PvvTTz8hODgYr732muB0ZAsW6ckmTk5O8Pf3x6xZs5CdnY3k5GTcuHEDU6dOhb+/P4YPHy46IhFRvWQthi9YsKDOa6YvRET08CUmJlr9rFar4eTkhIkTJwotQJjIeEArYJ+7LY8ePSrkde/XUoZ+JetqdQCYPHlyjYkgWWRkZGDFihWYPHkyFixYAAcHB9GRahB9gLNJbe2BqpsyZYrivbtlnTwwKSkpwffff4/u3bsDAM6fP49ffvlFSBagqhWXj4+PsNevi8wFZ1nHjGw3efJkXL58GcOGDUPPnj1RXl6OS5cu4S9/+QvGjx8vOh7ZQI53RrI7KpUK7u7ucHd3x7Vr16DX67F48WJ88803oqMREdVL1mL44cOHhb02Ef3q888/R/PmzUXHqNPgwYNrfd50QGtd1x82e9xtKWpi9n4tZURydXWtNYPRaIRKpVK8X77Mq9Wzs7OlLNIHBwdj3759CAwMxKBBg2rsjhB1YGtFRQVu375t/ruv/rMsOyRqI+JeIevkgUlAQAAmTZqEp59+GpWVlfjuu+/w4YcfCskCiG8VZo9kHTNZ2/DIbtGiRZg2bRr+93//FwDQr1+/Gu1vSH4s0tNv5uzsjMDAQDz11FOio9RJ1jcgIlKerMXwd999F8uWLQMA/Pzzz2jXrp3gRESPpldffVVY0cNWMhzQamKPuy1FFcRlbSkDVPUzv3TpEjQaDTQaDRwdHYXmkXm1+u3bt0VHqFVubi6eeOIJJCQk1Nh5o1KpcOjQISG5ajsI9bnnnjPnEnUQakOInjyri8jvuKNGjcKAAQNw4sQJAMDAgQOFfnaNjo6+738josWZzAVnWcdM1jY89qBDhw4YNWqU6Bj0G7BITzb5+uuvERoaCicnJ2zYsAFPPfUUTp8+jfDwcFy9ehUTJ05UPFN8fDxef/31ev8bWT/cE5HyZC2Gnz592vx45syZdlMkJGps7GFiX6YDWqvjbsv7u1+7G5ErihMTE3Ht2jUYDAYEBweje/fu8PX1xbBhw6BWqxXPI+tqdaBqksxyJXh1on6Psi5GkHlyyl6JnDwoKSlBdna2+d/A1atXAQDTp08XkqdHjx73/W9EtDiTueAs65ixDQ89ylikJ5usXr0a7777Ln744QfExsbiz3/+M1auXAmdTofPP/9cSCaDwXDfIr1Go1EoDRHJzh6K4fZQJCRqrMrKynDu3Lk6/x2KahVhItsBrSY+Pj7m+2l2djaGDx8OZ2dnBAUF1dtm7FF0v3Y3olcUOzs7Y968eZg3bx7y8vJgMBiwatUqjBgxosbhuw+brKvVgdpXhpuI/D3WdfaOiah7WHBwMN5//3089thjQl6ffl/BwcG4evUqevfuLe1Og+pEfL6294KziDHj9yB6lLFITzaprKw0zwS7u7vj2LFjSEhIgKurq+BkRES2k/VDoL182SFqjK5cuYIFCxbUWXgT1SrCRNYDWi3Ha+3atVbtbZo2bSoi0n2Jeg+wpxXFXbt2Rc+ePXH69GkcOnRI8SK9rKvVAcDFxQUGg0HY69elvkkxkfewe/fuwcfHB+vWrUPv3r2FZKDfz/nz57Fnzx5pDgBuCBHvlbJ+12goEWMmaxseIiXYzx2VpNCsWTOrn//617+iU6dOgtJUkbnPGxHJTYbClollIaL6YWqA3AeqETUmPXv2lLLwZiLrAa2W91MZihIpKSmYMGFCvf9NaGioQmnsS1lZGQ4ePAiDwYCzZ8/Cy8sLS5cuRf/+/RXPIutqddPry0jWdjcfffQR0tPTMWPGDCxcuBCvvPKK6EgN1rJlS9ERpPPkk0+KjmAXWHC2naxteIiUwCI9PTAnJyfhBXpA7j5vRCQfWYvh1QsRpsPUAPGFCCKShz0c0CpD8XLjxo04duwYIiIi0KJFi1r/G8v7rJJcXV1rHSOj0QiVSoW8vDwBqaqEhobi8OHDGDhwICZOnAgPDw+hOyFkXa0OAJ07d77vf3P37l0hBV7TZ5wmTZqguLgYOTk5ePrpp4W3xfL29sbzzz+P0NBQHDhwAH/605/M18LCwoTlKikpQXFxMdq3bw+9Xo+SkhKo1Wr4+fnBwcEBW7duFZatPiInD3r37o2//OUvGDZsmFULI1E96WXFgvPDIcNiAKKHgUV6sklpaam5T2ttPVtF9Di09z5vRKQsWYvh9tT+gKgxGzhwYK3Pnzx5EnFxcfjoo4+UDVQH2Q5oLSoqwoEDB2A0GnHnzh3s37/f6vqoUaMUzWMwGLBixQr4+vpK116jb9++uHTpEjQaDTQaDRwdHUVHMktLS0P79u1x+fJlxMTEICYmxur6rl27FM0jw4RPXaqPTW2mTJmi+Nk3Fy5cwOzZs/Huu+9iyJAh5hXrxcXFWLlyJV544QVF81RXUFCAixcvYvDgwVLsErx48SKmT58Of39/TJkyBZs2bcLgwYPx7bffomXLlkJX/Ms8efDvf/8bXbp0weXLl4VlsJWshV1ZcwHyZpP5vYHot2CRnmxSVlaG+fPnm3+2fCyqx6GsbxxEJCcWw4moPparOSsrK7F3717ExcXh3LlzGDt2rMBkVWQ9oNXZ2RkJCQkAgI4dOyIxMdF8TaVSKV6kb9myJVasWIEvvvgC8+fPx6RJk6xWPiudx1JiYiKuXbsGg8GA4OBgdO/eHb6+vhg2bBjUarWwXADMv0NZyLxavSFEfE9ZvXo1AgICMGLECOzcuRMAsHv3bhQWFiIwMFBYkf7u3buIjIzEF198gRUrVsDDw0NIjuqio6Px9ttvY9y4cQAAR0dHfPDBB7hw4QKWLl0qrEgv8+QBAHzwwQcAgKtXr6K8vFz4Lo2GkLXFmcwFZ1nHjKixYpGebCJjj8OG9HkjIiIiaqiioiLo9XokJSWhpKQEFRUV2L17txRFCFkPaLUsytclMzPTXAhTSp8+fdClSxds374df/zjHwGImTSoztnZGfPmzcO8efOQl5cHg8GAVatWYcSIEYofzmpp8ODBtT5v2klS1/WHRdbV6g0lovh2/fp1aLVaAFVtNEaOHAm1Wo2OHTuiuLhY8TwmWq0WXbp0gcFgQPv27YXlqK6goACffPKJ+WfTPbZnz564fv26qFjSTh6Y/N///R/mzZuHf/3rX6isrISTkxM+++yzBrV3eRg8PT3r/PemUqlw8OBBYS3OZMUxI5IPi/Rkk9dffx3x8fGiY1jp0aMHYmJiMGjQIAwZMgQAEBwcjD/96U9WK/2JiIiI7iciIgKZmZkYMGAAQkJC4OnpidGjR0tRoAfkO6DVFps3b1a0SL9r1y4sX74cvr6+WL9+vdBJjPp07doVPXv2xOnTp3Ho0CGhRXpLMu4kqY29/Tt42Cx3Y+Tn51vtDiorKxMRCQAwefJkzJw5U9jr16X6mRVr1641PxbZjkfWyQOT999/H7NmzTK3nd25cyciIiKE7capbUIvNzcXa9as4fl1dbDnMeN9nxorFunJJrdv3xYdoYZNmzbhb3/7G3Q6nfk5Pz8/rFixAq1ateLhNURERNRgqampeOmll+Dj44OhQ4dCrVZLuxVd1lx1UfJL9cKFC5GXl4c1a9YI78Fdm7KyMhw8eBAGgwFnz56Fl5cXli5div79+4uOJvVOktrY27+Dh61NmzYoKChAcXExbty4gUGDBgEA8vLy0KFDB2G5srOzpSzSOzg4oKioyHw2RLdu3QAAN2/ehIODg7Bcsk4emPz0009W58KNHz8ecXFxwvL07dvX/LiyshIxMTFITk7G8uXLzTtLZCWq4GzPY8Y2PNRYsUhPNqmsrMTt27frfCMR8YFh165dSExMRJs2bczPPfvss/j0008xffp0FumJiIiowb788kukpKQgPDwcpaWl0Gg0KC8vFx3LTLYDWm2hZDG1rKwM6enpaNeuXY1rX331Fdzd3RXLUl1oaCgOHz6MgQMHYuLEifDw8JBmlb/sO0no/oKCgjBt2jQUFxfj7bffRsuWLbF582bExsbi008/FZZLxsVeAKDRaLBkyRJER0ejWbNmAICKigosX77cahGY0mSdPDCpqKjArVu3zN//f/75Z7GB/uPq1at46623AAApKSkNOtdCNNEFZ9nGjG146FHGIj3Z5B//+Aeef/75Wov0KpUK3377reKZHBwcrAr0Jn/4wx+k+ABDRERE9sPJyQn+/v6YNWsWsrOzkZycjBs3bmDq1Knw9/e36gEvgmwHtMoqNja2zmuBgYHIy8tTMI21tLQ0tG/fHpcvX0ZMTEyNlgO7du0SlMy+dpLYAxEH2vbv3x/Z2dkoLS01F3hdXV2xY8cOdO3aVfE8JjIu9gKAadOmITg4GJ6ennBzc4NKpUJ+fj6ee+45TJkyRUgmQN7JAxM/Pz9MmjQJL7/8MlQqFfbs2YPXX39daKaMjAysWLECkydPxoIFC6SoBchecJZxzOy5DQ/Rb6UyspkT2UCn08FgMIiOYcXHxwfbtm0zf3gxuXfvHnx9fZGZmSkoGREREdmb+Pj4GoWGa9euQa/XIzU1Fd98842gZA0n4oDWhvDx8ZHigE9XV1fk5+cLe/1jx47Ve13pw1kt3bx5EykpKdi2bZt5J8mePXvw1VdfCct0PyL/rkpKSlBcXIz27dtDr9ejpKQEarUafn5+UhS7ZOLi4gKVSiXVYi9LZ86cwYkTJ2A0GuHm5oZnn31WaJ6KigoEBwfj6NGjNSYPoqKihGYz+fvf/46vv/4alZWVGD58uPl8OBGCg4Oxb98+BAYGmls8WerTp4+AVFV/V9VZFpxF/i5lHTNLlm14lixZIn0bHqLfikV6soksX64srVu3DsXFxVi8eLF5ltpoNOKDDz5AZWWl1WFJRERERPWp77POL7/8Ik1bkvrI+HkNkGexh5ubm9CV9HU5efIk4uLi8NFHH4mOAqPRaN5Jkp2djQEDBkixk6Q2U6ZMwdatWxV/3YsXL2L69Onw9/fHlClTMHLkSAwePBjffvstpkyZgldeeUXxTMCvxXATtVqNtm3bYvjw4QgLC0OrVq2E5JLl37+9kW3ywKSwsBAbNmxAeHg4vv/+e3z44YeIiIhA+/btheTx9PSs85pKpcKhQ4cUTFM72QrOso+ZZRueqKgo4W14iJTAdjdkExlvjHPnzsW8efMwcuRI9OvXD5WVlTh9+jS6d++Ojz/+WHQ8IiIiaiTsoUAPiDuE7n40Go1ir3Xr1i3FXuu3qKysxN69exEXF4dz585h7NixoiMBqCrQuLu7w93d3byTZPHixUJ2ktxvtbqIAj0AREdH4+233zbvWnF0dMQHH3yACxcuYOnSpcKK9EeOHLH62Wg04saNG9i6dSuioqIQHh4uJJesbZMa0o5EpL59+1od8CmLRYsWmYu8nTp1wuDBg7F48WJs2rRJSJ7Dhw8Led2Gkq3vOyD3mMnYhodICVxJT43G8ePHcebMGahUKvTv3x/9+/cXHYmIiIjszMCBAzFw4MA6r9fX61wWIlbSh4SEYOXKlQCqeq77+PiYr02YMAEpKSmK5pG9tUZRURH0ej2SkpJQUlKCiooK7Ny5U/gBrZZ/O9nZ2VYr50XsJJF1tToAvPTSS1YFXMuV4p6entIVwMrLy6HRaJCVlSXk9f/nf/6n1l7Tlu7evat4H39Z25HIPnng7e2N9PR0q+dE75a4e/cu9Ho9Tpw4AZVKBTc3N0ycOBGtW7cWlgmQu+As45jZQxseooeFK+nJJjJ/WBg0aJDVTVymLcNERERkHx5//HEeTPYAzp8/b36ckJBgVaQvLy9XPE9BQYHir9lQERERyMzMxIABAxASEgJPT0+MHj1aeIEesN6FsXbtWqsivYidJLKuVgeAFi1aWP28du1a82NRh6DWp0mTJnjssceEvf79CvRAVesipScYLVepW7YjWb58udB2JLIfnllRUYHCwkJ06NABAPD//t//E7qL6/bt25g0aRK6d++OoUOH4t69ezh69Ci2bdsGvV4PJycnIbmqF5yrvzeJLDjLOma5ubl44oknkJCQgISEBKtrMrThIXqYWKQnm8j+YcFyy/DZs2elPDSNiIiI5NW2bVurAjM1jGVxpnqhRkSbi/u1uxFZRE1NTcVLL70EHx8fDB06FGq1WppWIJY5ZNhwXVBQgE8++cT8sylTz549cf36dVGxAAAODg4oKiqCo6MjAKBbt24Aqg7flWmlrElxcbGQCTNbiPybk60diayTBybTpk2DTqfDsGHDoFKpkJOTg+DgYGF5YmJiMGHCBMyaNcv83IwZMxAbG4t169YJa/Mkc8FZ1jGTbRcSkZJYpCebyPphobYtw3v27JFiRRIRERHZDxkKk7+V6P8HGQrOzz//vLTtbr788kukpKQgPDwcpaWl0Gg0UhZPZfg9yrxaXaPRYMmSJYiOjkazZs0AVK0uXr58OXQ6nbBc+/fvr/HcrVu3kJqaKv0CJlF/czK3I5Ft8sBkwoQJ6Nu3L/7+97/DwcEBM2fORO/evYXlOXbsWK2tdmbPno0xY8YoH+g/ZC44yzpmgJxteIiUwCI9PRCZPizIvGWYiIiI7Et0dLToCL+Zkge0mshQ0LUkc7sbJycn+Pv7Y9asWcjOzkZycjJu3LiBqVOnwt/f36rFjNKKiopw4MABGI1G3Llzp0bBd9SoUYrmkXm1+rRp0xAcHAxPT0+4ublBpVIhPz8fzz33HKZMmSIsV2JiotXParUaTk5OmDhxInx9fQWlkpfM7UhknjwAgHv37uGxxx6Dr68vzp49KzpOreOjVqvNk2iiyFxwlnHMZG3DQ6QEHhxLNpPtw0K/fv1qbBkeOXIke5URERHRA9mxYwdcXV3Rs2dPJCcnIykpCX369MF7772n+KGG1cl2QKuJ5YG7ubm5VofvnjhxAsePHxeSy15cu3YNer0eqamp+Oabb4TlmDp1ap3XVCpVjXYND9vmzZtx8uTJGqvVg4OD4ebmJrQYbnLmzBmcOHECRqMRbm5uePbZZ0VHslsiDr329PSs85rIdiSyH56ZmpqKzZs3o6ysDNu2bcO4ceMQGBiIiRMnCskzduxY6PV6PP7441bPFxUVwc/PDxkZGUJy1VVwvnTpkvCCs6xjtmzZMnTs2NGqDQ8AxMbG4scffxTWhodICSzSk01k/LBw8+ZNpKSkYNu2beYtw3v27MFXX32leBYiIiKyb5999hn27duHqKgo3Lt3D6+++iqWLVuGf/7znyguLsbSpUuF5rMsYlUvaOl0ulq3rivhfoU1pfv8u7q61rq632g0QqVSIS8vT9E8lix/b9nZ2VYr53/55RchB7TaIjMzU7G2KaaC/NGjR2usVo+KilIkgz2SeeVufUQU6WUl6+SBiY+PDxITE+Hn5weDwYDr169j1qxZ2L17t5A8GzZswHfffYeoqCjzvb+srAwhISHo27cvZs6cKSSXzAVnWcdMo9HAYDDUWAxaWVmJMWPGYO/evUJyESmB7W7IJjIefCLzlmEiIiKyL3v27MHWrVvRunVrrF27Fu7u7tBqtTAajcJ7tALyHdBqItthu3379sWlS5eg0Wig0WjM7VJkYPl7W7t2rdVnVdkL9EDV6nalivQODg6Ijo62Wq0+c+ZMKVare3p61vlvTqVS4eDBgwonqmLPrSJE7FS6X5sWUSvWZe5lDlS1RLGc9OnYsaPQHfazZ89GYGAgRowYgf79+6O8vBynTp3CoEGDMGPGDGG5ZO77LuuYAXK24SFSAov0ZBOZPyyoVCq4u7vD3d3dvGV48eLFQrcMExERkf0xFR7y8vLw8ssvA6j6nNGkiVwfnWXqAz9nzpx6r8fGxiqUpEpiYiKuXbsGg8GA4OBgdO/eHb6+vhg2bBjUarWiWaqz/L3Z46ZmEZn79u2Lvn37Kv669YmJianxXG5uLtasWQMvLy8BiarExMRgwoQJVit3Z8yYgdjYWKxbt07oyt2SkhIUFxejffv20Ov1KCkpgVqthp+fHxwcHLB161bFMy1YsKDOayJXrMs6eWDStm1bfPvtt+b7WUZGBtq0aSMsj4ODA2JiYpCfn4+TJ08CAPz9/dGvXz9hmUxkLTjLOmaVlZW4c+dOrW14iBo7ub5pkF2wh+2Tzs7OCAwMxFNPPSU6ChEREdkRo9EIo9GI0tJSnD592lzQKi0tRVlZmdhwkKswb+no0aNo1aoVtFotevfuLUXx2dnZGfPmzcO8efOQl5cHg8GAVatWYcSIEXjnnXdExwMg7++zPkpmlnW1OgCrSYPKykrExMQgOTkZy5cvh1arFZZL1pW7Fy9exPTp0+Hv748pU6Zg06ZNGDx4ML799lu0bNkSr7zyipBcsi5Ck3XywGTx4sVYuHAhLl++jBdffBHNmzfH+vXrhWYCqlqdubq6io5hZg8FZ9nGbNy4cYiIiKjRhmfp0qXw9vYWnI7o4WKRnmwi4/bJr7/+GqGhoXBycsKGDRvw1FNPmb9UX716VdjhNURERGR/hg0bhoCAAJSXl6NHjx7o0aMHLl26hJiYGIwYMUJ0PFy5csW8at3yMQD88MMPomIhJycH+/btg8FgQG5uLry9vaVqM9O1a1f07NkTp0+fxqFDh4QW6YuKinDgwAEYjUbcuXMH+/fvt7o+atQoQcnkI+tqdUtXr17FW2+9BQBISUlB586dBSeSc+VudHQ03n77bXOrJEdHR3zwwQe4cOECli5dKqxID1RNzlZUVKBJkyYoLi5GTk4Onn76aXTp0kVYJlknD0x69OiB9PR0XLp0CRUVFejWrZvQdl0ajabe67t27VIoiTWZC86yjpnMbXiIHjYeHEs2kfHgE41Gg/nz5+OHH37AxYsX8ec//xkrV66ETqdDUFCQ1H0XiYiISC7l5eWIj4/HjRs3MH36dHTo0AFRUVH4+eefER4ejubNmwvNJ9sBrbW5fv060tPTsWfPHnTr1g2+vr5wd3dXPEdZWRkOHjwIg8GAs2fPwsvLC97e3ujfv7/iWSxNnTq1zmsqlarGuU+yEXW4p+Vq9SVLlghdrW6SkZGBFStWYPLkyViwYIHQntwmY8eOhV6vr3Xlrp+fHzIyMoTkeumll6x2PlgedO3p6SmsKH3hwgXMnj0b7777LoYMGWK+hxYXF2PlypV44YUXhOQC5Jw8AIDvv/8ebdq0wRNPPIEzZ87AYDCgT58+Qt9/jh07Vu/1wYMHK5TEWkVFBQIDA3Hq1KkaBecPP/xQ6G4qWcfMxLINj5ubm/A2PERKYJGebCLjSdtjx441nyLv7u6O5s2bY9WqVVJt2SIiIqLGY+XKlQgJCREdQ3oFBQWIjIzEiRMn7ttf+fcWGhqKw4cPY+DAgdDpdPDw8LCLQ1lNMjMzFTuc1VaWxVWlWK5Wj4qKkmK1enBwMPbt24fAwEAMGjSoxnVRPcM3bNiA7777rsbK3ZCQEPTt2xczZ84Ukkuj0VitzL148SK6desGAPD19UVqaqqQXLNnz8a4ceOg1Wqxc+dOfP7559i9ezcKCwsRGBgIvV4vJJeskweHDh3C4sWLsX79ejz11FMYM2YMXn75ZVy+fBmenp6YNm2akFxZWVnmM2RkJGPBWfYxI3oUsd0N2Uy27ZPVX/evf/0rOnXqJCQLERERNX5Hjx4V9tqyHdBaXWFhITIyMpCRkQGj0QitVovVq1crniMtLQ3t27fH5cuXERMTU6Ntiqht/A21efNmaYv092uR8HuTcbU6UNV254knnkBCQkKN3Q8ie4bL2irCwcEBRUVF5hZYpgL9zZs3hf5Or1+/bt6VcfToUYwcORJqtRodO3ZEcXGxsFyrV69GQEAARowYgZ07dwKA1eSBqCL9xo0bkZSUhB49emDz5s3485//jOXLl6OkpASTJk0SVqTfuHGj1AVn2fq+A/KOmaxteIiUwCI92UT2g0+cnJxYoCciIqKHSuRGVBkPaAWqiuLp6em4cOECRo8ejcjISDzzzDPC8sjeMuZ+RP1eQ0JCsHLlSgBVv1PL9hUTJkxASkqKoiuxq69WLygosLouarU6IG/PcAcHB8TExFit3PX39xe+clej0WDJkiWIjo42L7KqqKjA8uXLodPphOVSq9Xmx/n5+QgLCzP/LPKwcFknD0pKStCjRw8AwIkTJzB8+HAAQIsWLaR5P5IJC862e/fdd0VHIBKGRXqyiYwHn5SWluLcuXMwGo0oKyszPzYR+eGdiIiIGh+RPWRlPaA1NDQUzs7O8PT0hNFoRHp6OtLT083XLQtfSqirl+7JkycRFxcnvNfu/Yj6Gzt//rz5cUJCglWRvry8XPE8sq5WB3DfFk6iv4PItnJ32rRpCA4OhqenJ9zc3KBSqZCfn4/nnnsOU6ZMEZarTZs2KCgoQHFxMW7cuGFuXZSXl4cOHToIyyXr5IHpe7bRaER+fr7VWXV3794VFQs//vgjli9fXud1pd+DTGQuOMs6Zj/99JOUK/yJlMAiPdlExu2TZWVlmD9/vvlny8eiP7wTERER/Z5atGgBnU4HnU5nPqDVz89P6AGtAPDmm28KnbyoT2VlJfbu3Yu4uDicO3cOY8eOFR1JWpYLXaqvihXx+5V1tToALFiwoM5rIr+DuLq61vq7MhqNUKlUyMvLE5CqaoV/dHQ0zpw5gxMnTsBoNGLmzJl49tlnheQxCQoKwrRp01BcXIy3334bLVu2xObNmxEbG4tPP/1UWC5ZJw969uyJ+Ph4lJWVoUmTJujfvz+MRiPi4+PRt29fYbkcHBzQtm1bYa9fF5kLzrKOmaxteIiUwCI92cS0ffLkyZPIz88HIH77pMwf3omIiIgelo4dO2LOnDnw8PBAZGQk5s2bp/gBrSZ1FSxLS0uFHQhZVFQEvV6PpKQklJSUoKKiArt370aXLl2E5LE3Mky6yLxaXdbvIJmZmQCqivJvvPEGNm7cKDiRtb59+wot5lbXv39/ZGdno7S01LwjydXVFTt27EDXrl2F5ZJ18mDx4sUICwvDjRs38OGHH0KtViMiIgI5OTnYsmWLsFzt27e3WqwnC5kLzrKOGdGjjEV6stkvv/yCXr16oX///gCqtsX+8ssvaNq0qZA8r7/+OuLj44W8NhERET16ZOi7K8sBrXUpLCxEYmIiduzYAUdHR7z22muKvn5ERAQyMzMxYMAAhISEwNPTE6NHj7abAr2ovzEZCvOWZF2tbmI0GlFRUYEmTZqguLgYOTk5ePrpp4X+nVmez9WsWTNpzuvy9PSs8+9LpVLh4MGDCif6VbNmzcx98gHAzc1NWBYTWScP2rdvj88++8zquQULFiAsLMx8AHBmZqbiB1/Xd8+8deuWlCvGRZN1zGRtw0OkBBbpySY//vgjXn/9dSxYsMD8xrthwwYUFBQgPj5eyNa727dvK/6aRERE1DilpKRgwoQJ9f43oaGhCqWpSbYDWqs7deoU4uLisH//fqhUKoSHhws5FDI1NRUvvfQSfHx8MHToUKjVaukK0PW532GDD8uVK1cwZ86cGo8B4IcfflA8j6yr1QHgwoULmD17Nt59910MGTIEr7zyCgCguLgYK1euxAsvvCA4oVxiYmJqPJebm4s1a9bAy8tLQKIqLi4uVvcGtVqNtm3bYvjw4QgLC0OrVq2EZZNx8qA27dq1s/p58+bNihfpFy1aVOO57777DvHx8cjIyDAfoqw0mQvOso6ZrG14iJSgMsqwFIjsRlBQEFxcXDB79myr59evX4/vv/8eH374oeKZtFotEhMT65wJ5g2eiIiIGmrUqFHo378/IiIi0KJFC9FxanBxcYGzszNefPFFNG3atEbhWdQX/qysLMTHx+PixYsYN24cvL29ERAQIKzIevPmTaSkpGDbtm0oLS2FRqPBnj178NVXXwnJYykkJAQrV64EUDXpYnk464QJE5CSkiIqGtLS0uq9bplVKTKuVgeqzuoaN24ctFotdu7cic8//xy7d+9GYWEhAgMDodfrheYDqn5f9/udilBZWYmYmBgkJydjyZIl0Gq1wrLcvHnT6mej0YgbN25g69atUKvVCA8PF5JL5smD+9HpdDAYDMJe/+uvv0Z8fDz+9re/YeDAgZg3bx6GDBkiJMuLL76IV199tc7rsrSbkWnMZL1vESmBK+nJJv/85z+xZs2aGs/PmTNH8dlyk3/84x94/vnnay3Sq1QqfPvttwJSERERkT0yGAxYsWIFfH19sW7dOvTu3Vt0JCuyHtAaGBgIrVaL9evXm1dViszp5OQEf39/zJo1C9nZ2UhOTsaNGzcwdepU+Pv7Y/jw4cKynT9/3vw4ISHBqvBdXl4uIpKZiCJ8fWRerX79+nVzcfno0aMYOXIk1Go1OnbsiOLiYmG59u/fb358584dq5+BqolIka5evYq33noLQNXOpc6dOwvN4+TkVOO5du3a4b333hO2owUAjhw5YvWz5eRBVFSUsMmDhhBx7y8rK0NaWhoSEhLw008/YcyYMWjfvj0SExMVz2JJ5r7vso6ZrG14iJTAIj3ZpEmT2v9k1Go1mjdvrnCaKi4uLkJn6omIiKjxaNmyJVasWIEvvvgC8+fPx6RJk6yKSKILXDIe0ApU7apMTk6Gp6cnPDw8oNPppOjdr1Kp4O7uDnd3d1y7dg16vR6LFy/GN998IyyT5bhUHyPREzCW7W1qExsbq1CSKqtXr0ZAQABGjBiBnTt3AoDVanWRRXq1Wm1+nJ+fb7WLpaysTEQkALAqsHXs2NHqZ5VKJfQelpGRgRUrVmDy5MlYsGCBuYe5jJo0aYLHHntM2OvLOnkgKw8PD/Tr1w8BAQHw8PBAs2bNkJ2dLTqW1AVnWcdM1jY8REpgkZ5s0rp1a1y5cqXGiofLly8L+5Al+ssMERERNT59+vRBly5dsH37dvzxj38EIL7AVRvRB7SaeHp6wtPTE1euXEFycjJCQ0NRVFSETz75BH5+fooXIiy3y2dnZ2P48OFwdnZGUFBQvYeRKk22z7FHjx5Fq1atoNVq0bt3b+ETLbKuVgeANm3aoKCgAMXFxbhx4wYGDRoEAMjLyxNyTpdJQ1bBijjYMzg4GPv27UNgYCAGDRqEgoICq+t9+vRRNM/9FBcXC9/ZUhvRkweyGjhwIHJzc9GqVSs0b94cw4YNEx0JgNwFZ1nHzLLNTvU2PBs2bBCYjOjhY5GebDJjxgzMnTsXS5YsgZubGyorK3Hy5ElERkbijTfeEJJJ9BZJIiIialx27dqF5cuXw9fXF+vXr0fTpk1FR6pBlgNaq+vcuTOCg4MREBCArKwsJCcnY/PmzcjPz1c0h2Vxee3atVbtbUT/PmUrzFvKycnBvn37YDAYkJubC29vb2g0Gjg6OgrJI+tqdaDqrK5p06ahuLgYb7/9Nlq2bInNmzcjNjYWn376qdBs9yPiYM/c3Fw88cQTSEhIQEJCgtU1lUqFQ4cOKZrHpHo7IKBqhXNqaqqwdq71kXXywJKIyb2PP/4Y//rXv7B9+3a8++67qKysRFlZWa0LDJUkc8FZ1jGTtQ0PkRJYpCebjBgxAsXFxQgLC8O1a9cAAF27dsWbb74p7ENMTEyMkNclIiKixmfhwoXIy8vDmjVrhLbSqEv1A1qTkpIQEBCA8ePHC80VGhpa6/PdunVD+/btFU5jXQgXvRq8uitXrpjbylg+BoAffvhBVCwAQIsWLaDT6aDT6XD9+nWkp6fDz88P3bp1g6+vL9zd3RXNI+tqdQDo378/srOzUVpaap7EcHV1xY4dO9C1a1eh2e5HxL8JUYdI30/1wp9arYaTkxMmTpwIX19fQansb/LAkqh2PH/84x8xf/58zJ07FwcPHkRSUhJGjx6NUaNGYe3atUIyyV5wlnHMZG3DQ6QEFunJZhqNBhqNBrdu3YJara6xskbp7ZOenp51rkhSqVQ4ePCgYlmIiIjIvpWVlSE9Pd18+Kmlr776SvEiZXWyHdBq0qtXrxrP3bx5E/Hx8ejUqZOARL+SYXwsLVmyxPzYy8vL6lr1n0Xq2LEj5syZAw8PD0RGRmLevHk4e/asohlkX63erFkzNGvWzPyzm5ubwDQNJ+LfxP3+dkS1u5GlWFqdrJMHISEhWLlyJQAgLS3N6rDpCRMmICUlBTNnzhQVDwDg4OAALy8veHl54eLFi9Dr9cKy2EvBWaYxk7UND5ESWKSnB1ZXb1Glt0/WtpI+NzcXa9askeqLDhEREcmvvoMxAwMDkZeXp2CammQ9oHXGjBlWP+fk5GDRokXQaDRWLUqUUlRUhAMHDsBoNOLOnTs1VqWKPFvAsqglq8LCQmRkZCAjIwNGoxFarRarV69WPIfMq9VdXFysit1qtRpt27bF8OHDERYWhlatWglMJ5/6zoIQ2e4GAO7evQu9Xo8TJ05ApVLBzc0NEydOROvWrYVlknXy4Pz58+bHCQkJVvcz0W14jhw5gj/84Q/mSeO4uDg8/fTTde70UoLsBWcZx0zWNjxESmCRnn53Sn9R7Nu3r/lxZWUlYmJikJycjOXLl5sPmiIiIiL6rWQohst2QGt15eXliI6ORlpaGiIiIoQtmHB2djb3ve7YsaNVwUv0AcCW7W1qU99E0cOWlpaG9PR0XLhwAaNHj0ZkZCSeeeYZYXkAeVerHzlyxOpno9GIGzduYOvWrYiKikJ4eLiYYJKStd3N7du3MWnSJHTv3h1Dhw7FvXv3cPToUWzbtg16vR5OTk7Cssk4eWD5Plj9PVHkrqVDhw7hvffew7p168zPPfbYY3jnnXewYsUKYbvgZC44yzpmgJxteIiUoDLK8G2DGhUfHx+kpaUp/rpXr17FW2+9BQCIiooS/qZHREREjYubm5vwlfTV3bt3z3xA6/nz5xU/oNXSpUuXEBQUhFatWiEqKgpPPvmksCwNoXSLRhNXV1e0atUKWq0WvXv3rlHoErnS3sXFBc7OznjxxRfRtGnTGkU3pXdF2ONq9fLycmg0GmRlZYmOUiedTgeDwaD46xqNRlRUVKBJkyYoLi5GTk4Onn76aXTp0kXxLCbLli1Dx44dMWvWLKvnY2Nj8eOPPwqbbKlr8uDSpUtCJw8s/3aqf+8XVQcAgEmTJiEiIgIuLi5Wz585cwbLly8X2r7FpKKiwlxwzs3NFV5wtocxs2RqwyNylT/Rw8aV9NQoZGRkYMWKFZg8eTIWLFgABwcH0ZGIiIjIDt26dUt0hHrJdkCryc6dO7Fq1SpMnz4dc+fOFZbDFkq3aDTJycnBvn37YDAYkJubC29vb2g0mhrnPInw5ptvStXD3x5Xqzdp0gSPPfaY6Bj1EnGw54ULFzB79my8++67GDJkCF555RUAQHFxMVauXCnsoO5jx47VOmExe/ZsjBkzRvlA/xETE4MJEyZYTR7MmDEDsbGxWLdunbC/fZnuD5bKyspqFJuBql33d+/eFZCoJpn6vgNyj5mMbXiIlMAiPdm94OBg7Nu3D4GBgRg0aBAKCgqsros6hIiIiIjsz/PPPw+VSlVraxsZihOyHtC6ZMkSqNVqbNy4EZs2bTI/bzQaoVKppNuBAIhrX9SiRQvodDrodDpcv34d6enp8PPzQ7du3eDr6yu0xUBdfcNLS0uRmpqqcBrUulq4Xbt2eO+994QUmhuiuLhYaG9uWQ/2XL16NQICAjBixAjs3LkTALB7924UFhYiMDBQWJEeQK0LvNRqtVWbJaXJOnlw5coVc8suy8cA8MMPP4iKhcrKyjqviW4eIWvBWdYxk7kND9HDxiI9/e6UvqHn5ubiiSeeQEJCgrn3qInoQ4iIiIjIvlSf7JeNbAe0mtjj5y0ZJl06duyIOXPmwMPDA5GRkZg3bx7Onj0rOpZZYWEhEhMTsWPHDjg6OuK1114THQmAHKvVqx9GDFTtxElNTRWyQ8NE1oM9r1+/bj4v7OjRoxg5ciTUajU6duyI4uJiYbkqKytx584dPP7441bPFxUVCUr0KxknD5YsWWJ+XP3MEVFnkABVC/N27dpVY/IuMzNT6CHTMhecZR2zjRs3YvPmzVar/F999VX07dsXy5cvZ5GeGjUW6el3p/SqFlkPISIiIiL7c792N6IPZjWR5YBWE5Gr+O1VYWEhMjIykJGRAaPRCK1Wi9WrV4uOBQA4deoU4uLisH//fqhUKoSHh0On04mOZSZ6tToAq8OIgariqZOTEyZOnAhfX19BqeQ92FOtVpsf5+fnW00qlpWViYgEABg3bhwiIiIQFRVlHp+ysjIsXboU3t7ewnLJOnng4+ODyspKFBUVSfN+CAABAQGYPHkysrOz4ebmhsrKSpw8eRLHjx+v8W9VSTIXnGUdM5nb8BA9bCzSk01k3T559658J98TERGR/blfu5tvv/1WQCprlge0GgwG6Q9oJWtpaWlIT0/HhQsXMHr0aERGRuKZZ54RHQsAkJWVhfj4eFy8eBHjxo1DUlISAgICMH78eCF5ZF2tDtQs0stIht0iJm3atEFBQQGKi4tx48YNDBo0CACQl5eHDh06CMs1e/ZsBAYGYsSIEejfvz/Ky8tx6tQpDBo0qMbOJSXJOnlw8uRJzJ8/Hz/99BN69eqFjz/+WOjBvyYdOnRASkoKkpKS8NVXX0GtVqN///4ICwtDmzZthOWSueAs65jJ2oaHSAks0pNNZNw+WdfJ99u2bYNeL+7keyIiIrI/sre7sccDWmUl6st+aGgonJ2d4enpCaPRiPT0dKSnp5uvi2xbFBgYCK1Wi/Xr16Ndu3YAxBZ6ZV2tbiLjQiGZCvOWgoKCMG3aNBQXF+Ptt99Gy5YtsXnzZsTGxuLTTz8VlsvBwQExMTHIz8/HyZMnAQD+/v7o16+fsEyAvJMHq1evxrJlyzBkyBDo9XpER0cjJiZGWB5L7dq1w/z580XHsCJ7wVnGMZO1DQ+RElRGGe4MZDd0Op35ABvLx0DV1re0tDTFMy1btgwdO3a0OvkeAGJjY/Hjjz8iPDxc8UxERERED4OLiwvUajWaN29uVYyT+YBWWW3evFnIDtCPP/643kKqyILJ4cOHkZycjOPHj8PDwwM6nQ7vv/8+20vWoq6FQpcuXRK6UGjgwIEYOHAggKqzu0yPAeDEiRM4fvy4kFwAcO/ePZSWlsLR0RFA1Sr6du3asfBWD8vJAzc3N+GTB9VrAOPGjUNmZqa4QP9R/RBWBwcHtG3bFu7u7uZdGyKEhoZi6NChtRac9+3bh48//lhQMnnHrLCwEJMnT8aAAQNqbcPTuXNnYdmIHjYW6ckmlm/K1Yvyoor0Go0GBoOhxsE6lZWVGDNmDPbu3at4JiIiIrJPrq6utRZQZSmCX716td7r7A1fpSEtGmVTWlqK1NRUKQ5nvXLlCpKTk5GWloaioiLMnTsXfn5+QnpQy7haHZB3odD9vo9Z/lsg+e/5svH19UVqaqr5Z1E1gOq2bNli9XNlZSV++ukn7N27FwsXLhR2pobMBWdZxwwAfv75ZyQlJeHMmTPmNjyTJk0S2oaHSAlsd0M2kXX7ZPUCPVC1HVbkyfdERERkf/r27YtLly5Bo9FAo9GYV3zKgkX4hpGxRWNdCgsLkZiYiB07dsDR0VGKIn3nzp0RHByMgIAAZGVlITk5GZs3b0Z+fr6iOWRua3ns2DGrFcUms2fPxpgxY5QP9B+yFuFdXFysvkuq1Wq0bdsWw4cPR1hYGFq1aiUkl2kVuNFoxBtvvIGNGzcKyVGdrJMHsq7xrKsF0LRp0zB37lxhBWdZ+74D8o4ZIGcbHiIlsEhPNrly5QrmzJlT4zEA/PDDD0IyVVbKefI9ERER2Z/ExERcu3YNBoMBwcHB6N69O3x9fTFs2DCo1WrR8aiBLAtJ1YtKsiw6OXXqFOLi4rB//36oVCqEh4cLLYoANdsfmHTr1g3t27dXOA0QExODCRMmWK1WnzFjBmJjY7Fu3TrhbS1lXChk+f2sNrGxsQolsXbkyBGrn41GI27cuIGtW7ciKipK2O/ScuKzWbNm0kyEyjp5UL0GUP1nUX9fdenQoQN++eUXoRnsreAsesxkbcNDpAQW6ckmS5YsMT/28vKyulb9Z6WMGyfnyfdERERkn5ydnTFv3jzMmzcPeXl5MBgMWLVqFUaMGIF33nlHdDyykSxFeZOsrCzEx8fj4sWLGDduHJKSkhAQEIDx48eLjoZevXrVeO7mzZuIj48XUryUdbU6IO9CoaNHj6JVq1bQarXo3bu3NCufa9v10K5dO7z33ns1+nWTvJMHlvUAQFwNwF6w4Gy76u9DpjY8wcHBwtvwED1sLNKTTWTcPjl7tpwn3xMREZH969q1K3r27InTp0/j0KFDLNLbCdkK85YCAwOh1Wqxfv16tGvXDoA8eat/ds7JycGiRYug0WgQFhYmJJOMq9UBeRcK5eTkYN++fTAYDMjNzYW3t7eUrbtMmjRpgscee0x0DGqgDh06YOjQoaJjNMi9e/eQkJCAbt26CctgbwVnGcZM5jY8RA8bi/RkExm3Tzo4OCAmJgYnT54098n09/cXfvI9ERER2aeysjIcPHgQBoMBZ8+ehZeXF5YuXYr+/fuLjkYNJGOLRpP169cjOTkZnp6e8PDwgE6nk2a1s0l5eTmio6ORlpaGiIgIYatlZV2tDsi7UKhFixbQ6XTQ6XS4fv060tPT4efnh27dusHX1xfu7u7CstWmuLhY6DkR+/fvNz++c+eO1c8AMGrUKKUjSS0oKAiTJ0/G//zP/0gzuQjU3sO/rKwMbm5u+PDDDwWlkrvgLOuY1UV0Gx4iJaiMsn0iJKm5urrWu31S1Er7X375Bffu3TMfOHT+/Hl0794dTZs2FZKHiIiI7FNoaCgOHz6MgQMHQqfTwcPDg58n7FBaWlq912XYHXrlyhUkJycjLS0NRUVFmDt3Lvz8/NC2bVuhuS5duoSgoCC0atUKUVFRePLJJ4Vl2bBhA7777rsaq9VDQkLQt29fzJw5U1g2k/z8fJw8eRIA4ObmJuVCoYKCAkRGRuLEiRM4e/askAzVi98AcOvWLaSmpmLEiBF44403BKQCpk6dWuc1lUqFhIQEBdP8ynK8Vq9ejeDgYKvroiYPCgsLsXjxYpSVlWHt2rVCzqqozdWrV61+VqvVaNOmDVq2bCko0f1pNBrs2rVL2OtzzIjkwyI92aSkpMS8ffLu3btSbJ/88ccf8frrr2PBggUYN24cACAgIAAFBQWIj49Hhw4dhGUjIiIi++Li4oL27dvXWSjll0P6vd27dw9ZWVlITk7G+fPnzTtDRdi5cydWrVqF6dOnY+7cucJymFRUVCAwMBCnTp2qsVr9ww8/lGolr2wKCwuRkZGBjIwMGI1GaLVaaLVaYZMu1YvharUaTk5OGD58OHx9fYVkaqjMzEzz90ylyDp5YLJ161Zs2bIF77zzDjp37mx+vk+fPgJTAf/+979x8eJFtGjRAp07dxbeFqs+shSc7WHMTG14Tp06hZiYGNFxiB4aFunpgZm2T+7Zs0fo9smgoCC4uLhg9uzZVs+vX78e33//vZRbtYiIiEhOx44dq/f64MGDFUpCv4WMLRpNqh8kaKm4uBgff/yxgmmsubi4QK1Wo3nz5lYFcKPRCJVKhby8PCG5ZFytXlurCED8WKWlpSE9PR0XLlzA6NGj4e3tjWeeeUZIlsbCx8fnvrtzRBAxeWBSWlqK0NBQfPPNN+Z2VCqVCocOHRKSp6KiAh988AG2bduG1q1bQ6VSoaSkBH5+fggKCpJqQk+WgrOsY3a/NjxchEmNGYv09JuJ3j5Z1wx0ZWUlxo0bhz179iieiYiIiBqXkydPIi4uDh999JHoKNQAsrZoBIAtW7bUeO7mzZuIj49Hp06dkJWVJSBVlertD6rr1KmTQknkZxoro9GIN954Axs3brS6LmqsXFxc4OzsjBdffBFNmzatUewSdQAwANy9exd6vR4nTpyASqWCm5sbJk6ciNatWwvL1BA6nQ4Gg0F0jBpETR7k5uYiJCQEffr0wbJly6Q4lDg2NhanT5/Ge++9Zy7iXr16FcuXL0e/fv3uO3H7sMhccJZ1zOyxDQ/R74UHx9IDqW375OrVq4VkadKk9j9j0yogIiIiogdRWVmJvXv3Ii4uDufOncPYsWNFR6IGysnJMbdozM3NlaJFo0n1gwRzcnKwaNEiaDQaoQVUQL4ivKyr1QHrsWrWrJk0Y/fmm29KtWrY5Pbt25g0aRK6d++OoUOH4t69ezh69Ci2bdsGvV4PJycn0RHrJON4AhBy4PTq1auxfft2LFq0CK+88orir1+XrKwsbNu2DY899pj5uU6dOmHVqlV4/fXXhRWcMzMzrX6WqeAs65iZ7qWWbXieeOIJIVmIlMYiPdmk+vbJyMhI4dsnW7dujStXrlj1wgOAy5cvw8HBQVAqIiIisldFRUXQ6/VISkpCSUkJKioqsHv3bnTp0kV0NGqgFi1aQKfTQafTmVs0+vn5CW3RWF15eTmio6ORlpaGiIgIeHl5iY4kHVOBq67V6lTTggULan2+tLQUqampCqf5VUxMDCZMmIBZs2aZn5sxYwZiY2Oxbt06hIeHC8tmr0RMHvz973/Hjh070K1bN8Vf+34si80mjo6OQidZZC84yzhmsrbhIVICi/Rkk9DQUDg7O8PT0xNGoxHp6elIT083Xxex+mfGjBmYO3culixZAjc3N1RWVuLkyZOIjIzEG2+8oXgeIiIisl8RERHIzMzEgAEDEBISAk9PT4wePZoFejvWsWNHzJkzBx4eHoiMjMS8efOEtGi0dOnSJQQFBaFVq1YwGAzCDvOUnayr1e1JYWEhEhMTsWPHDjg6OuK1114TkuPYsWO1toyZPXs2xowZo3wgeiAvv/yylAV6tVpd5zWRHZ5lLjjLOmabNm3C9evXcfDgwRpteD777DNhK/yJlMAiPdlExu2TI0aMQHFxMcLCwnDt2jUAQNeuXfHmm28KO0iHiIiI7FNqaipeeukl+Pj4YOjQoVCr1dJ99qGGk6lFo8nOnTuxatUqTJ8+HXPnzhWahR7c/v37zY/v3Llj9TMAjBo1SulIVk6dOoW4uDjs378fKpUK4eHh0Ol0QjPVtstZrVajWbNmAtI0HI/x+9WePXvg7+8vOkYNpaWlOHfuXK2/q9LSUgGJqshccJZ1zGRtw0OkBBbpySaybp/UaDTQaDS4desW1Gp1jX6jmZniTr4nIiIi+/Hll18iJSUF4eHhKC0thUajQXl5uehYZCMZWzSaLFmyBGq1Ghs3bsSmTZvMz8vQZ50aLjEx0fy4Y8eOVj+rVCphRfqsrCzEx8fj4sWLGDduHJKSkhAQEIDx48cLyWNSWVmJO3fu4PHHH7d6vqioSFCihtNoNKIj1IqTB78qKyvD/PnzRceoQeaCs6xjBsjZhodICSzS028iy/ZJk7Zt29b6/ObNm1mkJyIiovtycnKCv78/Zs2ahezsbCQnJ+PGjRuYOnUq/P39MXz4cNERqQFkbNFocujQIWGvbW9kXq1uWZSvi4iFQoGBgdBqtVi/fj3atWsHQI6DT8eNG4eIiAhERUWZ85SVlWHp0qXw9vYWliskJAQrV64EUDW55+PjY742YcIEpKSkYObMmaLi1UvE5MGVK1fqLSzHxsYqmOZXhw8fFvK6DSFrwVnWMZO1DQ+RElikpwci4/bJ+vBmTkRERLZQqVRwd3eHu7s7rl27Br1ej8WLF+Obb74RHY0aQMYWjSbsq95wsq5WbygRC4XWr1+P5ORkeHp6wsPDAzqdTorvQrNnz0ZgYCBGjBiB/v37o7y8HKdOncKgQYMwY8YMYbnOnz9vfpyQkGBVpBe5i0rWyYPHH39cykOu9+/fb74f3L59G23atDFfW79+PebNmyckl8wFZ1nHTNY2PERKYJGebCLr9sn7kfVLGhEREcnFx8cHaWlpAIDs7GwMHz4czs7OCAoKqrPtH8lH1haNZBtZV6s3lIginKenJzw9PXHlyhXo9XqEhoaiqKgIn3zyCfz8/OrcefywOTg4ICYmBvn5+Th58iQAwN/fH/369ROSx8Tyd1T99yXyO6Sskwdt27a1yiKLDRs2mAvO06ZNM7+PA8CBAwdYcK6FrGMmcxseooeNRXqyiazbJ4mIiIh+D5ZfpNeuXWvV3qZp06YiItHvQLYWjfT7kbmtpcjvSZ07d8Y777yDhQsXYs+ePdDr9di8eTPy8/OFZQIAV1dXuLq6Cs1QF5m+18o6eSB69Xdd6hsvkZllLjjLOmaytuEhUgKL9GQTWbdPEhEREf0eLIsf/Ixj/+ytRSPZjv9O69esWTPodDrodDoUFBQIy+Hq6lprcVn0gckyFebrIlPG6Ojo+/43K1euREhIiAJpfmU5RtXHS+T4yVxwlnXMZG3DQ6QEFunJJrJun7wffngnIiIiW8lUGCHb2GuLRrId/51aCw0NrfOaSqVCZGSkgml+lZmZCaDqe9kbb7yBjRs3CslRneVBqNUPRf3hhx9ExZL277pHjx73/W+OHj2qQBL7wIKz7WRtw0OkBBbp6YHIun2yLiJOviciIiL7U1RUhAMHDsBoNOLOnTvYv3+/1XXZD6qkKmzRSDIQsVCoV69eNZ67efMm4uPjhR5abPnazZo1k+YA5SVLlpgfVz8QVeQBqbJOHjSEiL/7+t6779y5o3geE5kLzrKOmaxteIiUwCI9/SYybJ8MCZHz5HsiIiKyP87OzkhISAAAdOzY0ergSpVKxSK9nWCLRpKBiIVCM2bMsPo5JycHixYtgkajQVhYmOJ5ZCfjIaiAvJMHDSFiQrS+9+6OHTsqnsdE5oKzrGMmaxseIiWwSE82kXH7pKwn3xMREZH9sfySWpfMzExpD6qkKvbaopFsJ6rQJftCofLyckRHRyMtLQ0RERHSF3ZFsVyhXpvY2FiFkliTdfJAVrK+d8tccJZ1zIgeZSzSk01k3D5Z3+y06Dc+IiIianw2b97ML612wt5aNJLtRLW1lHmh0KVLlxAUFIRWrVrBYDDgySefFJoHQI1WGrK0Ejt69ChatWoFrVaL3r17C1/dbCLr5IE943u37USMmaxteIiUwCI92UT27ZMsyhMREdHDJksRhxpOhhaNZDuZV6vLulBo586dWLVqFaZPn465c+cKy1Fd9VYasrQSy8nJwb59+2AwGJCbmwtvb29oNBo4OjoKyWMi6+RBQ8ialb3ybSdizGRtw0OkBBbp6YHItH2ShXkiIiJSEj97yE/GFo1kO5lXq1uS6Z6wZMkSqNVqbNy4EZs2bTI/bzQaoVKpkJeXJySXrK01WrRoYZ7Au379OtLT0+Hn54du3brB19cX7u7uiuYxkXXyoCHqu/+KxF75thMxZrLeK4iUwCI92Uy27ZOWp91bPgbkP/meiIiIiH5/MrZoJNvJulpdhtevy6FDh0RHeGCi25F07NgRc+bMgYeHByIjIzFv3jycPXtWSBZZJw88PT3r/NtXqVQ4ePAgnnvuOYVTyYsF54dD9L2C6GFhkZ5sIuP2ySVLlpgfV1/RzwOSiIiIiB49srdoJNvJVhSXdaGQPU9CiWyTUlhYiIyMDGRkZMBoNEKr1WL16tXC8liSafIgJiamxnO5ublYs2YNv3s/IBacbSdrSyWi34pFerKJjNsnLbe9EhERET1s/HJoP2Rq0Ui2k60wb4kLhX5/In7faWlpSE9Px4ULFzB69GhERkbimWeeUTxHXWSbPOjbt6/5cWVlJWJiYpCcnIzly5dDq9UKy9UQsr53y5oLkDebzO8NRL8Fi/RkExm3T1quWqkNT74nIiKi35NGoxEdgRpAthaNZDtZV6sDXCjUWISGhsLZ2Rmenp4wGo1IT09Henq6+bqonTeyTx5cvXoVb731FgAgJSUFnTt3Fpzo/mR975a54CzrmBE1VizSk01k3D5pzyffExERkVxCQkKwcuVKAFVFEstC3IQJE5CSkoKZM2eKikcNJGOLRrKdzKvVuVCocXjzzTelLJLKOnkAABkZGVixYgUmT56MBQsWwMHBQVgWE753245jRiQfFunJ7uXk2O/J90RERCSX8+fPmx8nJCRYfWktLy8XEYkegIwtGsl2Mq9W50Kh35+IMVywYEGtz5eWliI1NVXhNL+SdfIgODgY+/btQ2BgIAYNGoSCggKr63369BGSi+/dtrPnMeP9lhorFunJ7sl68j0RERHZH8svftW/BMpYMKHaydiikWwn82p1LhT6/cnQWqOwsBCJiYnYsWMHHB0d8dprrwnJIevkQW5uLp544gkkJCQgISHB6ppKpRJ277Xn925RBWd7HjMZ7hVEDwOL9NSoyHTyPREREdk32b+kUt1kbNFItpN5tToXCtlG9tYap06dQlxcHPbv3w+VSoXw8HDodDpheaqTZfLg8OHDQl7XFvb23i1DwVmmMZP9XkH0MKlFByD6vRQWFmLTpk3QaDR4++238eKLL3IVFREREdlEpi+qRI+6nJwcvP322zh37hySkpJw9+5djBw5Ej4+PlK1wjEtFFq9ejVu3ryJefPmiY4kneqtNSyJbK2RlZWFV199Ff7+/nByckJSUhLat2+P8ePHS9Fr/dSpUwgKCsLIkSMRHx+P4OBg7N27V2imu3fvYsuWLXjzzTcxf/58bNmyBcXFxUIzyfreHRISYn6clpZmdW3ChAkAIKzgLOuYyXqvIFICV9KT3UtLS0N6urwn3xMREZH9uHLlirnFhuVjAPjhhx9ExSJ6JNnDavXCwkJkZGQgIyMDRqMRWq0Wq1evFh1LOrK21ggMDIRWq8X69evRrl074XlMsrKyEB8fj4sXL2LcuHFISkpCQEAAxo8fLzTX7du3MWnSJHTv3h1Dhw7FvXv3cPToUWzbtg16vR5OTk5Ccsn63i1z33dZx0zWewWRElikJ7sn88n3REREZF+WLFlifuzl5WV1rfrPRKQc2dpacqHQg5Op0LZ+/XokJyfD09MTHh4e0Ol0UrRVknXyICYmBhMmTMCsWbPMz82YMQOxsbFYt24dwsPDheSS9b1b5oKzrGNmSfQYESmNRXqye2++KefJ90RERGR/ZGqhQURVZFytzoVCtpH1+5qnpyc8PT1x5coV6PV6hIaGoqioCJ988gn8/PzQtm1bIblknTw4duwYDAZDjednz56NMWPGKB/oP+zhvVu2fwOyjpls40SkJBbpye7JevI9ERER2R/L7d61iY2NVSgJEcm8Wp0LhWwja2sNk86dO+Odd97BwoULsWfPHuj1emzevBn5+flC8sg6eQCg1l79arUazZo1E5Cmiqzv3TLfI2QdM9nvFUQPk8oow3Qs0e+osND65PsDBw6IjkRERER2wtXVFa1atYJWq0Xv3r1rrFyUdeUZUWPk4uICZ2dnvPjii2jatGmNgpeMq9VNC4Vee+010VGkUv3QzOpkvLcWFBTAxcVFdAwAwL1798yTB+fPnxc2eTB27Fjo9Xo8/vjjVs8XFRXBz88PGRkZQnLJ+t49cOBADBw4EACQm5trfgwAJ06cwPHjx4XkAuQdM3u8VxD9Xlikp0bj1KlTiIuLw/79+6FSqRAeHg6dTlfrTD8RERFRbUpKSrBv3z4YDAbcvXsX3t7e0Gg0cHR0FB2N6JHz8ccf17sSdf78+QqmqR8XCtmn0NDQOq+pVCpERkYqmKZhRE4ebNiwAd999x2ioqLM/zbLysoQEhKCvn37YubMmUJyyfreLXPBWdYxI3qUsUhPdq/6yffe3t4ICAjA4cOHRUcjIiIiO3b9+nWkp6djz5496NatG3x9feHu7i46FtEjT6bV6lwo1DCyttbYsmVLjedu3ryJ+Ph4dOrUCVlZWQJSyTt5UFFRgcDAQJw6dQr9+/dHeXk5Tp06hUGDBuHDDz+Uor0L37ttJ9OYyXqvIFICi/Rk91xcXKDVahESEmI++X7kyJE4dOiQ4GRERETUGBQUFCAyMhInTpzA2bNnRcchemTJtFqdC4VsI2trjepycnKwaNEiDB8+HGFhYWjRooWQHLJOHpjk5+fj5MmTAAA3Nzf069dPaJ7ayPDebW8FZxnGzF7uFUQPA4v0ZPcOHz6M5ORkHD9+HB4eHtDpdHj//ff5AZmIiIgeWGFhITIyMpCRkQGj0QitVgutVosnn3xSdDSiR46Mq9W5UMg2srfWKC8vR3R0NNLS0hAREQEvLy/RkazIMnkgO9neu+2h4CzbmMl+ryB6mFikp0bjypWqk+9TU1NRVFSEuXPnws9P7Mn3REREZF/S0tKQnp6OCxcuYPTo0fD29sYzzzwjOhbRI0nm1epcKPTgZGqtAQCXLl1CUFAQWrVqhaioKKkmY2WbPNBoNPVe37Vrl0JJrMn63i1zwVnWMbMk272C6GFjkZ4aHVlOviciIiL74+LiAmdnZ7z44oto2rRpjf66YWFhgpIRPXrsYbU6Fwo9OBlaa+zcuROrVq3C9OnTMXfuXCEZ6iLj5MGxY8fqvT548GCFklizh/du2QrO9jBmJjLcK4iUwCI9NWoFBeJOviciIiL78/HHH9d78N38+fMVTEP0aLOn1epcKNQwsrXWcHFxgVqtRvPmza3u/UajESqVCnl5eUJyyTp5kJWVhZdffll0jBrs6b1bloKz7GMm272CSAks0pPdk/XkeyIiImo8SktLkZqaitdee010FKJHjr2tVudCoZpkba1x9erVeq936tRJoSTWZJ088PHxQVpampDXfhCyvHfbU8FZ9JjJeq8gUgKL9GT3ZD/5noiIiOxXYWEhEhMTsWPHDjg6OuLAgQOiIxE9smRarc6FQraxp9YaMpB18sBeivSyvHfbU8FZljHjvYIeZSzSU6PDk++JiIjotzp16hTi4uKwf/9+qFQqhIeHQ6fTwcHBQXQ0IoL41epcKGQb2VtrUMMMGTIEY8eOrfO66AKqbO/d9lBwlm3MeK+gR1kT0QGIfi+ynXxPRERE9icrKwvx8fG4ePEixo0bh6SkJAQEBGD8+PGioxE9cmRerT5jxgyrn00LhTQajRSFN9ksWLCg1udNrTXIPjg4OEjZZkrW9+4333yz3oKzSLKOGe8V9ChjkZ4ahUsWJ98bDAYpe7sRERGR/AIDA6HVarF+/Xq0a9cOAKT9gk3U2PXq1avGc5ar1WXAhUIPpnprDdE9w6lh2rdvL+VKZlnfu2UuOMs6ZtXxXkGPEhbpye7JevI9ERER2Z/169cjOTkZnp6e8PDwgE6nA7tDEokh+2p1LhSyXV2tNcg+1Pd+eOvWLWGr7O3lvVumgrPsY8Z7BT2K2JOe7J6Li5wn3xMREZH9unLlCvR6PVJTU1FUVIS5c+fCz89Pym3+RI2djKvVuVDINtVba3h7eyMgIACHDx8WHY1scOTIEQwZMsTque+++w7x8fHIyMjAyZMnxQT7D1nfu2Xr+25JtjHjvYIeZSzSk92T9eR7IiIisn/37t3Dnj17oNfrcf78eeTn54uORPRIsVytHhUVJc1qdS4Uso2Liwu0Wi1CQkLMrTVGjhyJQ4cOCU5GD+rrr79GfHw8/va3v2HgwIGYN29ejQK+KLK8d9tTwVmWMeO9gh5lLNITERERETVAQUEBXFxcRMcgemTIvFqdC4Vsc/jwYSQnJ+P48ePm1hrvv/++lMVKqltZWRnS0tKQkJCAn376CWPGjMGhQ4eQnZ0tOlqdRL5322vBWeSY8V5BjzIW6YmIiIiI/iM0NLTOayqVCpGRkQqmIXq0cbV64yNbaw2yzZAhQ9CvXz/4+vrCw8MDzZo1k6LoLOt7t8wFZ1nHzIT3CnoUsUhPRERERPQfW7ZsqfHczZs3ER8fj06dOiErK0tAKqJHE1erN16ytNYg2yxYsAC5ubkYOnQotFothg0bhv/+7/8WXqSX/b1bxoKz7GNmwnsFPUpYpCciIiIiqkNOTg4WLVqE4cOHIywsDC1atBAdiYioUWErMfvyr3/9C9u3b8f27dtRWVmJsrIypKamonPnzqKjmcn63i1zwVnWMbPEewU1dizSExERERFVU15ejujoaKSlpSEiIgJeXl6iIxER2S3ZW2uQ7SoqKnDw4EEkJSUhNzcXo0aNwtq1a4Vmsqf3blkKzrKNGe8V9ChrIjoAEREREZFMLl26hKCgILRq1QoGgwFPPvmk6EhERHatV69eNZ6zbK1B9sfBwQFeXl7w8vLCxYsXodfrheaR8b1b9oKzjGPGewU9yriSnoiIiIjoP3bu3IlVq1Zh+vTpmDt3rug4RESNkj201qDaHTlyBH/4wx/MxdS4uDg8/fTTGDJkiLBMsr53y9z3XdYxq473CnqUsEhPRERERPQfLi4uUKvVaN68OVQqlfl5o9EIlUqFvLw8gemIiOybbK01yDaHDh3Ce++9h3Xr1mHgwIEAAL1ej08++QQrVqyAu7u7kFz28t4tU8FZ9jHjvYIeRSzSExERERH9x9WrV+u9zq3WREQPxrK1RlRUlBStNcg2kyZNQkRERI1e6mfOnMHy5cuFtbyR/b1bxoKzzGPGewU9qtiTnoiIiIjoP0R/kSciaozspbUG1a+srKzWw0779u2Lu3fvCkhUReb3bhn7vgPyjhnvFfQo40p6IiIiIiIiInpoZG+tQQ2j1WqRkZFR6zWNRoNdu3YpnEhuLDjbjvcKepSxSE9ERERERERED43MrTWo4UJDQzF06FBoNBqr5zMzM7Fv3z58/PHHgpLJiQVn2/FeQY8yFumJiIiIiIiIiKhehYWFmDx5MgYMGAA3NzdUVlbi5MmTOH78OBITE9G5c2fREaXCgjMR2YJFeiIiIiIiIiIiuq+ff/4ZSUlJOHPmDNRqNfr3749JkyahTZs2oqMREdk1FumJiIiIiIiIiIiIiARpIjoAERERERERERHJLTQ01OpnBwcHtG3bFu7u7hg0aJCgVEREjQOL9EREREREREREVK9evXpZ/VxZWYmffvoJwcHBWLhwIXQ6nZhgRESNANvdEBERERERERHRAyksLMTcuXORmpoqOgoRkd1Siw5ARERERERERET2qUOHDvjll19ExyAismss0hMRERERERERERERCcKe9EREREREREREZLN79+4hISEB3bp1Ex2FiMiusUhPRERERERERET1cnV1hUqlsnqurKwMbm5u+PDDDwWlIiJqHHhwLBERERERERER1evq1atWP6vVarRp0wYtW7YUlIiIqPFgkZ6IiIiIiIiIiBrk3//+Ny5evIgWLVqgc+fOaNasmehIRER2j+1uiIiIiIiIiIioXhUVFfjggw+wbds2tG7dGiqVCiUlJfDz80NQUFCNVjhERNRwatEBiIiIiIiIiIhIbps2bcL169dx8OBBHDlyBDk5OcjMzMSFCxfw2WefiY5HRGTX2O6GiIiIiIiIiIjq5e3tjW3btuGxxx6zer6oqAivv/460tLSBCUjIrJ/XElPRERERERERET3Vb1ADwCOjo5sdUNE9BuxSE9ERERERERERPVSq+suIbFJAxHRb8ODY4mIiIiIiIiIqF6lpaU4d+5crQX50tJSAYmIiBoPFumJiIiIiIiIiKheZWVlmD9/vugYRESNEg+OJSIiIiIiIiIiIiIShD3piYiIiIiIiIioXvv37zc/vn37ttW19evXKx2HiKhRYZGeiIiIiIiIiIjqtWHDBvPjadOmWV07cOCAwmmIiBoXFumJiIiIiIiIiKhelt2Sq3dOZidlIqLfhkV6IiIiIiIiIiKql0qlqvVxbT8TEZFtWKQnIiIiIiIiIiIiIhKkiegAREREREREREQkt6KiIhw4cABGoxF37tyxOkj2zp07ApMREdk/lZGNw4iIiIiIiIiIqB5Tp06t93piYqJCSYiIGh8W6YmIiIiIiIiI6DfLzMzEuHHjRMcgIrI77ElPRERERERERES/2ebNm0VHICKySyzSExERERERERHRb8ZmDURED4ZFeiIiIiIiIiIi+s1UKpXoCEREdolFeiIiIiIiIiIiIiIiQVikJyIiIiIiIiIiIiIShEV6IiIiIiIiIiL6zdiTnojowbBIT0REREREREREv5lGoxEdgYjILrFIT0RERERERERE9QoJCTE/TktLs7o2YcIEAMDMmTMVzURE1FiwSE9ERERERERERPU6f/68+XFCQoLVtfLycqXjEBE1KizSExERERERERFRvSz7zVfvPa9SqZSOQ0TUqLBIT0REREREREREDcaiPBHR74tFeiIiIiIiIiIiqhcL80RED08T0QGIiIiIiIiIiEhuV65cwZw5c2o8BoAffvhBVCwiokZBZazeSIyIiIiIiIiIiMhCWlpavdd9fHwUSkJE1PiwSE9EREREREREREREJAjb3RARERERERERUb0s29vUJjY2VqEkRESND4v0RERERERERERUr6NHj6JVq1bQarXo3bs32JiBiOj3w3Y3RERERERERERUr5KSEuzbtw8GgwF3796Ft7c3NBoNHB0dRUcjIrJ7LNITEREREREREVGDXb9+Henp6dizZw+6desGX19fuLu7i45FRGS3WKQnIiIiIiIiIiKbFRQUIDIyEidOnMDZs2dFxyEislss0hMRERERERERUYMUFhYiIyMDGRkZMBqN0Gq10Gq1ePLJJ0VHIyKyWyzSExERERERERFRvdLS0pCeno4LFy5g9OjR8Pb2xjPPPCM6FhFRo8AiPRERERERERER1cvFxQXOzs548cUX0bRpU6hUKqvrYWFhgpIREdm/JqIDEBERERERERGR3N58880ahXkiIvp9cCU9ERERERERERE9kNLSUqSmpuK1114THYWIyG6xSE9ERERERERERDYpLCxEYmIiduzYAUdHRxw4cEB0JCIiu8V2N0RERERERERE1CCnTp1CXFwc9u/fD5VKhfDwcOh0OtGxiIjsmlp0ACIiIiIiIiIikltWVhZeffVV+Pv7w8nJCUlJSWjfvj3Gjx8PBwcH0fGIiOwaV9ITEREREREREVG9AgMDodVqsX79erRr1w4AeJAsEdHvhCvpiYiIiIiIiIioXuvXr8fNmzfh6emJgIAAfPnll+Axh0REvw8eHEtERERERERERA1y5coV6PV6pKamoqioCHPnzoWfnx/atm0rOhoRkd1ikZ6IiIiIiIiIiGxy79497NmzB3q9HufPn0d+fr7oSEREdotFeiIiIiIiIiIiemAFBQVwcXERHYOIyG7x4FgiIiIiIiIiIqpXaGhonddUKhUiIyMVTENE1LiwSE9ERERERERERPXq1atXjedu3ryJ+Ph4dOrUSUAiIqLGg+1uiIiIiIiIiIjIJjk5OVi0aBGGDx+OsLAwtGjRQnQkIiK7xZX0RERERERERETUIOXl5YiOjkZaWhoiIiLg5eUlOhIRkd1jkZ6IiIiIiIiIiO7r0qVLCAoKQqtWrWAwGPDkk0+KjkRE1CioRQcgIiIiIiIiIiK57dy5ExMnTsR///d/IzExkQV6IqLfEXvSExERERERERFRvVxcXKBWq9G8eXOoVCrz80ajESqVCnl5eQLTERHZNxbpiYiIiIiIiIioXlevXq33eqdOnRRKQkTU+LBIT0REREREREREREQkCHvSExEREREREREREREJwiI9EREREREREREREZEgLNITEREREREREREREQnCIj0RERERERERERERkSAs0hMRERERERERERERCfL/AS54dPr92t/d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233" y="2640639"/>
            <a:ext cx="6747392" cy="6925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9609" y="1340343"/>
            <a:ext cx="9976989" cy="100364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2"/>
          <p:cNvSpPr/>
          <p:nvPr/>
        </p:nvSpPr>
        <p:spPr>
          <a:xfrm>
            <a:off x="948255" y="10787426"/>
            <a:ext cx="12188825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dirty="0" err="1"/>
              <a:t>Dummy</a:t>
            </a:r>
            <a:r>
              <a:rPr lang="fr-FR" dirty="0"/>
              <a:t>: f1=0.000 </a:t>
            </a:r>
            <a:r>
              <a:rPr lang="fr-FR" dirty="0" err="1"/>
              <a:t>auc</a:t>
            </a:r>
            <a:r>
              <a:rPr lang="fr-FR" dirty="0"/>
              <a:t>=0.749</a:t>
            </a:r>
          </a:p>
          <a:p>
            <a:r>
              <a:rPr lang="fr-FR" dirty="0" err="1"/>
              <a:t>Dummy</a:t>
            </a:r>
            <a:r>
              <a:rPr lang="fr-FR" dirty="0"/>
              <a:t>: </a:t>
            </a:r>
            <a:r>
              <a:rPr lang="fr-FR" dirty="0" err="1"/>
              <a:t>Accurancy</a:t>
            </a:r>
            <a:r>
              <a:rPr lang="fr-FR" dirty="0"/>
              <a:t>=0.501 </a:t>
            </a:r>
          </a:p>
          <a:p>
            <a:r>
              <a:rPr lang="fr-FR" dirty="0" err="1"/>
              <a:t>Dummy</a:t>
            </a:r>
            <a:r>
              <a:rPr lang="fr-FR" dirty="0"/>
              <a:t>: </a:t>
            </a:r>
            <a:r>
              <a:rPr lang="fr-FR" dirty="0" err="1"/>
              <a:t>precision</a:t>
            </a:r>
            <a:r>
              <a:rPr lang="fr-FR" dirty="0"/>
              <a:t>=1.000 rappel=0.000</a:t>
            </a:r>
          </a:p>
        </p:txBody>
      </p:sp>
    </p:spTree>
    <p:extLst>
      <p:ext uri="{BB962C8B-B14F-4D97-AF65-F5344CB8AC3E}">
        <p14:creationId xmlns:p14="http://schemas.microsoft.com/office/powerpoint/2010/main" val="3394546974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37080" y="1340342"/>
            <a:ext cx="10179518" cy="10240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7" name="Rectangle 36"/>
          <p:cNvSpPr/>
          <p:nvPr/>
        </p:nvSpPr>
        <p:spPr>
          <a:xfrm>
            <a:off x="0" y="10787426"/>
            <a:ext cx="24377650" cy="26701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7" name="Espace réservé du texte 1"/>
          <p:cNvSpPr txBox="1">
            <a:spLocks/>
          </p:cNvSpPr>
          <p:nvPr/>
        </p:nvSpPr>
        <p:spPr>
          <a:xfrm>
            <a:off x="323531" y="339513"/>
            <a:ext cx="12079276" cy="724247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1828434">
              <a:spcBef>
                <a:spcPts val="0"/>
              </a:spcBef>
              <a:buNone/>
            </a:pPr>
            <a:r>
              <a:rPr lang="fr-FR" sz="8000" dirty="0">
                <a:solidFill>
                  <a:srgbClr val="1B243B"/>
                </a:solidFill>
                <a:latin typeface="Adobe Caslon Pro Bold" pitchFamily="18" charset="0"/>
              </a:rPr>
              <a:t>Modélisation</a:t>
            </a:r>
          </a:p>
        </p:txBody>
      </p:sp>
      <p:sp>
        <p:nvSpPr>
          <p:cNvPr id="26" name="ZoneTexte 25"/>
          <p:cNvSpPr txBox="1"/>
          <p:nvPr/>
        </p:nvSpPr>
        <p:spPr>
          <a:xfrm>
            <a:off x="23658212" y="0"/>
            <a:ext cx="697627" cy="646331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</a:rPr>
              <a:t>21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389871" y="1340343"/>
            <a:ext cx="460122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LogisticRegression</a:t>
            </a:r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AutoShape 4" descr="data:image/png;base64,iVBORw0KGgoAAAANSUhEUgAABekAAAMACAYAAACww+x2AAAAOXRFWHRTb2Z0d2FyZQBNYXRwbG90bGliIHZlcnNpb24zLjMuNCwgaHR0cHM6Ly9tYXRwbG90bGliLm9yZy8QVMy6AAAACXBIWXMAAAsTAAALEwEAmpwYAAEAAElEQVR4nOzde3zP9f//8ft7ZtEOMlv6EAudU5JDa5tDKlIR7ymHJPWRTlIicuiwkEMxpw4o1hDD9kGJKDWx1Me3PiFFfSaGWjtgB2a2vX9/7Lf3x9sOvLXt+ZrdrpdLl7bn6/1+7/4+eL9f78fr+Xo8bQ6HwyEAAAAAAAAAAFDpPEwHAAAAAAAAAACguqJIDwAAAAAAAACAIRTpAQAAAAAAAAAwhCI9AAAAAAAAAACGUKQHAAAAAAAAAMAQivQAAAAAAAAAABhCkR4AAAAAAAAAAEM8TQe4EBw5kq2CAofpGMbUq+ejtLQs0zGKIZd7yOU+q2Yjl3vI5R5yucequSTrZiOXe8jlHnK5h1zus2o2crmHXO4hl3usmkuybjZyuYdc1uThYVPdut6lbqdIXw4KChzVukgvybL3n1zuIZf7rJqNXO4hl3vI5R6r5pKsm41c7iGXe8jlHnK5z6rZyOUecrmHXO6xai7JutnI5R5yVT20uwEAAAAAAAAAwJAqUaT/5JNPdO+99+qmm25S165dtWrVqnO+7pQpUzRw4MBi43l5eZoxY4Y6dOigFi1aqF+/ftqxY0f5hQYAAAAAAAAA4CwsX6Rft26dRowYodDQUL399ttq27atRo0apfXr15/1uosXL9aCBQtK3DZx4kRFRUXp8ccfV2RkpGrUqKGBAwcqKSmpvO8CAAAAAAAAAAAlsnxP+unTp6tr164aM2aMJKldu3Y6duyYZs6cqbvvvrvE6yQnJ2vq1Kn69NNP5evrW2z7wYMHFRMTo5dffll9+/aVJIWFhalLly56//33FRERUXF3CAAAAAAAAACA/8/SM+mTkpJ04MABde7c2WW8S5cuSkxMLHXWe2RkpHbv3q2FCxfquuuuK7Z927Ztys/PV5cuXZxjXl5e6tixozZv3ly+dwIAAAAAAAAAgFJYukifmJgoSWrSpInLeFBQkCRp3759JV5v0KBBWrt2rYKDg0u93Tp16sjf37/Y7R4+fFg5OTl/NzoAAAAAAAAAAGdl6XY3mZmZkiQfHx+XcW9vb0lSVlZWide78sory7zdrKysYrd5+u1mZ2erVq1a55yzXr3it1XdBAYWbytkBeRyD7ncZ9Vs5HIPudxDLvdYNZdk3Wzkcg+53EMu95DLfVbNRi73kMs95HKPVXNJ1s1GLveQq+qxdJHe4XBIkmw2W4njHh7ndyJA0fXP9e+dTVpalgoKSr7N6iAw0FcpKZmmYxRDLveQy31WzUYu95DLPeRyj1VzSdbNRi73kMs95HIPudxn1Wzkcg+53EMu91g1l2TdbORyD7msycPDVuZEb0u3uyla9PXMGfPZ2dku293l4+PjvI2SbrekWfYAAAAAAAAAAJQ3Sxfpi3rRHzhwwGV8//79Ltvd1bRpUx09elTHjh0rdruXX365vLy8zut2AQAAAAAAAABwh6WL9EFBQbr88su1fv16l/ENGzboiiuuUIMGDc7rdkNCQiRJn332mXMsNzdX8fHxzm0AAAAAAAAAAFQ0S/ekl6RnnnlGo0ePVp06ddSxY0dt2rRJ69atU2RkpCQpPT1dBw4c0JVXXnnObWoaNmyonj17asKECTp+/LiCgoK0cOFCHTt2TIMGDarIuwMAAAAAAAAAgJPli/R2u125ublasGCBVqxYoUaNGmnKlCm65557JElfffWVRo8erejoaN16663nfLuvv/66/Pz8NG/ePB0/flw33HCDFi5cqKCgoIq6KwAAAAAAAAAAuLB8kV6S+vTpoz59+pS4zW63y263l3rdRYsWlTju5eWlMWPGaMyYMeWSEQAAAAAAAED5yNiWoNS4WO09ki7Puv4KsIfLL5g21bgwVYkiPQAAAAAAAIDqIWNbgpKjo+TIzZUk5aWnKTk6SpIo1OOCZOmFYwEAAAAAAABUL6lxsc4CfRFHbq5S42INJQIqFkV6AAAAAAAAAJaRl57m1jhQ1VGkBwAAAAAAAGAZnv713BoHqjqK9AAAAAAAAAAsI8AeLpuXl8uYzctLAfZwQ4mAisXCsUA1x2rpAAAAAADASorqEqlxscqjXoFqgCI9UI2xWjoAAAAAALAiv+AQ+QWHKDDQVykpmabjABWKdjdANcZq6QAAAAAAAIBZFOmBaozV0gEAAAAAAACzKNID1RirpQMAAAAAAABmUaQHqjFWSwcAAAAAAADMYuFYoBpjtXQAAAAAAADALIr0QDXHaukAAAAAAACAObS7AQAAAAAAAADAEIr0AAAAAAAAAAAYQpEeAAAAAAAAAABDKNIDAAAAAAAAAGAIRXoAAAAAAAAAAAyhSA8AAAAAAAAAgCEU6QEAAAAAAAAAMIQiPQAAAAAAAAAAhlCkBwAAAAAAAADAEIr0AAAAAAAAAAAYQpEeAAAAAAAAAABDKNIDAAAAAAAAAGAIRXoAAAAAAAAAAAyhSA8AAAAAAAAAgCEU6QEAAAAAAAAAMIQiPQAAAAAAAAAAhlCkBwAAAAAAAADAEIr0AAAAAAAAAAAYQpEeAAAAAAAAAABDKNIDAAAAAAAAAGAIRXoAAAAAAAAAAAyhSA8AAAAAAAAAgCEU6QEAAAAAAAAAMIQiPQAAAAAAAAAAhlCkBwAAAAAAAADAEIr0AAAAAAAAAAAYQpEeAAAAAAAAAABDKNIDAAAAAAAAAGAIRXoAAAAAAAAAAAyhSA8AAAAAAAAAgCEU6QEAAAAAAAAAMIQiPQAAAAAAAAAAhlCkBwAAAAAAAADAEIr0AAAAAAAAAAAYQpEeAAAAAAAAAABDKNIDAAAAAAAAAGAIRXoAAAAAAAAAAAyhSA8AAAAAAAAAgCEU6QEAAAAAAAAAMIQiPQAAAAAAAAAAhlCkBwAAAAAAAADAEIr0AAAAAAAAAAAYQpEeAAAAAAAAAABDKNIDAAAAAAAAAGCIp+kAqLoytiUoNS5We4+ky7OuvwLs4fILDjEdCwAAAAAAAACqDIr0OC8Z2xKUHB0lR26uJCkvPU3J0VGSRKEeAAAAAAAAAM4R7W5wXlLjYp0F+iKO3FylxsUaSgQAAAAAAAAAVQ9FepyXvPQ0t8YBAAAAAAAAAMVRpMd58fSv59Y4AAAAAAAAAKA4ivQ4LwH2cNm8vFzGbF5eCrCHG0oEAAAAAAAAAFUPC8fivBQtDpsaF6u8I+nyrOuvAHs4i8YCAAAAAAAAgBso0uO8+QWHyC84RIGBvkpJyTQdBwAAAAAAAACqHNrdAAAAAAAAAABgCEV6AAAAAAAAAAAMoUgPAAAAAAAAAIAhFOkBAAAAAAAAADCEIj0AAAAAAAAAAIZUiSL9J598onvvvVc33XSTunbtqlWrVpV5+ezsbEVERCg0NFQtW7bU448/rt9//93lMtu3b9c111xT7L8nnnii4u4IAAAAAAAAAACn8TQd4GzWrVunESNGaMCAAWrXrp0+//xzjRo1SrVq1dLdd99d4nWGDRumnTt3auTIkfL29tacOXM0YMAArV27Vr6+vpKkPXv26OKLL9bChQtdruvn51fh9wkAAAAAAAAAAKkKFOmnT5+url27asyYMZKkdu3a6dixY5o5c2aJRfrt27crPj5e8+fPV/v27SVJrVu31h133KGlS5dq8ODBkqRffvlFV111lW6++eZKuy8AAAAAAAAAAJzO0u1ukpKSdODAAXXu3NllvEuXLkpMTFRSUlKx62zdulXe3t4KDQ11jvn7+6tNmzbavHmzc+znn3/WNddcU3HhAQAAAFhCxrYEJY4crq09eilx5HBlbEswHQkAAABwsnSRPjExUZLUpEkTl/GgoCBJ0r59+0q8TlBQkGrUqOEy3rhxY+flCwoK9Ouvv+rPP/9Uz5491bx5c3Xs2FELFiyQw+GoiLsCAAAAwICMbQlKjo5SXnqa5HAoLz1NydFRFOoBAABgGZZud5OZmSlJ8vHxcRn39vaWJGVlZRW7TlZWVrHLF12n6PL79u1TTk6O9u3bpxdeeEF169bVF198oalTpyorK0tDhw51K2e9esX/XnUTGOhrOkKJyOUecrnPqtnI5R5yuYdc7rFqLsm62cjlHnKVbf/qODlyc13GHLm5OrI6Ts26dTGUqjirPF5nIpf7rJqNXO4hl3vI5R6r5pKsm41c7iFX1WPpIn3RrHabzVbiuIdH8RMBypoJX3T5+vXra/78+bruuusUGBgoSbrtttuUk5Oj+fPn67HHHiux0F+atLQsFRRU3xn4gYG+SknJNB2jGHK5h1zus2o2crmHXO4hl3usmkuybjZyuYdcZ3cyJbXUcatktNLjdTpyuc+q2cjlHnK5h1zusWouybrZyOUeclmTh4etzInelm534+tbeHTlzBnz2dnZLttP5+Pj49x+5nWKCu8+Pj5q3769s0BfpGPHjsrNzS2xjQ4AAACAqsfTv55b4wAAAEBls3SRvqgX/YEDB1zG9+/f77L9zOskJSUVm1G/f/9+5+X37Nmjjz76SKdOnXK5TE5OjiSpbt265XMHAAAAABgVYA+XzcvLZczm5aUAe7ihRAAAAIArSxfpg4KCdPnll2v9+vUu4xs2bNAVV1yhBg0aFLtOWFiYMjIylJDwv4Wg0tPTtX37doWEhEgqLNhHRERo8+bNLtf99NNPdfnll6thw4YVcG8AAAAAVDa/4BDVHzCwcOa8zSZP/3qqP2Cg/IJDTEcDAAAAJFm8J70kPfPMMxo9erTq1Kmjjh07atOmTVq3bp0iIyMlFRbgDxw4oCuvvFI+Pj5q06aN2rZtqxdeeEEjRozQJZdcotmzZ8vX11d9+/aVVNjWpnnz5nr55ZeVnp6uyy67TB9//LE2bdqk2bNnF+uBDwAAAKDq8gsOkV9wSLXvhQoAAABrsnyR3m63Kzc3VwsWLNCKFSvUqFEjTZkyRffcc48k6auvvtLo0aMVHR2tW2+9VZI0Z84cTZ48WVOnTlVBQYFatWqlGTNmqE6dOpIkLy8vzZ8/XzNmzNCcOXOUnp6uq666SnPmzNGdd95p7L4CAAAAAAAAAKoXyxfpJalPnz7q06dPidvsdrvsdrvLWJ06dTRp0iRNmjSp1Nv09/fX66+/Xq45AQAAAAAAylPGtgSlxsVq75F0edb1V4A9nJZdAHCBqRJFegAAAAAAgOomY1uCkqOj5MjNlSTlpacpOTpKkijUA8AFhCI9ALiJmSwAAAAAKkNqXKyzQF/EkZur1LhYvoMAwAWEIj0AuIGZLAAAAAAqS156mlvjAICqycN0AACoSsqayQIAAAAA5cnTv55b4wCAqokiPQC4gZksAAAAACpLgD1cNi8vlzGbl5cC7OGGEgEAKgLtbgDADZ7+9UosyDOTBQAAAEB5K2qpmRoXqzzWxAKACxZFegBwQ4A93KUnvcRMFgAAAAAVxy84RH7BIQoM9FVKSqbpOACACkCRHgDcwEwWAAAAAAAAlCeK9ADgJmayAAAAAAAAoLywcCwAAAAAAAAAAIZQpAcAAAAAAAAAwBCK9AAAAAAAAAAAGEJPegAAAKAUGdsSlBoXq70sFg4AAACgglCkBwAAAEqQsS1BydFRcuTmSpLy0tOUHB0lSRTqAQAAAJQb2t0AAAAAJUiNi3UW6Is4cnOVGhdrKBEAAACACxFFegAAAKAEeelpbo0DAAAAwPmgSA8AAACUwNO/nlvjAAAAAHA+KNIDAAAAJQiwh8vm5eUyZvPyUoA93FAiAAAAABciFo4FAAAASlC0OGxqXKzyjqTLs66/AuzhLBoLAAAAoFxRpAcAAABK4RccIr/gEAUG+iolJdN0HABABcrYlqDUuFjt5cAsAKCSUaQHAAAAAADVWsa2BCVHR8mRmyupcJHw5OgoSaJQDwCocPSkBwAAAAAA1VpqXKyzQF/EkZur1LhYQ4kAANUJRXoAAAAAAFCt5aWnuTUOAEB5okgPAAAAAACqNU//em6NAwBQnuhJDwCoUCzABQAAAKsLsIe79KSXJJuXlwLs4QZTAQCqC4r0AIAKwwJcAAAAqAqK9k1T42KVx+QSAEAlo0gPAKgwZS3AxRceAAAAWIlfcIj8gkMUGOirlJRM03EAANUIPekBABWGBbgAAAAAAADKRpEeAFBhWIALAAAAAACgbBTpAQAVJsAeLpuXl8sYC3ABAAAAAAD8Dz3pAQAVhgW4AAAAAAAAykaRHgBQoViACwAAAAAAoHS0uwEAAAAAAAAAwBCK9AAAAAAAAAAAGEKRHgAAAAAAAAAAQyjSAwAAAAAAAABgCEV6AAAAAAAAAAAMoUgPAAAAAAAAAIAhFOkBAAAAAAAAADCEIj0AAAAAAAAAAIZQpAcAAAAAAAAAwBCK9AAAAAAAAAAAGEKRHgAAAAAAAAAAQyjSAwAAAAAAAABgiKfpAAAAAAAAAADMyNiWoNS4WO09ki7Puv4KsIfLLzjEdCygWqFIDwAAAAAAAFRDGdsSlBwdJUduriQpLz1NydFRkkShHqhEtLsBAAAAAAAAqqHUuFhngb6IIzdXqXGxhhIB1RNFegAAAAAAAKAayktPc2scQMWgSA8AAAAAAABUQ57+9dwaB1AxKNIDAAAAAAAA1VCAPVw2Ly+XMZuXlwLs4YYSAdUTC8cCAAAAAAAA1VDR4rCpcbHKO5Iuz7r+CrCHs2gsUMko0gMAAAAAAADVlF9wiPyCQxQY6KuUlEzTcYBqiSI9AAAWkrEtQalxsdrLLBYAAAAAAKoFivQAAFhExrYEJUdHyZGbK0nKS09TcnSUJFGoBwAAAADgAsXCsQAAWERqXKyzQF/EkZur1LhYQ4kAAAAAAEBFo0gPAIBF5KWnuTUOAAAAAACqPor0AABYhKd/PbfGAQAAAABA1UdPegAALCLAHu7Sk16SbF5eCrCHG0wFAAAA4O/K2Jag1LhY7T2SLs+6/gqwh7PuFAAnivQAAFhE0U56alys8th5BwAAAC4IGdsSXCbj5KWnKTk6SpLY1wcgiSI9AACW4hccIr/gEAUG+iolJdN0HAAAUIUxcxewhtS4WJezZSXJkZur1LhY/k0CkESRHgAAAACACw4zdwHryEtPc2scOB8cmK3aWDgWAAAAAIALTFkzdwFULk//em6NA+4qOjCbl54mORzOA7MZ2xJMR8M5okgPAAAAAMAFhpm7gHUE2MNl8/JyGbN5eSnAHm4oES40HJit+mh3AwAAAADABcbTv16JBXlm7gKVr6jlSGpcrPJoRYIKwIHZqo8iPQAAAAAAF5gAe7hLT3qJmbuASX7BIfILDlFgoK9SUjJNx8EFhgOzVR/tbgAAAAAAuMD4BYeo/oCBhQUam02e/vVUf8BAZu4CwAWIlkpVHzPpAQAAAJSLjG0JSo2L1V5O5QcsgZm7AFA90FKp6qNIDwAAAOBvy9iW4NJaIy89TcnRUZLEF0QAAIAKxoHZqo12NwAAAAD+ttS4WJfe15LkyM1ValysoUQAAABA1UCRHgAAAMDfVtJiZWWNAwAAAChUJYr0n3zyie69917ddNNN6tq1q1atWlXm5bOzsxUREaHQ0FC1bNlSjz/+uH7//XeXy+Tl5WnGjBnq0KGDWrRooX79+mnHjh0VdycAAACAC5infz23xgEAAAAUsnyRft26dRoxYoRCQ0P19ttvq23btho1apTWr19f6nWGDRum9evXa8SIEZoyZYqSk5M1YMAAZWb+rx/TxIkTFRUVpccff1yRkZGqUaOGBg4cqKSkpMq4WwAAAMAFJcAeLpuXl8uYzctLAfZwQ4kAAACAqsHyC8dOnz5dXbt21ZgxYyRJ7dq107FjxzRz5kzdfffdxS6/fft2xcfHa/78+Wrfvr0kqXXr1rrjjju0dOlSDR48WAcPHlRMTIxefvll9e3bV5IUFhamLl266P3331dERETl3UEAAADgAlC0OGxqXKzyjqTLs66/AuzhLBoLAAAAnIWlZ9InJSXpwIED6ty5s8t4ly5dlJiYWOKs961bt8rb21uhoaHOMX9/f7Vp00abN2+WJG3btk35+fnq0qWL8zJeXl7q2LGj8zIAAAAA3OMXHKKmU6cpdNVKNZ06jQI9AAAAcA7cmkmfm5urWbNm6eOPP1ZaWpry8/OLXcZms2n37t3lEi4xMVGS1KRJE5fxoKAgSdK+ffvUqFGjYtcJCgpSjRo1XMYbN26sdevWOS9Tp04d+fv7F7vdw4cPKycnR7Vq1SqX+wAAAAAAAAAAQGncKtJPnTpVixcvVrNmzdS6dWt5ndFzsrwV9ZD38fFxGff29pYkZWVlFbtOVlZWscsXXafo8mVdRipceJYiPQAAAAAAAACgorlVpF+3bp06d+6sWbNmVVQeFw6HQ1Lh7PySxj08infrKdpWkqLLl3aZ0v7e2dSrV7zgX90EBvqajlAicrmHXO6zajZyuYdc7iGXe6yaS7JuNnK5h1zuIZd7rJTrr/jNOrBoifampumigHpq/PBDurRDe9OxirHSY3Y6crmHXO4hl3usmkuybjZyuYdcVY9bRfrs7Gy1a9euorIU4+tb+MSdOWM+OzvbZfvpfHx8dPDgwWLj2dnZztnzPj4+ztso6XZLmmVflrS0LBUUlH5w4EIXGOirlJRM0zGKIZd7yOU+q2Yjl3vI5R5yucequSTrZiOXe8jlHnK5x0q5MrYlKDk6So7cXEnSyZRU/TbnXWVmnLDU2gdWesxORy73kMs95HKPVXNJ1s1GLvdYLVfGtgSlxsUq70i6POv6K8AebqnP7sri4WErc6K3WwvHNm/eXLt27frboc5VUS/6AwcOuIzv37/fZfuZ10lKSio2W37//v3Oyzdt2lRHjx7VsWPHil3m8ssvr/A2PgAAAACAc5caF+ss0Bdx5OYqNS7WUCIAAHA2RQfZ89LTJIdDeelpSo6OUsa2BNPRLMetIv2oUaO0fv16LVmyROnp6RWVySkoKEiXX3651q9f7zK+YcMGXXHFFWrQoEGx64SFhSkjI0MJCf97stPT07V9+3aFhBQepSn6/2effea8TG5uruLj453bAAAAAADWkJee5tY4AAAwj4Ps586tdjcjR46UJE2YMEETJkwo8TI2m027d+/++8n+v2eeeUajR49WnTp11LFjR23atEnr1q1TZGSkpMIC/IEDB3TllVfKx8dHbdq0Udu2bfXCCy9oxIgRuuSSSzR79mz5+vqqb9++kqSGDRuqZ8+emjBhgo4fP66goCAtXLhQx44d06BBg8otO4DzV3Q61N5qfjoUAAAAJE//eiUW5D396xlIAwAAzgUH2c+dW0X6Fi1auL2o6t9lt9uVm5urBQsWaMWKFWrUqJGmTJmie+65R5L01VdfafTo0YqOjtatt94qSZozZ44mT56sqVOnqqCgQK1atdKMGTNUp04d5+2+/vrr8vPz07x583T8+HHdcMMNWrhwoYKCgir1/gEo7syeo0WnQ0miUA8AAFANBdjDXfYPJcnm5aUAe7jBVAAAoCwcZD93bhXpJ0+eXFE5ytSnTx/16dOnxG12u112u91lrE6dOpo0aZImTZpU6m16eXlpzJgxGjNmTLlmBfD3lXU6FEV6AACA6qdoH5CF5wAAqDo4yH7u3CrSF/nvf/+rL774QocPH1bNmjXVoEEDdejQQU2bNi3vfACqIU6HAgAAwJn8gkPkFxyiwEBfpaRkmo4DAADOgoPs587tIv1bb72lBQsWqKCgwGX8zTff1MCBA5196wHgfHE6FAAAAAAAQNXHQfZz4+HOhVesWKH3339f7du3V0xMjLZv367vvvtOy5Yt0+23366FCxfqX//6V0VlBVBNBNjDZfPychnjdCgAAAAAAABciNwq0i9evFi33nqr3nvvPbVo0UI+Pj7y8/PTzTffrLfffltt27bV4sWLKyorgGrCLzhE9QcMLJw5b7PJ07+e6g8YyOlQAAAAAAAAuOC41e5m3759GjVqVKnbO3furLfeeutvhwIATocCAAAAAABAdeDWTHpvb2+lpKSUuv2vv/7SRRdd9LdDAQAAAAAAAABQHbhVpA8LC9PixYv1yy+/FNv2888/a/HixQoNDS23cAAAAAAAAAAAXMjcanczbNgwbdmyReHh4QoLC1OTJk0kSYmJidq6dat8fX31/PPPV0ROAAAAAAAAAAAuOG4V6Rs0aKAVK1Zo2rRpio+PV3x8vCSpdu3auvPOOzVixAg1atSoQoICAAAAAAAAAHChcatIL0mXX365IiMjVVBQoCNHjsjhcMjf318eHm51zgEAAAAAAAAAoNpzu0hfxMPDQ/Xq1SvPLAAAVJqMbQlKjYvV3iPp8qzrrwB7uPyCQ0zHAgAAAAAA1UyZRfrrrrtOU6dOVbdu3SRJ1157rWw2W5k3aLPZtHv37vJLCABAOcvYlqDk6Cg5cnMlSXnpaUqOjpIkCvUAAADAOWDSCwCUnzKL9D169FDjxo1dfj9bkR4AAKtLjYt1FuiLOHJzlRoXyxcLAAAA4CyY9AIA5avMIv2kSZNcfp88eXKFhgEAoDLkpae5NQ4AAIDywwzsqo9JLwBQvtxa7XXAgAH65ptvSt2+adMm3XvvvX87FAAAFcnTv+Q1VUobBwAAQPkomoGdl54mORzOGdgZ2xJMR4MbmPQCAOWrzJn0J06c0JEjR5y/f/fdd7rrrrsUFBRU7LIFBQXavHmzDh48WP4pAQAoRwH2cJfTcyXJ5uWlAHu4wVQAAAAXPmZgXxg8/euVWJBn0gsAnJ+zFul79OihzMxMSYWLwr7xxht64403Sry8w+FQaGho+acEAKAcFX0BTI2LVR6nWQMAAFQaZmBfGJj0AgDlq8wivb+/v958803t3LlTDodDb7/9tu666y5dc801xS7r4eEhf39/2t0AAKoEv+AQ+QWHKDDQVykpmabjAAAAVAvMwL4wMOkFAMpXmUV6SerQoYM6dOggSTp8+LD69OmjFi1aVHgwAAAAAABwYWEG9oWDSS8AUH7OWqQ/3aRJk856mfT0dPn7+593IAAAAAAAcGFiBjYAAMW5VaSXpFWrVmnDhg06fvy4CgoKnOP5+fnKzs7Wb7/9pl27dpVrSAAAAAAAcGFgBjYAAK7cKtLPnz9f06dPV82aNeXj46MjR47osssu09GjR3XixAnVqlVLDz/8cEVlBQAAAAAAAADgguLhzoXj4uJ07bXXKiEhQTExMXI4HIqOjtb27dv1yiuv6OTJk/SrBwAAAAAAAADgHLlVpD906JDuv/9++fj4qFGjRqpTp462b9+uGjVqqF+/frrnnnv04YcfVlRWAAAAAAAAAAAuKG4V6T09PeXt7e38PSgoSHv27HH+fuutt+r3338vt3AAAAAAAAAAAFzI3CrSN2vWTD/88IPz9yZNmrgsEpuRkaHc3NzySwcAAAAAAAAAwAXMrSK93W5XXFycRowYoePHj6tTp07avn275syZo08//VRRUVG69tprKyorAAAAAAAAAAAXFE93Lty3b1/9+eefWrJkiTw9PdW5c2fde++9mjNnjiTJx8dHI0aMqJCgAAAAAAAAAABcaNwq0kvSsGHD9Oyzz8rTs/Cq06ZNU58+fXTs2DG1bNlS9erVK/eQAAAAAAAAAABciNwu0ktyFuiLtGnTplzCAAAAAAAAAABQnZRZpB8wYIDbN2iz2fThhx+edyAAAAAAAAAAAKqLMov0Bw8erKwcAAAAAAAAAABUO2UW6Tdt2lRZOQAAAAAAAAAAqHbOqye9JCUnJ+vPP/9U06ZNddFFF8nT01MeHh7lmQ0AAKBKytiWoNS4WO09ki7Puv4KsIfLLzjEdCwAAAAAgAW5XVX/v//7P9ntdnXs2FF9+vTRrl279N1336ljx4769NNPKyIjAABAlZGxLUHJ0VHKS0+THA7lpacpOTpKGdsSTEcDAAAAAFhQmUX6rKwsl9937NihRx99VNnZ2XrkkUec43Xq1JGnp6dGjBih+Pj4ikkKAABQBaTGxcqRm+sy5sjNVWpcrKFEAAAAAAArK7NI361bN33zzTfO32fOnKnLL79cq1ev1uDBg+VwOCRJN954o9asWaNmzZpp7ty5FZsYAADAwvLS09waBwAAAABUb2UW6Y8ePap//vOfioyMlCT98MMPstvtqlWrlmw2m8tlfXx89OCDD+rXX3+tuLQAAAAW5+lfz61xAAAAAED1VmaR/uuvv9aYMWO0b98+55iXl1eplz958qQKCgrKLx0AAEAVE2APl+2M/SWbl5cC7OGGEgEAAAAArKzMIr2Pj4/69++vWbNmSZJatGihTz75pMTLHj9+XCtWrNCNN95Y/ikBAACqCL/gENUfMLBw5rzNJk//eqo/YKD8gkNMRwMAAAAAWJCnOxceOnSoHn74YfXv31933HGHbDabduzYoV9//VWLFi3S4cOHFRERUVFZAQAAqgS/4BD5BYcoMNBXKSmZpuMAAAAAACzMrSJ9y5YtNXfuXL366quaMmWKJDn71QcGBioyMlLBwcHlnxIAAAAAAAAAgAuQW0X6I0eOKDQ0VBs3btTu3bt14MABFRQUqGHDhmrevLk8Pd26OQAAAAAAAAAAqjW3quo9e/bUAw88oGeeeUY33HCDbrjhhorKBQAAAAAAAADABa/MhWPPlJ6ersDAwIrKAgAAAAAAAABAteJWkb5bt26KiYnRwYMHKyoPAAAAAAAAAADVhlvtbjw8PJSYmKguXbqocePGqlevnjw8XOv8NptNH374YbmGBAAAAAAAAADgQuRWkX7r1q2qW7euJOnkyZM6fPhwhYQCAAAAAAAAAKA6cKtIv3LlSvn7+1dUFgAAAAAAAAAAqhW3etLb7Xa98847FZUFAAAAAAAAAIBqxa0ifXp6ugICAioqCwAAAAAAAAAA1Ypb7W66deummJgYhYSE6PLLL6+oTAAAAAAAQzK2JSg1LlZ7j6TLs66/Auzh8gsOMR0LAADgguVWkd7Dw0OJiYnq0qWLGjdurHr16snDw3Uyvs1m04cffliuIQEAAAAAFS9jW4KSo6PkyM2VJOWlpyk5OkqSKNQDAABUELeK9Fu3blXdunUlSSdPntThw4crJBQAAAAAoPKlxsU6C/RFHLm5So2LpUgPAABQQdwq0m/atKmicgAAAAAADMtLT3NrHAAAAH+fW0X6Ivn5+dq1a5cOHTokLy8v/eMf/9ANN9xQ3tkAAAAAAJXI079eiQV5T/96BtIAAABUD24X6b/88ktFREQoOTlZDodDUmEf+ksvvVSvvvqqOnXqVO4hAQAAAAAVL8Ae7tKTXpJsXl4KsIcbTAUAAHBhc6tIv337dj377LOqV6+ehg0bpmbNmsnhcCgxMVEfffSRhg4dqujoaN1yyy0VlRcAAAAAUEGK+s6nxsUq70i6POv6K8AeTj96AACACuRWkX727Nlq2LChVq5cKV9fX5dt/fr1U3h4uN59913Nnz+/XEMCAACzMrYlKDUuVnsp2ADABc8vOER+wSEKDPRVSkqm6TgAAAAXPA93Lrxjxw498MADxQr0kuTj46NevXrpxx9/LLdwAADAvIxtCUqOjirsUexwKC89TcnRUcrYlmA6GgAAAAAAVZ5bRfqzsdlsOnXqVHneJAAAMCw1LtalN7EkOXJzlRoXaygRAAAAAAAXDrfa3bRo0UIrV65Uv379dPHFF7tsy8rK0ooVK3TjjTeWa0AAwLmhHQkqSl56mlvjAAAAAADg3LlVpB8yZIgGDBig++67T/3799cVV1whSc6FY5OTkxUREVEROQEAZShqR1I027moHYkkCvX42zz965VYkPf0r2cgDQAAAAAAFxa3ivStW7fW7NmzNX78eE2dOlU2m02S5HA4FBgYqMjISAUHB1dIUABA6cpqR0KRHn9XgD3c5SCQJNm8vBRgDzeYCgAA6+CMRgAA8He4VaSXpOuuu05du3ZV165ddfDgQUnSwYMHlZ6erlatWpV7QADA2dGOBBWpqMiQGherPIoPAAC44IxGAADwd7lVpN+7d68efvhhZWVl6f7779c999wjSXrrrbf00Ucfae3atfroo4/UqFGjCgkLACgZ7UhQ0fyCQ+QXHKLAQF+lpGSajgMAgGVwRiMAAPi7PNy58LRp0+Tt7a21a9fq2muvdY6PGDFCa9euVc2aNfXWW2+Ve0gAQNkC7OGyeXm5jNGOBAAuXBnbEpQ4cri29uilxJHDlbEtwXQkoNrijEYAAPB3uVWk/89//qNHHnnEuWDs6Ro1aqT+/fvr3//+d3llAwCcI7/gENUfMLBw5rzNJk//eqo/YCCztwDgAlTUWiMvPU1yOJytNSjUA2aUduYiZzQCAIBz5Va7G4fDoZMnT5a5PScn52+HAgC4j3YkAFA90FoDsBYWWAcAAH+XWzPpW7RooZiYGGVkZBTblp2drRUrVqhFixblFg4AAACAK1prANbCGY0AAODvcmsm/ZAhQ9S/f3/dd9996tatm4KCgmSz2XTgwAGtXbtWKSkpmjRpUrkGzM7O1ltvvaUNGzbo+PHjat26tcaOHVtiy53T7dy5U1OnTtWuXbvk7e0tu92uZ599VjVr1nReZuzYsVq5cmWx686cOVN33313ud4PAAAAoDywWDhgPZzRCAAA/g63ivQtWrTQwoULNWXKFC1YsEAOh8O57dprr9WkSZPUsmXLcg04bNgw7dy5UyNHjpS3t7fmzJmjAQMGaO3atfL19S3xOvv379fAgQPVsmVLzZgxQ//9738VGRmprKwsvfLKK87L/fLLL+ratasGDhzocv2zHQAAAAAATKG1BgAAAHBhcatIL0mtW7fWihUrlJ6erkOHDqmgoED/+Mc/dOmll5Z7uO3btys+Pl7z589X+/btnX//jjvu0NKlSzV48OASrzdv3jz5+vrqnXfekZeXlzp06KBatWppwoQJeuKJJ1S/fn3l5+frt99+U69evXTzzTeXe3YAAACgIhS10EiNi1XekXR51vVXgD2c1hoAAABAFeV2kb6Iv7+//P39yzNLMVu3bpW3t7dCQ0Nd/m6bNm20efPmUov0W7du1e233y4vLy/n2N13362IiAht2bJF4eHh2rdvn3JycnTNNddU6H0AAAAAyhutNQAAAIALh1sLx1a2xMREBQUFqUaNGi7jjRs31r59+0q8zokTJ/THH3+oSZMmLuP+/v7y8fFxXu+XX36RJK1atUphYWFq3ry5+vXrpx07dlTAPQEAAAAAAAAAoLjznkn/d+Xl5Wnt2rWlbg8ICFBWVpZ8fHyKbfP29lZWVlaJ18vMLJxJdLbrFRXpMzMz9dZbbykjI0Nz587VgAEDtHz5cl199dVu3ycAAAAAAAAAANxhrEh/8uRJjRw5stTtbdu2Vc2aNUvd7uFR8kkARYvZ2my2ErcVXe+BBx5QmzZt1KFDB+f24OBgde7cWXPnztW0adPO6X5IUr16xQ8IVDeBgSUv4msaudxDLvdZNRu53EMu95DLPVbNJVk3G7ncQy73kMs95HKfVbORyz3kcg+53GPVXJJ1s5HLPeSqeowV6b29vbVnz54yLzN06FAdPHiw2Hh2dnaJM+Wl/82gL2mm/fHjx+XrW/hiCAoKUlBQkMt2Pz8/3XLLLWfNdaa0tCwVFDjcus6FxKq9UMnlHnK5z6rZyOUecrmHXO6xai7JutnI5R5yuYdc7iGX+6yajVzuIZd7yOUeq+aSrJuNXO4hlzV5eNjKnOht6Z70TZo0UVJSknN2fJH9+/cX6zlfxNvbW/Xr19f+/ftdxtPS0pSVleW83oYNGxQfH1/s+idPnlTdunXL6R4AAAAAAAAAAFA6Sxfpw8LClJGRoYSEBOdYenq6tm/frpCQkFKvFxoaqi+//FK5ubnOsc8++0w1atRQ27ZtJUlxcXEaN26ccnJynJdJTk7W999/77wMAAAAAAAAAAAVydJF+jZt2qht27Z64YUXtGLFCm3cuFEDBw6Ur6+v+vbt67zcb7/9pt27dzt/HzRokFJSUjR48GB9+eWXWrhwoSZNmqQHH3xQDRo0kCQ99dRTOnLkiJ566inFx8frk08+0YABA3TJJZfo0UcfrfT7CgAAAAAAAACofixdpJekOXPmqFOnTpo6dapeeuklXXbZZYqKilKdOnWcl4mIiNCQIUOcvzdr1kwLFizQ8ePHNXToUC1cuFCPPvqoxo4d67xMixYtFBUVpby8PL3wwguKiIjQ9ddfryVLlpTa7x4AAAAAAAAAgPJkbOHYc1WnTh1NmjRJkyZNKvUyixYtKjbWunVrLV++vMzbbt26dYnXBQAAAAAAAACgMlh+Jj0AAAAAAAAAABcqivQAAAAAAAAAABhi+XY3AAAApcnYlqDUuFjtPZIuz7r+CrCHyy84xHQsAAAAAADOGUV6AABQJWVsS1BydJQcubmSpLz0NCVHR0kShXoAAAAAQJVBuxsAAFAlpcbFOgv0RRy5uUqNizWUCAAAAAAA9zGTHhccWh8AQPWQl57m1jgAAAAAAFbETHpcUIpaH+Slp0kOh7P1Qca2BNPRAADlzNO/nlvjAAAAAABYEUV6XFBofQAA1UeAPVw2Ly+XMZuXlwLs4YYSAQAAAADgPtrd4IJC6wMAqD6KWpmlxsUqjxZnAAAAAIAqiiI9Liie/vVKLMjT+gAALkx+wSHyCw5RYKCvUlIyTccBAAAAAMBttLvBBYXWBwAAAAAAAACqEmbS44JC6wMAAAAAAAAAVQlFelxwaH0AAAAAAAAAoKqg3Q0AAAAAAAAAAIZQpAcAAAAAAAAAwBCK9AAAAAAAAAAAGEKRHgAAAAAAAAAAQyjSAwAAAAAAAABgCEV6AAAAAAAAAAAMoUgPAAAAAAAAAIAhFOkBAAAAAAAAADCEIj0AAAAAAAAAAIZQpAcAAAAAAAAAwBCK9AAAAAAAAAAAGEKRHgAAAAAAAAAAQyjSAwAAAAAAAABgCEV6AAAAAAAAAAAMoUgPAAAAAAAAAIAhFOkBAAAAAAAAADCEIj0AAAAAAAAAAIZQpAcAAAAAAAAAwBCK9AAAAAAAAAAAGEKRHgAAAAAAAAAAQzxNBwAAAEDlydiWoNS4WO09ki7Puv4KsIfLLzjEdCwAAAAAqLYo0gMAAFQTGdsSlBwdJUduriQpLz1NydFRkkShHgAAAAAMod0NAABANZEaF+ss0Bdx5OYqNS7WUCIAAAAAAEV6AACAaiIvPc2tcQAAAABAxaNIDwAAUE14+tdzaxwAAAAAUPEo0gMAAFQTAfZw2by8XMZsXl4KsIcbSgQAAAAAYOFYAACAaqJocdjUuFjlHUmXZ11/BdjDWTQWAAAAAAyiSA8AAFCN+AWHyC84RIGBvkpJyTQdBwAAAACqPdrdAAAAAAAAAABgCEV6AAAAAAAAAAAMoUgPAAAAAAAAAIAhFOkBAAAAAAAAADCEIj0AAAAAAAAAAIZQpAcAAAAAAAAAwBCK9AAAAAAAAAAAGEKRHgAAAAAAAAAAQyjSAwAAAAAAAABgCEV6AAAAAAAAAAAM8TQdAAAAAAAAAACqgoxtCUqNi9XeI+nyrOuvAHu4/IJDTMdCFUeRHgAAAAAAAADOImNbgpKjo+TIzZUk5aWnKTk6SpIo1ONvod0NAAAAAAAAAJxFalyss0BfxJGbq9S4WEOJcKGgSA8AAAAAAAAAZ5GXnubWOHCuKNIDAAAAAAAAwFl4+tdzaxw4VxTpAQAAAAAAAOAsAuzhsnl5uYzZvLwUYA83lAgXChaOBSoJq38DAAAAAABUXUV1nNS4WOVR30E5okgPVAJW/wYAAAAAAKj6/IJD5BccosBAX6WkZJqOgwsE7W6ASsDq3wAAAAAAAABKQpEeqASs/g0AAAAAAACgJBTpgUrA6t8AAAAAAAAASkKRHqgErP4NAAAAAAAAoCQsHAtUAlb/BgAAAAAAAFASivRAJWH1bwAAAAAAAABnot0NAAAAAAAAAACGUKQHAAAAAAAAAMAQivQAAAAAAAAAABhCkR4AAAAAAAAAAEMo0gMAAAAAAAAAYAhFegAAAAAAAAAADLF8kT47O1sREREKDQ1Vy5Yt9fjjj+v333936/qdOnXS6tWri237/fff9eSTT6p169a69dZb9eqrryorK6sc0wMAAAAAAAAAUDpP0wHOZtiwYdq5c6dGjhwpb29vzZkzRwMGDNDatWvl6+tb5nWzsrL09NNP69ChQ8W2HTt2TI888ogCAwM1ZcoUpaWl6c0339Sff/6puXPnVtTdAQAAAAAAAADAydJF+u3btys+Pl7z589X+/btJUmtW7fWHXfcoaVLl2rw4MGlXnfLli0aP368jh49WuL2JUuWKCMjQ6tWrVLdunUlSfXr19fgwYP1448/qkWLFuV+fwAAAAAAAAAAOJ2l291s3bpV3t7eCg0NdY75+/urTZs22rx5c5nXHTRokJo3b6758+eXettt2rRxFuglKSwsTN7e3oqPjy+fOwAAAAAAAAAAQBksXaRPTExUUFCQatSo4TLeuHFj7du3r8zrrlmzRtOmTZO/v3+pt92kSROXsRo1aujyyy8/620DAAAAAAAAAFAejLW7ycvL09q1a0vdHhAQoKysLPn4+BTb5u3tfdYFXq+++uoyt2dmZp73bZ+pXr3it1PdBAaWvT6AKeRyD7ncZ9Vs5HIPudxDLvdYNZdk3Wzkcg+53EMu95DLfVbNRi73kMs95HKPVXNJ1s1GLveQq+oxVqQ/efKkRo4cWer2tm3bqmbNmqVu9/D4+ycB2Gy2YmMOh8Pt205Ly1JBgeNv56mqAgN9lZKSaTpGMeRyD7ncZ9Vs5HIPudxDLvdYNZdk3Wzkcg+53EMu95DLfVbNRi73kMs95HKPVXNJ1s1GLveQy5o8PGxlTvQ2VqT39vbWnj17yrzM0KFDdfDgwWLj2dnZJc6Cd4ePj0+JM+azs7PVsGHDv3XbAAAAAAAAAACcC0v3pG/SpImSkpLkcLjOUt+/f3+xfvLnc9v79+93GcvPz9fBgwf/9m0DAAAAAAAAAHAuLF2kDwsLU0ZGhhISEpxj6enp2r59u0JCQv7WbYeGhurbb7/V0aNHnWNbtmzR8ePH//ZtAwAAAAAAAABwLixdpG/Tpo3atm2rF154QStWrNDGjRs1cOBA+fr6qm/fvs7L/fbbb9q9e7dbt92vXz95eXlp4MCB2rhxo1asWKEXX3xR7du31y233FLedwUAAAAAAAAAgGKM9aQ/V3PmzNHkyZM1depUFRQUqFWrVpoxY4bq1KnjvExERIQOHTqkTZs2nfPt+vv7Kzo6Wm+88YZGjBghb29v3X333WUuZgsAAAAAAAAAQHmyfJG+Tp06mjRpkiZNmlTqZRYtWlTqtssvv7zUBWqvvvpqRUVF/d2IAAAAAAAAAACcF0u3uwEAAAAAAAAA4EJGkR4AAAAAAAAAAEMo0gMAAAAAAAAAYAhFegAAAAAAAAAADLH8wrEAAAAAAADAucjYlqDUuFjtPZIuz7r+CrCHyy84xHQsACgTRXoAAAAAAABUeRnbEpQcHSVHbq4kKS89TcnRUZJEoR6ApdHuBgAAAAAAAFVealyss0BfxJGbq9S4WEOJAODcUKQHAAAAAABAlZeXnubWOABYBUV6AAAAAAAAVHme/vXcGgcAq6BIDwAAAAAAgCovwB4um5eXy5jNy0sB9nBDiQDg3LBwLAAAAAAAAKq8osVhU+NilXckXZ51/RVgD2fRWACWR5EeAAAAAAAAFwS/4BD5BYcoMNBXKSmZpuMAwDmh3Q0AAAAAAAAAAIZQpAcAAAAAAAAAwBCK9AAAAAAAAAAAGEKRHgAAAAAAAAAAQyjSAwAAAAAAAABgCEV6AAAAAAAAAAAMoUgPAAAAAAAAAIAhFOkBAAAAAAAAADCEIj0AAAAAAAAAAIZQpAcAAAAAAAAAwBCK9AAAAAAAAAAAGEKRHgAAAAAAAAAAQyjSAwAAAAAAAABgCEV6AAAAAAAAAAAMoUgPAAAAAAAAAIAhFOkBAAAAAAAAADCEIj0AAAAAAAAAAIZQpAcAAAAAAAAAwBCK9AAAAAAAAAAAGEKRHgAAAAAAAAAAQyjSAwAAAAAAAABgCEV6AAAAAAAAAAAMoUgPAAAAAAAAAIAhFOkBAAAAAAAAADCEIj0AAAAAAAAAAIZQpAcAAAAAAAAAwBCK9AAAAAAAAAAAGEKRHgAAAAAAAAAAQyjSAwAAAAAAAABgCEV6AAAAAAAAAAAMoUgPAAAAAAAAAIAhFOkBAAAAAAAAADCEIj0AAAAAAAAAAIZQpAcAAAAAAAAAwBCK9AAAAAAAAAAAGEKRHgAAAAAAAAAAQyjSAwAAAAAAAABgCEV6AAAAAAAAAAAMoUgPAAAAAAAAAIAhFOkBAAAAAAAAADCEIj0AAAAAAAAAAIZ4mg4AAAAAZGxLUGpcrPYeSZdnXX8F2MPlFxxiOhYAAAAAVDiK9AAAADAqY1uCkqOj5MjNlSTlpacpOTpKkijUAwAAALjg0e4GAAAARqXGxToL9EUcublKjYs1lAgAAAAAKg9FegAAABiVl57m1jgAAAAAXEgo0gMAAMAoT/96bo0DAAAAwIWEIj0AAACMCrCHy+bl5TJm8/JSgD3cUCIAAAAAqDwsHAsAAACjihaHTY2LVd6RdHnW9VeAPZxFYwEAAABUCxTpAQAAYJxfcIj8gkMUGOirlJRM03EAAAAAoNLQ7gYAAAAAAAAAAEMo0gMAAAAAAAAAYAhFegAAAAAAAAAADKFIDwAAAAAAAACAIRTpAQAAAAAAAAAwhCI9AAAAAAAAAACGUKQHAAAAAAAAAMAQivQAAAAAAAAAABhCkR4AAAAAAAAAAEMsX6TPzs5WRESEQkND1bJlSz3++OP6/fff3bp+p06dtHr16mLbxo4dq2uuuabYf+vXry/HewAAAAAAAAAAQMk8TQc4m2HDhmnnzp0aOXKkvL29NWfOHA0YMEBr166Vr69vmdfNysrS008/rUOHDpW4/ZdfflHXrl01cOBAl/ErrriinNIDAAAAAAAAAFA6Sxfpt2/frvj4eM2fP1/t27eXJLVu3Vp33HGHli5dqsGDB5d63S1btmj8+PE6evRoidvz8/P122+/qVevXrr55psrID0AAAAAAAAAAGWzdLubrVu3ytvbW6Ghoc4xf39/tWnTRps3by7zuoMGDVLz5s01f/78Erfv27dPOTk5uuaaa8o1MwAAAAAAAAAA58rSRfrExEQFBQWpRo0aLuONGzfWvn37yrzumjVrNG3aNPn7+5e4/ZdffpEkrVq1SmFhYWrevLn69eunHTt2lE94AAAAAAAAAADOwli7m7y8PK1du7bU7QEBAcrKypKPj0+xbd7e3srKyirz9q+++uoytxcV6TMzM/XWW28pIyNDc+fO1YABA7R8+fKzXv909eoVz1jdBAaWvT6AKeRyD7ncZ9Vs5HIPudxDLvdYNZdk3Wzkcg+53EMu95DLfVbNRi73kMs95HKPVXNJ1s1GLveQq+oxVqQ/efKkRo4cWer2tm3bqmbNmqVu9/D4eycBPPDAA2rTpo06dOjgHAsODlbnzp01d+5cTZs27W/dPgAAAAAAAAAAZ2OsSO/t7a09e/aUeZmhQ4fq4MGDxcazs7NLnGHvjqCgIAUFBbmM+fn56ZZbbjlrLgAAAAAAAAAAyoOle9I3adJESUlJcjgcLuP79+9XkyZN/tZtb9iwQfHx8cXGT548qbp16/6t2wYAAAAAAAAA4FxYukgfFhamjIwMJSQkOMfS09O1fft2hYSE/K3bjouL07hx45STk+McS05O1vfff6+2bdv+rdsGAAAAAAAAAOBcWLpI36ZNG7Vt21YvvPCCVqxYoY0bN2rgwIHy9fVV3759nZf77bfftHv3brdu+6mnntKRI0f01FNPKT4+Xp988okGDBigSy65RI8++mh53xUAAAAAAAAAAIqxOc7sJWMxx44d0+TJk/X555+roKBArVq10ksvvaSmTZs6L/Pwww/r0KFD2rRpU7HrHzx4UHfccYemTp2q+++/32Xb9u3bNXPmTO3evVseHh4KCwvTiy++qAYNGlT4/QIAAAAAAAAAwPJFegAAAAAAAAAALlSWbncDAAAAAAAAAMCFjCI9AAAAAAAAAACGUKQHAAAAAAAAAMAQivQAAKBKSUpKMh2hRCdOnDAdAQAuSDt27Cg2lpCQYCAJ/i6rPpclLdV37NgxA0lcWfXxgnuWLFliOkKp9uzZYzoCgP+PIj3OW1ZWliRp9+7dWrVqlU6dOmU40f/k5ubq8OHDpmMAwDmrauu4x8fHG/vbQ4cONfa3yxIeHq5ff/3VdAy3pKenG/vbixcvdv585uP22muvVXIalJevv/5aeXl5pmO4yMnJ0Z49e+RwODiYVsXs3r1bP/30k0aNGuX8+aefftKPP/5omfeJGTNmFBubMGFC5QcpQdFB7a+++kpvv/22MjMzjWWx+nNpt9uLjT300EMGkhSy6uP15JNPlvmfFeTm5urYsWM6evSo8z/Tli5dajpCqYYOHao+ffpo9erVys3NNR3HBZ/fqG48TQdA1TRz5kwdOHBAw4cP16BBg3TllVfq3//+tyZOnGgs08aNG7Vt2zYNGzZM3bt3V2ZmpoYMGaJHHnnEWCZJ2rBhQ5nbO3fuXElJXPXs2VP/+te/JEmbN29W+/btjeQ4V//5z38UFRVV4hehyjBnzpwytw8ZMqSSkhS3cuVK9erVy9jfL8m///3vMre3adOmkpJUHQMGDFBkZKQCAgJMRzknw4YN0/fff2/kb1v1gMZDDz2khx9+WMOHD9cDDzxgOo7TY489pgULFkiS5s6dqyeeeMK57Z///Kfzs6CyxcbGqn///pKkkSNHuuT48ccfjWSSpIcfflg2m63U7dHR0ZWYprhVq1aVub1Hjx6VkqM0CxYs0KhRo9SuXTt16dJFYWFh8vLyMpbnP//5j4YMGSJPT08tW7ZM999/v959913dcsstxjKdbSJJgwYNKilJ6RITEzV//nwdPXrU5T33vffeq9QcS5cu1datW/XXX3+57Gt5enrqrrvuqtQsZ5o1a5YyMjL06aefOicvSdKpU6e0ZcsWjRs3zmA66ZVXXpEkPfLIIxo3bpzatWunMWPGaPbs2UbyWPW5fOSRR7Rz507l5OS4vC8UFBToxhtvNJbLqo9Xly5djP3tc7F06VJNmjTJOYHQ4XDIZrPp559/NpqrSZMmGjdunFq3bq2LL77YOW6qFnC6zz77TN98842WL1+ut956S926dVOfPn3UuHFjo7ms+Pl9uuzsbO3bt0+1a9dWo0aNjO/r3HzzzSVus2KtoEh6err8/f1Nx7AUivQ4L/Hx8VqyZIliYmJ07733auzYsQoPDzeaae7cuZo4caI2bNigm2++Wa+//roGDBhgvEg/dOhQBQQEqGnTpsUKSzabzdgH8+lZIiMjLVmkLygo0Pr16xUVFaXdu3fr3nvvNZblyJEjxcZOnjypNWvWyMfHx2iRft68efruu+8UERGh2rVrG8txutdff73E8QMHDujUqVPavXt3JSf6n06dOpVagLPZbPr8888rOVGhG2+8UT169NCUKVMUGhpqJIM7TBbKMzMztXHjxlIzmHpffeihhxQaGqpRo0Zp27ZtmjBhgiX+TZ4+W379+vUuRXqTz+Ppf9tKB16KDhxs3LhRWVlZCg8PV40aNbR69Wr5+fkZTlf4HEpSSkqKEhMTFRwcLE9PT3377be67rrrjBfpFy5cqKysLMXHx2vt2rV6/fXX1apVK02bNs1InqlTpyoqKkojRozQZZddpqlTp2rixImKjY01kkeS7r33XtlsNjkcDuXk5Ojiiy+Wp6enMjIyVK9ePW3ZssVYtiIvvfSSbrrpJrVp06bMg1YVbfz48ZIK91WHDRtmLEdJWrRooZ07d8rDw0OXXHKJc7xGjRp66623zAX7/3bt2qWVK1dq3rx56tmzp4YPH17ibPHKYtXn8u2339bRo0c1ZswYTZo0yTnu6empwMBAY7ms+nj17NmzxHGHw6H9+/dXcpriPvjgAy1dulQ33HCD6Sguimb0n/4YmawFnOm2227Tbbfdpm+++Ubjxo1TdHS0QkJC9PLLL6tRo0ZGMlnx81uS8vPzNWnSJMXExMjHx0c2m00nTpxQ//799cILLxj5zIyIiHBOdundu7diYmKc25YsWWK0SG/VyUJWRZEe56127dpKSEhQ7969Jcn4qVEOh0PXXHON5s+fr/bt28vHx8cSX/rfeOMNrV69WsePH1ePHj3UrVs3S3zJP/3DwwqP0+kyMjK0bNkyffTRRzpx4oTy8/O1du1aBQUFGcv08ssvu/z+66+/6oUXXlDr1q01ZcoUQ6kKrVq1ShMnTpTdbtfMmTN19dVXG80jSR9//LHL7ydOnNDEiRN15MgR44/XrFmzio1t375d06dPNzo7aOTIkerUqZNGjx6te+65R88995w8PKzblc5k0SY9Pb3U2cymv/BcccUVWrp0qcaMGaO77rpLdevWdW47899FZSnr/d7k83j63zaZ40xF7wMffPCBli1b5vx32LFjR+c+j0lFM5kHDx6syMhI50y3w4cPF/usMiUtLU1Hjx7ViRMnlJuba7TVQE5Ojq688krn7x06dFBkZKSxPJL0ww8/SCqc6Xzrrbc6JyF88cUXxg4Un+nEiRPGZ4Kf7vnnn9d3332nY8eOubyPmXy/79Chgzp06KD27dvrpptuMpajNA6HQx4eHtq6dauzDUlOTo7hVNZ7Ln18fOTj46Po6Gjl5ubqxIkTzlwZGRkuB2BMsNrjVWTZsmWaOnWqSwsSf39/bd261WAqKSAgwHIFeklatGiR6QilysrK0scff6wVK1boxIkTeuSRR9SzZ09t3rxZTz/9tLH9Vyt+fkvS/Pnz9ccff+jzzz9X/fr1JUmHDh3ShAkTNHfuXCNtn05/bzh58mSp20yw6mQhq6JIj/NSt25dvfbaa9q1a5dmzpypt956S5deeqnRTB4eHvr000+1ZcsWjRo1SvHx8Zb40m+322W323X48GGtXr1aDz30kJo2bSq73a527dpZoghnhcepSEREhD755BO1atVKL730kjp16qS7777baIH+TEuWLNGMGTP01FNP6bHHHjMdRxdffLEmTpyoL7/8UkOGDFHv3r1dZjyY3on/+eefNXz4cDVu3Fhr1qwxfkpb8+bNnT8XFBRo1qxZWrp0qSZMmKDu3bsbTCa1bt1aq1ev1ujRo9WjRw+XlgeV3WJAkiV6eJYkKCjIsl92Tp06pRkzZig+Pl4jRowwNvvodKfvAFvp/d7qjhw5opMnTzrPhsjOzrbEIoJF/vjjD5dT0Rs0aKA///zTYKJCnTp10qlTp3TfffepX79+ioyM1EUXXWQsj6enp44dO+Z87ScmJhrLcqZdu3a5nHl2xx13nLW9XmUJCgrSX3/9ZXz/vsgrr7yi+Ph4l/1B0wdli/j4+Gj06NHGWwOdqXHjxnr88cd18OBBtW3bVsOHD9c111xjNJNk3edy2bJleuONN3Tq1Cnn82iFNilWfbzmzZunhQsX6t1339Xzzz+vL7/80hKfQWFhYfroo490xx13uHz2mD7YkpKSorFjx2r//v366KOPNHLkSE2ePNno2RpFOnTooNtuu00jRoxQSEiIc/zee+/VsmXLjOWy6uf3unXrFBMTo1q1ajnHGjZsqClTpuiRRx4xUqQva+KL6X1/q04WsiqK9DgvU6ZM0fLlyzV37lzVrl1bNpvN+OzYUaNGac6cORo2bJgCAwP17rvvauzYsUYzna5BgwZ66qmn9NRTT+mHH37Q9OnTNW7cOH399ddG8mRkZDjbRWRmZhbrnW9qxy8uLk533nmnevbsqZCQEHl4eFjmzfvo0aN66aWX9Pvvv+vDDz/U9ddfbzqSixtuuEFBQUFavny580u16Z34BQsW6J133tHzzz/vbCFhFYcOHdLw4cMlFfbqs0IxVSo8M+Lbb79Vv379jGcKDg52tmTA2f3yyy968cUXdckll+hf//qXLrvsMtORJFl3BzgtLU0LFy4s9rNkdkHbIvfdd58efPBB3XXXXXI4HFq/fr0efPBB07GcAgMDNWvWLGfrgZiYGOPvGVLhadZbtmzRl19+qePHj+vEiRMKDg6Wr6+vkTxPPvmk+vfvr9TUVL3wwgvaunVrqS3ZKltBQYG+/fZb3XrrrZIK1wiyyr/XgoIC3XfffbrhhhtcCl2mCs9bt27Vp59+Kh8fHyN/vyxWaQ10pkmTJmnjxo1q1aqVatasqdatW5faqqQyWfW5fP/99y3ZJsWqj9cll1yiFi1a6LrrrlNaWpqeeuop3XPPPaZjad68ecrNzXV5n7fCwZaIiAjdeeedWrx4sfz8/HTttddq7NixmjdvntFckvToo4+W2rrV5KSYp556yrKf36cX6Iv4+flZ6jPAKpgs5B6K9DgvAQEBGjRokE6cOKGjR4/qn//8p+lIat26taKiopy/mzzqW5rU1FR98sknWr16tXJycvTQQw8Zy9KgQQNnu4h//OMfLh/AJgu7X331lVauXKnXXntNOTk56tatm/Ly8oxkOd0333yjUaNGqX379poxY0aJH8wmffzxx5owYYLsdrveeecd1axZ02ietLQ0jRw5Un/99ZeWLl2qq666ymieM61Zs0YTJ05U37599eyzz6pGjRqmIyk5OVmjR4/WH3/8oQULFljiINAvv/xS6jaT/y6t8CWwJH369NETTzyhJ5980lI7oYmJierWrZukwnUhin6WpKSkJFOxFBoaqr179xb7WZLLTC5TnnvuOTVv3lzffPONpMJCXIcOHQyn+p/JkycrIiJC999/vzw8PNSuXTu98cYbpmPpiSee0BNPPKHs7GzFx8crMjJS+/fv108//WQkT6dOndSsWTNt3bpVBQUFeuaZZ9SsWTMjWc40btw4Pf/886pZs6YcDoccDofefvtt07EkSXfddZfxhVlP16BBA8sVKYtYrTVQkQkTJri8J/Tt21dDhw4tse1fZbLqc2nVNilWfbyKZjkHBQVpx44dCg0NVX5+vulY2rFjh+kIJTp06JAefPBBffTRR6pZs6ZefPFFl/0xk9avX290fbXS3H777WratKnlPr/L6oRgamJTTk6Odu/e7Vzrpujnom0mWek7UVVgczA9DufBiqumF81OP7Nfn6keakVOnDihDRs2aM2aNdqzZ4+6dOmi+++/35K9K8/0ySef6L777jPytx0OhzZv3qylS5dq8+bNatWqlR5//HFjC9xed911qlmzZqltd0y+zp577jl9//33mjx5smUWHA0JCVF2dra6d+9eYpsDk19mR44cqc8++0zDhg1TmzZtim039QWtbdu26ty5s8aOHWuJxUZLc+zYMcXExGjJkiWKj483kuFsbXhMndL8/fff65ZbbjHyt8vy3Xfflbm9bdu2lZSk6tmxY4d2794tu92un376SS1btjQdqZhjx46pTp06pmM4JSUlafPmzfr666+1c+dOtWnTRnfddZexxd///e9/u/xus9lUq1YtXXHFFZYofJ06dcp5gOqaa66Rp6c15lANGzZMXbp0UYcOHSzxmTR9+nQlJSXp9ttvd5koYbrlhyQNGTJEr7zyimVaA7366qtKTk7W//3f/6lVq1bO8by8PCUlJemzzz4zmM66z+WcOXPk7+9vuTYpVn28Vq5cqZUrV+q9995Tjx495O/vr/r16+vdd981mqugoEAffPCBNm/erLy8PIWGhurJJ580/t5qt9u1cuVK2e12rVq1SllZWerdu7fWrl1rNJckPfvss6pTp45at26tiy++2Dlu+jUmWXM/rGvXrpo2bVqJBfkRI0Zo3bp1lZ6pU6dOpW6z2Wz64osvKjGNqxYtWjjbMx44cMClVWNSUpL+85//GEpmTRTpcV7uvPNOzZw501KzDbp16ya73a7rr7/e5Wid6eJDy5YtVbduXXXv3l0dO3YsNsPZSo/hmXr27GmJ1bYPHz6sZcuWKS4uTlu2bDGS4VyKXMePH3fZsaksTz75pN54440ye71XdrbZs2eXedTc5GwNq+7EfPbZZ2dduNbkgbP//ve/io6O1po1axQQEKAnnnhCvXr1MpLl2muvLbUNj8kDxlZ5zyxNXl6e80tqSkqKJfqg/vnnnzp+/LiaNm2qyMhIZWdny8PDQ8OHDzfax1ySYmNjtWDBAp08eVIxMTG67777NGzYMMu0vElMTNSQIUOUmZmplStXauDAgZozZ47xWWa33XabOnXqpDvvvFOhoaHy8vIymsdut+uXX37RVVddJQ8PD+3du1eBgYHOBc3vvPNOY9mys7M1bdo0/fe//9XMmTM1ffp0jRo1St7e3sYyFVmzZo02bdqkf//737rlllvUuXNn3X777cYObDz88MPFxmw2W6mLiFemp59+Wtu3b7dMa6CdO3fq119/1ezZszV06FDneI0aNXTzzTe7FEhMsOpzedNNNyk3N9dlzPQkNMm6j5f0v+8XycnJ2rlzp9q1a2f8s/vNN9/UL7/8or59+6qgoEAxMTFq2rSp8Ta47733nvbu3asff/xRjz/+uFasWKHbb7/dEjPYrfoai4uL0wcffGC5/bCyvktK0qZNmyopSdXAZCH3UKTHeenTp4/l2slYtThy+pv4mUUl00c1z6ZHjx5atWqV6RhOp06dMt7GpSxWfQ1K1s5mRSaL4WUx8Txu2bJFUVFR2rZtm0JCQvTTTz9p8+bNlmgRZDVWe88skpmZqaeeekp9+vRxvq4HDx6sEydO6N133zVWdNuxY4eeeOIJjR49Wt27d1fnzp3VvXt3ff/99woLCzO+MHfPnj21aNEi9e/fX6tWrdIff/yhQYMGWWLWmyQ99thj+uc//6k333xTq1at0pIlS/Tpp59qyZIlRnMVFBTojz/+0Hfffae8vDzdeuutRouCQ4YM0cMPP+zs+75jxw5FRUVp5MiReuqpp4x+No4ePVqXXnqpvvjiC61YsUJjx46VzWbTtGnTjGU606lTp7R+/XpNnz5daWlplm0lYVJpryHT/d///PNPy6yNggvH6tWrdf/997usI3O6Rx99tJITuerevbtiY2Od3xlzc3PVvXt3rV+/3mguqXDdqa+++koFBQUKCwvTAw88QCuQMlh9P8xqlixZon379ik4ONjoBISSHDlyRIcPH9aVV15p/ECe1VnjfEpUOVZcNf2qq67Snj17dM011xjLUJJzOZJq1YKgiZ2GTp06lfp3bTabPv/880pOdO6sfMyzsrO99NJLmjx5sqTCL6+nf1Ht1auXVq5cWal53PXBBx9Y8t9kZT+P9913n2rWrKnu3btr8uTJCggI0B133GGZAn12drb27dun2rVrq1GjRsZn7GZmZjoX5C6JqdOG33zzTV199dUu/aXnzJmjiRMn6q233tJrr71mJNfMmTMVGRmp4OBgSZK3t7eGDBmiQ4cOaejQocaL9B4eHi4HMP7xj39Y5rUvFbZ9Cg0N1ZtvvilJeuihh7R8+XLDqaSEhASNGDFCrVq1Un5+vqZOnapJkyYZ+8KYlJTkLNBLhbNlf//9d0sUL3/++WdNmjRJ8fHxql27tt566y3LfPZ899132rp1qxISEvTXX38pODhYYWFhxvKkpKRo7Nix2r9/vz766CONHDlSkydPtsQZQT179tSff/6pPXv2KCwsTMnJyWrQoIHpWPrjjz/04osvWq4VqFWfy4KCAi1cuFC//vqrxo0bpyVLlmjQoEHG3/et9njt379fklzWkbESh8PhMqnLy8vLMpO8evTooR49epiOUczvv/+uxYsX6/jx43I4HCooKND+/fuNT8q06n7Yhg0bnPv0Z7YcfOedd/T0009XeqZJkybpxx9/VKtWrTR9+nQdPHhQAwcOrPQcJfnyyy/1wgsvqHbt2vLw8NC7776rG2+80XQsy6JIj/NixVXTk5KSFB4ergYNGrgcODC9I3ourFoQNKGkxay2b9+u6dOnn7UViGlWnglR2dlOX3A0OjrapUhvhYWAz8aqB1wq+3n08vLSqVOndOTIER07dkwBAQGV+vdLk5+fr0mTJikmJkY+Pj6y2Ww6ceKE+vfvrxdeeMHYv8X09PRSTw02uSD3999/r9WrV7t8sfHy8tLYsWONfllMSkpyFuil//27a9iwoY4dO2YqltMll1yin3/+2fl6WrNmjaV6v0vSyZMnnflSUlJUUFBgOJE0Y8YMLV68WFdeeaUk6ddff9WLL75orEjv6empLVu2OAvMW7ZsUc2aNZWenm788+jMxefy8/PLXJCuMg0YMECBgYF66qmn9OCDDxrv5xwREaE777xTixcvlp+fn6699lqNHTtW8+bNM5pLkuLj4/Xqq6/Kw8NDy5Yt07333qs333zT+EzGV155pcRWoKZZ9bmcOnWq0tPTtXPnTjkcDn399ddKSUkxviiw1R6vohZKkyZN0r///W+1adNGR48e1fbt242/5qXClohvvPGG+vfvL5vNpsWLF+vqq682HUsbN250vsZO/57x/fffG0xVaPjw4WrevLl++OEH3Xvvvfryyy8t0ZLXqvth7777rnOffuDAgS5nU23cuNFIkT4hIUH/+te/5OnpqQEDBujpp5+2TJH+7bff1tKlS3Xttddqw4YNmjVrlubPn286lmVRpMd5seKprsOGDTMd4bxZtSBoQvPmzZ0/FxQUaNasWVq6dKkmTJig7t27G0yG83Xm69tKXxRLUxUyVoa4uDjt2LFDS5culd1u15VXXqns7GxlZ2cb7Zk8f/58/fHHH/r8889Vv359SdKhQ4c0YcIEzZ07V08++aSRXEFBQVq0aJGRv12WmjVrljjzyMvLy+gpp2ee+XB6mxY/P7/KjlPMmDFj9Nxzz+nAgQMKCwvTRRddpHfeecd0LKd+/frpn//8p9LS0jRt2jStXbtWgwYNMh1Lp06dchbopcIzHfPz843lefXVVzV06FDZbDYVFBTooosu0qxZs/T++++rT58+xnJJUps2bfTmm28qJydHX3/9tZYsWWKZ3qxFi/9u2bJFH3zwga6++mqFhYXpoYceMpLn0KFDevDBB/XRRx+pZs2aevHFF9WtWzcjWc40Z84cLV++XIMHD9all16qjz76SKNGjTJesPT09DTeeqQkVn0uv/nmG/3rX/+S3W6Xr6+vFixYoPvvv990LMs+XpGRkfr++++1aNEi5eTkaN68edq7d6+RAuXpXn31VY0fP159+vRxtpV5+eWXjWaSCs9qHDVqlHNdJSvJzs5WRESEJk6cqPbt22vAgAHq37+/6ViW3Q87/bvtmd9zTdV1PD09nQfT69evr1OnThnJUZK8vDxde+21kgrPKp49e7bhRNZGkR7nJTc3V/Hx8crOzpZUOPPnwIEDRgvlbdu21dGjR3XixAk5HA5npqrAah/URUwePDh06JCGDx8uSVq5cqUaNWpkLAv+Hqu+vnFubrrpJt1000166aWXFBsbq5iYGHXs2FG9e/fWiBEjjGRat26dYmJiVKtWLedYw4YNNWXKFD3yyCPGivRWddFFFyk9Pb3Y4tJpaWlG3+cvvvhil57JRQd+/vjjD5fn1pRmzZpp9erV+v3335Wfn68mTZpY5pR5qbB1WFBQkL766ivl5eVp/PjxCg0NNR1LtWrV0s6dO52nMu/cuVO1a9c2luemm27SF198ob1796pGjRpq1qyZatSo4fzCaNKIESM0b948+fr6KjIyUu3atdMzzzxjOpYk6dJLL1V4eLhuv/12ffXVV3r//fe1fft2Y0X6ooMsRbKysixx5ohU+D3o0ksvdf5+3XXXWWLfx6qtQK36XHp6erqcyeLl5WX8DBLJuo/XF1984ZxBfNlll2nx4sWy2+3Gi/Q+Pj6aMmWK0Qwl8fHxMX7grjRFLYuDgoL066+/6qabbrLEe1hOTo4l98NOf2zOfJys8LhJskRboCJnniFopWxWZP5TB1XSsGHDlJSUpJSUFF1//fX68ccfjc/8mTlzpvO0vxo1ajhnclWFdjdW89tvv+nKK680NktjzZo1mjhxovr27atnn32WN/IqyCo7KBeayi6ovvjii85+13Xq1NFjjz2mxx57TFu2bDHep7KkIq6fn5/R194999xj7G+XpXfv3ho6dKgmTZrkPOB54MABjR07VuHh4cZyPfjggxo+fLhmzZqlevXqSSrs7Tl69Gj17dvXWK7SFsXbunWrJPOL4mVlZcnHx0dHjx7VVVddpauuusq57ejRo0bXB5IK3zeefPJJBQUFSZL27dunmTNnGsuTnp6uNWvWKDs726XXrhUWZ42Pj9czzzzjUphftWqVJXoWz5w5U5s3b1ZycrJuv/12jRo1SiEhIcbydO7cWSNGjFBmZqaWLVumFStWqGvXrsbynK527do6fPiw8/Nn+/btllgYz6qtQK36XF599dVasmSJ8vPzlZiYqKioKEsczLPq43Xq1CmXgmnNmjWN7oM999xzmjlzZqnfX02/7m+88UZ9/vnnlizUBwUFaeLEierZs6fGjh2r48ePG28HJxUeyF63bp2aNWtmOorl5eTkaPfu3c7vimf+brJ9UVU8q94kivQ4Lz///LM2bNig1157TY8++qgKCgqMLTxXZPXq1fryyy81efJkjRw5Utu2bVN8fLzRTFZ28OBBRUZG6pJLLtGIESNUu3ZtZWdna9asWVqyZIl27dqlf/7zn5Wea+TIkfrss880bNgwtWnTxqW3uWT2A+ZsLr74YtMRSlXZ2ZKSkpyzmU//WSp87VmdidnFv/76q0uxrSSVfeDst99+K3E8LCzM6AKCZfVsNjkz/MEHH9TRo0dL3W6qeNqzZ08lJyfr/vvvV+3atVVQUKC8vDwNGjRIDz/8sJFMUuFM8AMHDuiOO+5Qs2bNZLPZlJiYqAEDBhg9ld/qi+I9/PDD+te//qXg4GCXLzoOh8P4+kCS1Lp1a61du1Y//vijCgoKdPPNN6tu3brG8jz//POqVauWfvvtN4WEhCghIUGtWrUylkeSNm3apLy8PE2dOlUOh8P5vpWXl6fZs2dbokifnZ2t0aNHq1WrVpb4Qv3kk09q1apVKigoUEJCgnr37q0HHnjAdCxJhYWkxx57TCkpKerdu7d+//13S5zOb9VWoFZ9LseOHas33nhDaWlp6tu3r8LCwoz3o5es+3jdcsstGj58uHr16iWbzaZVq1apRYsWxvI8/vjjkmSJ1jana9mypWw2m/Lz8xUTE+M8Q6PoM9sKPelfe+01bd68Wddff70eeOABbd261WXtQVOuueYaffzxx2rVqpXLd1nTkxEyMjK0ceNGORwOZWZmasOGDc5tmZmZRjKdPHlSQ4YMcRkr+t1ms+mLL74wEUuSlJiY6LJff+DAAZffTR9Asxqbg2bYOA99+vTRsmXL9P7776thw4bq2rWrunfvrjVr1hjL1KtXL61cuVJz5sxR8+bN1bFjR917771au3atsUznqkePHlq1alWl/s0BAwbo6quv1l9//aWmTZuqU6dOGjp0qHx8fDRu3DiXxfwqU6dOnUrdZvoDZuvWrfLz83NZjfyXX35RRESEli5daiyXZL1spy+gU5LTF5KtbOdSDP/ggw8q/SBVmzZtNGrUKPXq1atS/25Zevbsedbn0oSuXbtq2rRpJRbki2bdmFDUZ7SkXFYonp44cUKJiYny8PBQs2bNivWENyU1NVX/+c9/JEnXX3+9vv/+e3344YdasWKF0VzTpk1ztl2zol27drms42La2fZjTBWe77zzTn3++ed67bXX1KdPH9WtW1dPP/20YmNjjeSRChdR27ZtW7Hn0NPTU506dTJ68KxIfn6+FixYoM2bNysvL0+hoaF68sknLdH+w4oyMjL0ww8/qKCgQC1atCjWXsyUHTt2aPfu3bLb7frpp5/UsmVL05FwgTh+/Lhmzpypb775Rp6enrrttts0ZMgQo+3NpMI+5m+88YbL2NChQzVr1iwjeQ4dOlTm9oYNG1ZSkqqnefPmxWb0W2F/+myf0SbWpyooKLDMwvNn+u6778rcbrojh9Wwl4XzcvHFF+vjjz/Wtddeq+XLl6tp06Y6fvy40Uyenp46cOCAmjZtqu3btyssLEwnT540mulsTLaV+fPPPxUdHa2cnBzZ7XYtX75cAwcO1GOPPWb0C9imTZtK3WZy4bkpU6Zo3bp1ysnJ0fjx49WxY0dNmTJFS5cuNb6grRWzlVWEL212dmXp16/fWYvhJs4iWbRokV588UVt27ZNr7/+uiXOzNizZ49uueWWYuOmZ/+UNFvECs4888cqTp/dX/Rl8Pjx487PbdMzkgICAtSmTRvFxMRo/PjxOn78uCUWLPvqq68sXaR/8cUXjR2QKsn69eslSSkpKUpMTFRwcLA8PT317bff6rrrrjNWpA8ICJAkXXHFFdq7d6+6d+9u/DT+ohY3S5YsMdbj/WwiIyP1888/65FHHlFBQYFiYmI0depUjRkzxkieTz/9VDNnzlRGRobL+DfffGMkz5kSExMlFZ7ptXPnTklShw4dTEZSXFycPvjgA508eVJ33XWXnn76aQ0bNkwPPvig0VxWfS5//fVXLVq0SMeOHXMZN9muS7Lu43XxxRdr9OjROnbsmOrUqWM0i1S4YGxycrL+7//+T+np6c7xvLw8JSUlGctVtN9V0oHs2rVrKycnx1g7l7IWsbXZbNq9e3clJ3K1a9cuo3+/NNHR0ZY4w+x0jzzyiCIjI537PFZy4MABS01CszqK9Dgvr7zyipYvX64XX3xRK1euVP/+/fXCCy8YzfTEE0/o5Zdf1rvvvqsZM2Zo1apV6tixo9FMknXbyhQVAGvVqqVjx45p6tSpRttXFJk+fXqJr6WUlBQ9//zzWrJkiYFU0saNG7VmzRqlpKRo4sSJioqKUkZGhqKjo42fNm/FbEWv+7p162r48OElvu5NsWIxXCrcUY6NjVVkZKQeeOABTZ482WXBZBOF1CZNmjjX+rCSsg7mobiitihWnOGfmJioDz/8UGvWrFHDhg2Vk5OjTZs2ydfX11imIpdffrkee+wx3XLLLc5FbSXzPemLWO008Pfee0+SNHjwYEVGRqpx48aSpMOHDxttP1CvXj29//77uvnmmzV79mz5+PgoJyfHWJ7TPfDAA9q4caOys7MlFU5GOHDggCXalGzevFmxsbHOntMdO3ZU9+7djRXp33zzTY0bN875urKSYcOGafv27S6Lx9psNuNF+kWLFikmJkb9+/dXvXr1FBcXp0GDBhkv0lv1uXz++ecVFhZmuYV2rfp4JSYmasiQIcrMzNTKlSs1cOBAzZkzx1jBuVevXvr111+1Z88edenSxTleo0YN3XzzzUYynW716tX6z3/+o+DgYNWoUUPffPONGjVqpIyMDD3xxBPq3bt3pWf65ptv5HA4NHPmTDVs2FC9e/dWjRo1FBcXp8OHD1d6njPNmTPH5XebzabatWvrqquuUrt27QylKuxIYLWC+I033qgePXpoypQpCg0NNR3Hxbx58/Tdd98pIiLC+Jk2VQFFepyXK664QiNHjtShQ4c0bNgwRUZGGj+aePvtt+v222+XVPghuH//fkvsZI0ZM8bZVmbu3LkubWXef/990/EkSf7+/pYo0EuFs1gGDRqkyMhIZ5Fm27ZtGj58uPP5NcHb21t+fn7y8/PTTz/9pC5duujll1+2xArzVsxm5de9FYvhRby8vDRy5EgdPXpUDzzwgLOwaqqQ6uXlZcnTcDds2KDOnTtLUrEZXO+8846efvppI7k6derk8llYo0YNXXLJJWrfvr3RNhFWneE/ePBg7dq1S/fcc4+io6N14403qlOnTpYo0Ev/ey8426nqpnzxxRfO2etFTB90kaQ//vjDpZjUoEED/fnnn8byvP7661q7dq1at26t5s2ba9asWRoxYoSxPKcbNmyYkpKSlJKSouuvv14//vijZU77djgcLvsRXl5eRvcrGjZsqDvuuMPY3y/Lrl279MUXX1imhVgRDw8P+fj4OH//xz/+oRo1ahhMVMiqz2WtWrU0evRo0zGKserjNWHCBI0dO1Zvvvmm6tevr/79++uVV14xNqHqxhtv1I033qiQkBBddtllRjKUxWazaeXKlc6DGElJSZowYYIWL16sfv36GSnSF60Xs2vXLkVERDjHBwwYILvdXul5zrR371798MMP6tKli2rUqKGNGzeqYcOGWrdunXbs2OGy6HplsmJBfOTIkerUqZNGjx6te+65R88995xl2t+sWrVKEydOlN1u18yZM3X11VebjmRpFOlxXn7//Xc988wzSk5OlsPhUN26dTV37lyjK28fP35cU6dOdemdOXbsWJedUxOs2lbm9EKSlfqLFp0J0atXL82ePVtffPGF3n//fb388stGF1I7/UPukksu0SuvvGKZx82K2az6ui9itWJ4kf3792vUqFGSCs+QOP3ggQkXXXSR0b9fmnfffddZpB84cKBL3/yNGzcaK9Kf2e+0oKBAaWlpiomJ0ezZsy0xO/ZMy5cvNzarcvfu3brhhht01VVXKSgoSJKMH/A/XUBAgKXb3SxdutRSPemLBAYGatasWc62ZzExMUbfy+rVq6cBAwZIKmwR9OKLLxrLcqaff/5ZGzZs0GuvvaZHH31UBQUFeu2110zHklR4QPuNN95Q//79ZbPZtHjxYqNfrIsKIu3bt3fZj2jTpo2xTEWaNm2qvLw8yxXpL7nkEv3888/O99U1a9ZYoi2JVZ/Ltm3bKj4+XmFhYZY4mFHEqo/X0aNHFRoaqjfffFOS9NBDD2n58uVGM0mFB4ojIiJ0/PhxORwOFRQU6ODBg/rqq6+M5kpJSXGplTRq1EjJycny8fEx/norWrOoadOmkgrbXZ46dcpoJklKS0tTXFycAgMDJRUuovzcc89pyZIlCg8PN1akt2pBvHXr1lq9erVGjx6tHj16qEGDBs5tRWc7mnDxxRdr4sSJ+vLLLzVkyBD17t3bZb+w6DsdCpmvlKBKGj9+vAYNGuT8AhYbG6uIiAhFR0cbyzRp0iTl5+fr7bffVn5+vj766CONHz9eU6ZMMZZJsm5bmdN7Tefk5Dh/Nt1rWio83bRp06bq0aOHAgICtHz5cqMHgM508cUXW6LQXBKrZLPq676I1YrhkrRkyRJNnz5dDz/8sJ599lnjO+yStGzZMknSqVOn9N///ldSYTHCdCHi9LYtZ7ZwKamlS2UprWAaHBysBx54wFiR/uuvv9bo0aNVt25dvfvuu7r88su1c+dOvfbaazp06JCxIv1XX32lDRs2aOnSpZo4caI6duxoqbVk6El/fiZPnqyIiAjdf//9stlsat++fbFF/CpD3759tXTpUrVs2bLEgz8m93OKXHrppfL09HT2y+/atasyMzNNx5JU2N95/Pjx6tOnjwoKChQWFma0bdG3336rzZs3a8uWLS7jH3/8saFE/9O7d291795dLVu2dNkHmzRpksFUhWc1Pvfcczpw4IDCwsJ00UUX6Z133jGaSbLucxkQEKAnnnjC+X5hhckbknUfL6lwjaCixyslJUUFBQWGE0njxo3T/fffr88++0x9+vTRF198YYkiYJ06dRQTE6NevXrJ4XAoNjZWl1xyifbt22f8cXv++efVu3dvXXPNNSooKNB///tfvfXWW0YzSYUHgooK9FLhzP+jR4/Ky8vL+PddqxbEV61apW+//Vb9+vWzxPfb091www0KCgrS8uXLne3hbDabJf59Won5Sg6qpLS0NJeFIcPDwxUVFWUukKQff/xRa9ascf4+YcIE3XvvvQYTFWeltjIbN240HaFUO3fu1MyZM9W1a1f99NNPWrx4scaMGWP0NOs///xTEyZMKPZzkXHjxpmIJcna2SRrve4laxbDJWn+/Pl67733jM+MOtPy5cs1bdo0SYXF+po1a+r5559X3759jWU6veB2ZvHNSjOxi9SuXdvol4mpU6fq5Zdf1sGDB/Xee+/puuuu0+TJk9WjRw+j7ac8PT11zz336J577tFvv/2mZcuW6eTJk+rcubMeffRRo68xiZ705+vSSy/V22+/bTSD9L/FHhcuXOjyJd9KLr74Yn388ce69tprtXz5cjVt2tS5oLNpPj4+xie6nG737t3avHmzJc/wmj17tsLCwizXMzwnJ0erV6/W77//rvz8fDVp0sQSbRqt+lwuX75cy5cvt1xhy6qPV79+/fTPf/5TaWlpmjZtmtauXatBgwaZjiWbzabBgwfryJEjatq0qbp166bw8HDTsTRx4kSNGjVKERERstlsuuWWWzR58mR9/PHHeuqpp4xm69y5s1q1aqX/+7//k1RYgPb39zeaSSo822DatGnOySQrV65U48aN9eOPP1pi5rqVCuLJyckaPXq0/vjjDy1YsEDXX3+90Txn+vjjjzVhwgTZ7Xa98847lvgssiqK9Dgv+fn5Onr0qPOL4OkrqJuSn5+vgoIC5xt2QUGBJYpvVm0rU79+/VLzmOxfvHjxYs2YMUOjRo3SAw88oKysLI0YMUJ9+/bV7Nmz9Y9//MNIroceeqjEn63Aitms+rqXrFsMHzlypOUyff7551q0aJGioqJ03XXXSZJ27NihMWPGKCAgQHfddZfhhFVDbm6u8vLyjP39goIC5yJqHTp00Hfffafo6Gi1bNnSWKYzXXnllRo3bpyGDx+uNWvWaNmyZcaL9PSkd89zzz2nmTNnqlu3biVur+xZn0WztF566aVij5NVvPLKK1q+fLlefPFFrVy5Ug8//LBl2mL98MMPmj59uo4dO+ZyhpKp2bsBAQHKy8uzXKFSKmw7aJU2RacbMWKE1q1bZ6mzUSXrPpf+/v666aabTMcoxqqPV69evRQUFKSvvvpKeXl5Gj9+vCX6cxcdVG/cuLF+/fVXtWrVyhIF3aCgIC1btkwZGRmqUaOGM+eTTz5pOFlhu5vNmzc73++L9ntMT0p44403NGHCBPXs2VOenp7q2LGjJkyYoE8//dR5RrQJViyId+vWTZ07d9bbb79tucVZn3vuOX3//feaPn26Jd4jrM5alRNUGf3791fv3r3VtWtX2Ww2ffrpp3rkkUeMZrrttttcZncuXbpUt956q9FMknXbyjzwwAPOPs7jx493OYV59OjRLj2eK9OiRYu0ePFiXXvttZIKZ3K99957mjlzpux2u7755hsjuYYMGVLqtvj4+EpMUpwVs1n1dS9ZsxguFR48uOeee0zHcLFw4ULNnDnT2aNSkm666SbNnDlTL7/8srEifUZGhjZu3CiHw6HMzExt2LDBuc1kq4iffvqp2NjRo0e1dOlStWvXzkCiQme2J1q4cKElFwSWCs866N27t5EF1M5kulXF2ezcudN0BBePP/64JBltiVKShg0b6vvvv9fNN99siULN6WJjYzVy5EhJ0owZM8yGOcMrr7wiu92u66+/3hJnKNWvX1/333+/QkJCXN7TTJ8tKBWewv/VV1+pY8eOpqO4sOrZNlZ9Lm+++WYNHTpUnTt3dslluhWDVR8vqfAA+9GjR+Xh4WGZAxw33nijnn/+eT333HN64okn9PvvvxudMDRx4kSNHTu21GK8ydYoRUaOHKlDhw7p6quvtsT7fRF/f3/nweLT19Po16+fwVTWLIiPHTtW999/v+kYJTp58qRWr15tibMzqgKK9DgvvXv3VlBQkL7++msVFBTo1VdfVUhIiNFML730kt555x1Nnz5d+fn5ateunbHFA09n1bYyp8+KOrNgarKnc2xsbImL/T733HPOfs+ffPKJ7rvvvsqO5iInJ0f/+te/FB0drdTUVP373/82mud0Vshm1de9ZM1iuGT2311pjh8/7lKgL9KsWTNlZGQYSFSoQYMGzjVQ/vGPf2jRokXObabOtpGkZ5991uV3Dw8P1a1bV+3bt9cTTzxhKJWrunXrWrZAbzU//PCD5s2bZ7nF54rk5uYqPj5e2dnZkgrPKDxw4ICxmdgLFixQhw4d1K5dO0t9Efvvf/+rfv36ydPTU15eXpY4WFzEyuseeHp6Gp9FebrGjRtbrp1MkYSEBC1fvlw1a9ZUzZo1LfMas9rZNkWs+lzu2rVLUuFi10Ws0C/Zqo/Xxo0bNWbMGF1zzTXKz8/X2LFjNWPGDAUHBxvNNXbsWP34449q0qSJxo4dq4SEBGfbRhNuu+02SXKe0WhFe/bs0aeffmq5s58TExM1ZMgQZWZmauXKlRo4cKDmzJlj/Oyg8ePHW+75jIqKsmyRvlmzZpbaL7Q6a/0rhOWdPkvQ19fXpdD1008/6YYbbjARS1Lhl4mhQ4dq6NChxjKUxKptZco6Sm7yCHpJBfoid9xxhyTpgw8+MFakT05O1uLFi7V8+XJlZ2dr8ODBGjhwoJEsZ7JStqIiYHZ2tvbt26fatWurUaNGxhcclaxZDJcKn78z1xM4nYkZU2X1Rs7Pz6/EJK5OL8pbyaZNm0xHKFFOTo52794th8OhkydPOn8uYvKz28qsuvhckWHDhikpKUkpKSm6/vrr9eOPP6pt27bG8lx//fX6+OOP9frrr+uqq65Shw4d1LFjR2erLFNmzJhh2Z70Vl734KqrrtKePXt0zTXXmI4iqXBG5ZmzJ+fNm2cojasPP/yw2JgV9jWsdrZNEas+ly+++GKx2eAJCQmG0vyPVR+vyMhILV682Pke8dNPP2ncuHHGzsYu8tdff2nVqlW6+eab1ahRIyUlJcnX19dYnk6dOkmSevbsqfz8fGVlZVni/eF0l112mekIJZowYYLGjh2rN998U/Xr11f//v31yiuvaMmSJUZzdenSRcePH9eyZcv0f//3f7LZbGrZsqV69+5dZi2jIlntNXU6K7yPViUU6eGWM2cJns5ms+mLL76oxDSFWrZsWWZR2fQsFqu2lbHyG/nZmMi+Y8cORUVF6YsvvtBtt92mV199VW+99ZYlDgpZMVt+fr4mTZqkmJgY+fj4yGaz6cSJE+rfv79eeOEFoweCrFgMl6QaNWoYPwX9TE2aNNHmzZvVvn17l/HNmzeXOMO+Mm3dulV16tRxnmEjFR74jIiI0NKlS41kOnz4cJnbGzRoUElJXJ08edKlLdbpP5v67K4KrLr4XJGff/5ZGzZs0GuvvaZHH31UBQUFRvtiDxo0SIMGDdKpU6f0448/atu2bXrjjTf0xx9/6LbbbtP48eON5LJyT3orr3uQlJSk8PBwNWjQwKUXdmX3pF+6dKlycnIUFRWlkydPOsdPnTqlZcuWafDgwZWapySvvvpqsUW4H3zwQS1fvtxQokJWO9vGqs9l0YHrUaNGadq0ac7vGXl5eXrttddcWupVJqs+XkVq1arlchDvhhtusESrlFGjRjkL4w0bNlTbtm01ZswYzZ8/32iujz76SJMnT9apU6ck/a8FqOkzWyTp6quv1oABA9SuXTvVqlXLOW76gPHRo0cVGhqqN998U1Lh2mum31cl6dixY+rdu7eaNWum2267Tbm5ufr222+1fPlyLVu2THXr1q30TCVNwjkdE3KqDor0cIsVZwl+8sknpiOUyaptZaywE3W+TGR/8MEH1b17d33++efOGXkmT508nRWzzZ8/X3/88Yc+//xz1a9fX1JhEWLChAmaO3eu0UWSrFgMl6TAwMAy1xcwYejQoXrqqaf09NNPq3Xr1jp16pS+/fZbvf/++1qwYIGxXFOmTNG6deuUk5Oj8ePHq2PHjpoyZYqWLl2q7t27G8t17733ymazuby322w2nTx5UgUFBca+iFnxs7sqsOric0UuvfRSeXp66oorrtDevXvVtWtXo2syFKlZs6auvPJK/fXXXzp69KjS09O1Z88eY3ms3JPeyuseWGUBW09PT+3du1c5OTnau3evc7xGjRp66aWXDCYr/Izct2+fkpKSXBZMzsvLs8SZg1Y728aqz+XSpUu1detW/fXXXy77YZ6ensbW3in6+1Z8vIq0b99e8+bNU//+/VWjRg2tWrVKV111lXPxUVP72keOHNGAAQMkSRdddJEGDhyoVatWGclyug8++EAxMTHGzy4rSXZ2toKCgnTgwAHTUYo5efKk87t/SkqKCgoKDCeSZs2apV69emnQoEHOsccee8y5jp6JCRNJSUl69tlnS6wvmZ6Qk5iY6PIZeSZTC9JbFUV6VHlW761r1bYyZS3smZubayyXVY0dO1YxMTGy2+3q3r27evToYTqSkxWzrVu3TjExMS6zMRo2bKgpU6bokUceMVqkt2IxXLLm2S3XX3+9Zv8/9t4zLKqrfd8+B7CgWGOJGnuNGkXFggUUSaygYsGGvbcIFmwoKCgCiqixoCgWBLEBlhi7aERjwdg7llgIdpEmzLwfeGcyQ7Hk9zyzls9/zk8zeziOuY49w561r3Xf171sGQEBASxcuBCARo0aERgYSPXq1YXpOnjwIFFRUSQkJODl5UVwcDBv375l48aNNGrUSJiu2NhYnecqlYpVq1axbt06zXBIUYSEhBAXF0ezZs2wtbUVquVroV69elINn8tKgQIF2L17N7Vq1SI8PJwqVap8NKLqv839+/c5cuQIhw8f5s6dOzRr1ozWrVszevRovvnmG2G6ZM6kl3nuQd68eTE3N9c8T01NxdvbW+8mb8+ePenZsyeHDh2S7tqlHrbo5uam0ylrbGxMtWrVBCrLRLZuG1k/S3WXz8yZM/Hy8hKs5h9kPV9q1qxZQ0ZGBosXL9Y5HhkZKbRCPCMjg/j4eE2R0PPnz6VYYxcpUkRKgx7+2TB+/Pgx6enpVKxYUbCiTPr27cvQoUN58eIFixYtYu/evTrGuCj++OOPHDd+RowYIWzuWbVq1aTYjMqJ0qVL6/xGGvg48txpGDDwP4oMi4KckHmwp4w4OTnh5OTEmTNnCA0NpVu3bhgZGREREUHnzp2FGjeyatM26NUULlxYeBeHrP+Trq6uub7Wp08fIREuv/76Kx06dCAoKEjv7/0xChYsSOHChSlcuDBXr16lXbt2uLm5kSdPHtHSNMTHxzN58mTev39PeHg4lStXFqZlwYIF/PnnnzRq1IjFixfz119/STNLQ2ZmzJihGT43Y8YM4cPnsuLm5sa2bduYMmUK27dvp3///kKrn9u3b4+NjQ3jx4/HwsJCmg0N0dm1H0PmuQfOzs6aDdlLly4xZcoUocP6/P39pTMqv/vuO7777jt++OEHoRXquSFrt42MnyXA+fPnRUvIEVnPl/asOpkYNGgQXbt2pVWrVigUCk6dOiW0UOL169cAmJubExwcnO3eTIbu3gcPHjBmzBj+/vtvlEolxYoVY/Xq1cIHtPbo0YMKFSpw/Phx0tPTmTdvHi1atBCqSY2xsXG2Y0ZGRlJ0UclGwYIFpfyNlBU5Vs8GDPwPI9qQzA2ZB3t+CpEma9OmTWnatCnPnz9n69atBAQEsGTJEimq3mTS9rFIAdEmuYxmOIClpWWur4mKiggMDKRDhw5C3vtjaH+/ihYtyuzZs6UxBAEOHDiAm5sbDg4OuLi4CN88OHXqFLt27cLExIQBAwYwZswYg0n/GSgUCsqVK8edO3f47rvv6NWrlxRt1moqV66sMR6WLFkiVgwwfPhwjh07hru7O23atKF169ZYWFjkeCOrT8qVK8e1a9c01erqXO5evXoJ1QVyzz3w9fVl7Nix2NrasmvXLlxdXYV26tWoUYOVK1diYWFBgQIFNMdlyNm9ffu2pkNDJmTrtlEj62cpazSWrOfr+fPn/Pnnn7Rt2xY/Pz8uX77M9OnTqVWrllBdPXr0oG7dupw+fRpjY2OGDh1KjRo1hOlp1qyZThSit7e35jVZMunnzp3LsGHD6NatGwA7duzAw8ODjRs3ClYGTZo0kc7gVSqVvHv3LttA4rdv3wpSBBYWFp/8m/v371OpUqX/vpgsiL73/9qQ547WwFdHfHw8L1680PmnE71YkBFZY2VkHuyZG3fu3KFatWofzTTTFyVKlGDs2LGMHj2ao0ePipajgwzaUlJSch1ek5KSIkDRP8hohhv49xQoUEAagz4lJQUvLy+OHTuGv78/zZs3Fy0JyMy1VZ+j0qVLa4aWGfg4CxYsICQkBDMzM80xhUJBTEyMQFV8Mi5s1apVelKiy6RJk5g0aRKPHz/m6NGjBAYG4uLiQpMmTWjTpo2weRGzZs3i8OHDpKamUqpUKR4+fEijRo2kMOllnntgYWHBvHnzGDVqFOvXr9eJvhHBn3/+yZ9//sm2bds0x0Tn7KopWbIknTp1on79+prPFMQNolcze/ZswsPDdbptXFxchGoCeT9LWaOxZD1f06ZNo2XLlsTExBAdHc2gQYPw9PRk8+bNQnW9fv2ab7/9VmdT8fXr18Iq1m/cuCHkfb+EFy9eaAx6gO7duxMcHCxMT61atT7qRYje2OjcuTMeHh74+vpqdKampjJnzhy6dOkiRNPn/N44Ozuza9cuPajRZdOmTZ/8GxcXl2zRWf+vIsddrYGvDn9/f9avX0+JEiU0x0QvFurUqZOtwi1//vzUqFGD+fPnC2vXkjVWRtbBnn/99Rf+/v4ULVqUyZMnY2pqyvv371m6dCkhISFcuXKFoUOHCtG2dOlSGjdurDF5p06dSoUKFaTIN5dNW2pqqhTnxcD/jWfPnuHp6Znr66IMCG1dOWkUpatbt248efKEAQMGcPPmzWybPoMHDxaiKyuiK5u/Fg4ePMiJEycoVqyYaCk6nDlzhoIFC2Jvb0+NGjWkq1AqV64c/fv3x87OjujoaNauXcv+/fuFmfSnTp3i8OHDeHh4MHbsWJ4+fcratWuFaMmKjHMPshZCmJiYMHr0aM2aX9SAN5kHYDdo0IAGDRqIlpGNSpUqMXXqVN68eYOnp6fOhqNIZP0sZY3GkvV8vX79mkGDBrFw4UI6d+6Mg4ODFOdQXbmuTcmSJYmOjhakSH4yMjJ0NjJevnwpVE9MTAwqlYqAgADKlSuHo6MjxsbG7Ny5kydPngjVBpnZ887OzrRp0wZzc3PS09O5dOkSjRs3ZsiQIaLl5Yqo9WLWjoOciIuL04OSrwODSW/gX7F7926OHDmiY9KLZsCAARQsWBAnJyeMjIzYtm0b9+7dw9raGnd398/awftvIGusjKyDPWfMmEGNGjX4+++/Wb16NTY2NkyYMAEzMzOhN9Vr1qzh999/16nK6N+/P15eXhQsWFCo+SajNllvKGQmNzNcpVIJq3w2NjaWIiszK/369cvxsWjq16+Pubk5z58/5/nz56LlaMja2ZL1uaELLmcqVapE4cKFRcvIxqlTp/jtt9+IiIjg3LlzdOnSBTs7O+Fa3759y9mzZ/njjz/4448/ePLkCZaWlgwYMAArKythukqWLEmBAgWoUqUKt27dwtbW9qObj/pEe+7BzJkz+f3334XPPZB1uNvLly+Jiori/fv3miG7Dx48EH6+gByLEmSIlbl37x5Tpkzh+vXrKBQKGjZsyMKFCylbtqxQXbJ+lrJGY8l6vj58+MCHDx84ceIE3t7eJCcnS/G9165cT0tLY8+ePQYD8BP0798fR0dHOnTogEKhYN++fQwcOFCYHnVxxJUrV/Dw8NAcHzBgAA4ODqJkaTA2Nmbp0qVcvHiR2NhYIDPyr379+oKVfRwZkxIMZMdg0hv4VxQrVkwqgx4yK8t27typeT5kyBB69OiBp6cny5cvF6ZL5lgZGQd7Pnv2jI0bN5KSkoKDgwPh4eEMGjSIIUOGCK0u2717N5s2baJIkSKaY/Xq1eOXX35h8ODBQk16mbXlhMjcd5DTDIePD44aOXKk/oRoUbJkSSk7ImTUBLo5ozKRU2eL+rnoLjiZcXJyon///jRt2lTn90f098/U1JSuXbvStWtXnj59SmRkJP3796dy5co4ODhgbW0tRJelpSU1a9akVatWzJw5kwYNGkjRtZEnTx7Onj1L1apViY6OpmnTplIYSZD5/1ewYEGCg4MxMjKib9++QvJitdHO/n38+DFv3ryRoltj4sSJ5M+fnzt37tC8eXNOnTpFo0aNRMsC4NChQyxdulRj7iqVSl6/fq0xb0Qxffp0evbsSffu3VGpVGzdupWZM2eyfv16obpk/SxljcaS9Xy1bdsWS0tLvv/+e+rWrUvnzp3p3LmzaFk65M2bFwcHBxwcHJg0aZJoOdLi6OhIxYoVOXHiBEqlEnd394/Gg+qL5ORk7t27R5UqVYDMWFKZIhvNzc2zRcGFhobSp08fMYIM/E9gMOkNfBHqKe61a9fG09MTOzs7nRtXkdV4ycnJ/P3335QqVQqAv//+m9TUVCDTKBeFrLEysg72VA9Eyp8/P2/evMHHx4eWLVsK06PG2NhYxwRXU6JECeEmhMzackJ0NqOMZjjkbvylpKTobEDqExmMmdyQLeIJ+OiGsEKhYOzYsXpU8w+f09myZ88e6W6uRRMYGIiZmRnv3r0TLSVXypQpw6hRo2jdujXz589nzJgxmrWavjl27BglS5b86N+IyBydPHkymzZtwtvbm8DAQJo1a8aIESP0qiE3QkNDWbp0Ka1atUKpVLJq1SpmzZpFx44dRUsjICCAdevW8c0332iOidzUe/LkCYcOHcLd3Z3evXszfvx4xowZI0RLVnx8fJg4cSKhoaEMHz6cQ4cO6WTTiyI5OZnevXtrnjs5OREeHi5QUSayfpayRmPJer4mTJhAr169NPe3fn5+wofGQmYMjxqVSsWVK1eEDvTU5tmzZ9y8eZOWLVsSHx8vvKtFTXx8PPv378fd3Z179+7h5+dHtWrVPvmb/t9m4sSJODo6UrNmTVQqFXfu3MHPz0+opk/h6+trMOkN/J8wmPQGvojx48frPNe+8RddjTd8+HC6detGy5YtUSqVxMTEMH36dJYvX64Z1ioCWWNlZB7sqaZ48eJSGPRq0tLSssUUpaWlkZ6eLkiRrg5ZtWVFdKudjGZ4TsTHx7Np0ya2bdtG4cKF6du3r941uLq6fvJv1q1bp/f8RRkjngBevXqV7VhqaipRUVGYmZkJM+k/h6CgIINJn4Xk5GShXT+fIj4+nqioKKKiolCpVNjb2+Pj4yNMz+fczIuIHNCudAsPD+fdu3eflY+qD4KDg4mIiNCYXE+ePGHEiBFSmPSRkZEcOHBAo0006g7eSpUqcevWLezt7aVZ45iamtKxY0euX79Ovnz5cHd3p1OnTp/1G/rfpEqVKly4cEFzH3Tr1i2+++47oZpA3s9S1mgsWc8XwLfffqt5LINBD/9k0qvvcb/55htmzpwpWFXmRra7uztGRkaEhYXRqVMnfH19sbW1FS0NV1dXbGxsgEyfokmTJsyYMYM1a9YI1fXTTz/RqFEjzp8/D2QONC9evLhQTZ9C5gInA18HBpPewBchc860g4MD9evX58SJE5iYmDB27FgqVarEX3/9pbOAEIGMsTIfG+wpUpf2e4senqZN69at8fX1ZcaMGRqNKpUKPz8/mjVrZtD2FSODGa7NpUuXCA4O5sCBAygUCtzd3XXMaH3yOa2uu3fv1rtJL2vEU9Ys59u3b+Pi4oKFhQULFy4UoulzMdxUZKdy5crcuHFDGuNBza5du4iMjOTOnTu0b9+e+fPn88MPP4iWJS23b99m06ZNvHnzRud4QECAIEX/YGZmpmOCly1bVvjMIjVlypSRxqCHTKNt7dq1mJubs2zZMszMzKQpKsmXLx9paWlUqFCB69ev07RpU+EFCZC56ePk5ETNmjUxMTHh2rVrlCxZUjMcWNQQYFk/S1mjsWQ9X7IiumM3N3755RfCw8MZMWIEpUqVYsuWLbi6ukph0r969YoBAwYAmdezQYMGERERIVbU/88333zDTz/9JFrGZyPDtT83RMfpfQzDfcg/yOOAGfiquHv3LhcuXKBHjx64uLhw+fJlPD09hRuCL168oFy5cqhUKm7dusWtW7eEX9RljZWRdcPl5s2bmoqflJQUzWOVSoVCoeDChQtCdI0ePZoxY8bQtm1b6tevj1Kp5PLly1SpUoVly5YJ0SSzNllz37WRyQyHzK6bDRs2EBcXR+fOndmyZQsTJ06ke/fuwjR9DiKuY19DxFNISAhLlixh9OjRet/E+DfIfFMhiqdPn9KjRw/KlSunY5yKMrbUTJ8+nbJly2JjY4NKpSIyMpLIyEjN67NmzRKoTj4mTpxIy5YtqVmzpmgp2WjRogVz5syhX79+GBsbExkZSaVKlTSRRSJjJC0tLfHx8aFt27Y6xSaiNM2dO5e9e/diYWFB3bp1Wbp0KZMnTxaiJSs2NjaMGDGChQsX4ujoyPnz5zWDD0Uiy/nJiqyfpazRWLKeL9n4lKksco0PmfG76lhegO+//16atVdGRgbx8fGajdnnz58bTNOPkFusoEqlEnbePuf77+/vrx8x/wKZtekbg0lv4F8xZ84cevXqxbFjx3j27BleXl4sXryYrVu3CtM0a9YsoqOjqVixouaYQqEQbtLLGitz9uzZXF9TKBRYWFjoUc0/HDx4UMj7foq8efOydu1azp49y5UrV1AoFAwePFhnWExSUpImU///dW2y5r6DvGa4s7Mz9vb2rFixQtPKKcvi/WOI0ihrxNPr16+ZNm0a9+/fZ8OGDdSuXVuoHgP/HhcXF9EScmTs2LFfxbVBFvLnz8/06dNFy8iRPXv2AHDixAmd4+PHjxceI6mOf9u/f7/mmEhN33zzDf369ePatWvY2dkxefJkaf4PRo0ahb29PaVLl2bFihWcPXtWivgw7SHAMiHrZylrNJas58vb25s+ffro3HuLRH2tSkhI4N69ezRr1gwTExPOnDnD999/L9ykNzU15cmTJ5rP7ty5c+TLl0+oJjWDBg2ia9eutGrVCoVCwalTp5g6dapoWdKSNQJaG1EbtNq/1drExMSgUCiEfv9r1aqV6zVLoVBw7do1KleurGdV8mIw6Q38K1JTU7G3t2fevHl06NCBpk2bCq+OjYmJYd++fZiZmQnVkRVZY2Xmzp2b4/GHDx/y4cMHrl27pmdFmZQuXTrXmBsZ2hcbN25M48aNc3ytX79+7Nq1S8+K/kEmbSKHd34KWc3wFStWEBoaio2NDa1bt6Zr166GKpZckDXiKSYmBldXV6ysrFiyZEmOUWcGvh5kNbg+dnOoRsSAVllp0qQJx48fp2XLltJ02qiRtasR5NN27tw5nJ2dMTY2RqlUkidPHlasWCFNh8Tt27dZt24dxsbGtGnTRmfgrgFdZP0sExIS8PT05OTJkxgbG2NjY8P06dNz7NzTJ7KeryJFijBkyBDKly9P7969+fHHH4VeY1etWgXAiBEj8Pf3p0KFCkBm7FPWOEIRTJo0iSFDhpCQkICjoyP3798X3o2tpkePHtStW5fTp09jbGzM0KFDqVGjhmhZJCYmEhISwsiRI3n8+DHBwcE4OzsLKYrTRrbfR/jn+6/m+fPnuLq6UqFCBRYtWiRIVSYxMTHZjkVFReHv78+gQYP0L0hyDCa9gX9FWloaz58/59ixY6xevZrnz5+TmpoqVFOZMmWkM+hBzos4ZG/XT05OxsvLi1evXgnNTu7Zs6fGTJ43b57Oomr69OlCTfBPIbOhqm9tnxq0JTKOQVYz3MbGBhsbGx49ekRYWBjTp0/n7du3LF++nP79+3+0O+H/NWSMeAIYMmQIefLk4c8//6Rnz57ZXhcdk/IxZPgfMPCfQ8SA1s9BxPesRIkSjBw5UmdDT6FQcP36db1rycr79+9ZtGgRd+/eJSAggMWLF+Pq6krBggWFacraMm9kZETRokVp2LCh0HW2p6cnXl5eWFlZAZnr6zlz5hAWFiZMk5ply5axb98+2rdvj1Kp1EQYqTOeDegi62c5bdo0ateuTUREBBkZGWzduhU3NzeWLl0qVJes52v06NGMGjWKEydOsGPHDhYtWkSnTp3o06eP0HkWT58+1Rj0kDnr49mzZ8L0qGnYsCHh4eHExsaiVCqpX7++VENQ09LSyJ8/Pw4ODrnGueib6dOna4Zdq+f5ubm5CTedU1NTCQgI0HRsDBgw4KMRx/rm+PHjzJgxg/bt27Ny5Urhs260uwvev3+Ph4cHZ8+eZe3atcLSG2TGYNIb+Fc4OjrSpk0bOnToQLVq1WjdujVjxowRqqlhw4Y4OzvTpk0bnepF0XE3ssbKaHP9+nUmTZpEhQoViIqKErpg0L6Bz5o/L7uJJEM1dm7oW5vMhrLsZnj58uWZMmUKP//8M/v27SMsLIygoCBiY2OF6soNEf+XMkY8AWzYsEGv7/efRD1I0ICB/wsqlYqMjAxMTExITEzk1KlT1KhRQzOsTETmaHh4OOHh4ZQvX17v7/0pPD09KVWqFC9evCBfvnwkJiYye/ZsoQZE1pZ5pVLJ8+fPefLkCYGBgdSrV0+QMjQmJWT+lssw/BcyKwJ37typiUYZMmQIvXv3Npj0H0HGz/LZs2cEBQVpnru6utKxY0eBiv5BxvMFmfcXpUuXplSpUly6dIm7d+/Sr18/hg0bRu/evYVoKlmyJEuXLqVbt24AbN26VYrr/7Bhw1i7di3W1taaY7169SI8PFygqkx27txJUFAQqamp/Pjjj4wZMwZnZ2d69eolVJd2t0GhQoWYMWMG9vb2QjUBuLu7k5SUhJWVFb/++iuvX79m4sSJomWRlpbGwoUL+fXXX/Hy8qJNmzaiJelw6dIlJk2aRO3atYmMjKRw4cKiJUmJwaQ38K/o27cvvXv31uwY7tq1S/iAJLWBtW3bNs0xGTLpZY2VUbNu3TpWrFjBxIkT6d+/v1At8HEzWWYT3IAuMsfdqJHdDM+bNy9du3ala9euUkQ9ZeXly5cUL16coUOHCtMgU8QT5B6PcvHiRYKDg4XFp3z48IHly5dja2vLDz/8wKJFiwgJCaFOnTosWbKEb775RujnKCuHDh3C1tZW51hERITwXFtZuXPnDiNGjMDNzQ1LS0tNN0liYiLe3t60aNFCSOZo8eLFhRrLH+P69essWLCA48ePY2pqip+fn/As86wt82rOnDmDn58fGzdu1LOiTOrVq8e+ffs0punJkyeliGOAzMIE7e6HwoULC49jADh//jzLly/nxYsXOhvqoru6ZP0sy5Yty8OHDzVV2H///bfOoE9RyHq+tm3bRnh4OC9evKB3797s2LGD4sWL8/LlSzp37izMpPf29sbDw4MuXbpgZGREq1atmD9/vhAtABMmTCAuLo5Hjx7pFESkp6cLr3BWs2nTJrZu3Ur//v355ptv2LlzJ8OGDRNu0qenp5OYmKjp4nr//r0URXtXrlzRXEc7derEwIEDhZv0d+7cwcXFhZIlSxIVFUWJEiWE6snKypUrWb9+PVOmTMmx29jAPxhMegP/ipcvXxIVFaW5UCqVSh48eCC08mfTpk3C3vtjyBor8+LFC6ZOncrff/9NaGgo1atXF6ZFGxl+eA3831m/fv1HXx88eLCelHwaWczwadOm4e3tDWRufKorgCAzHmj79u161zRkyBDWrVsHwOrVq3WG/g4dOpRdu3ZJW4Et+lqiVCrZv38/wcHBXLt2jU6dOgnTsnjxYuLi4nB0dOTcuXNs2bKFNWvWcPPmTby9vfH19RWmTUaOHDlCeno6Pj4+KJVKzfH09HSWLVtmMOlzwcfHh4kTJ9KmTRt27NgBwN69e4mPj8fZ2ZkWLVoI0WVubs6ECRP46aefdAwR0UUcQLb2+IyMDKla5rVp2rQp8+bNE/b+J0+eJDw8HA8PD0xMTDTdB4cOHUKhUGTrvtQnjRo1YsyYMTg6OmJsbExUVBRly5blwIEDgLjvmpubG7169eL777+XqtBF1s/SyMiIrl27auZXxMTE8O233zJq1Cgg9w2s/zaynq9ff/2VkSNHYmNjo3PdKl68OM7OzkI0AZQqVYpffvmFN2/eCJ8nADB16lQeP36Mm5ubToyrsbEx1apVE6jsH4yMjHTizMqUKSPFDJeuXbvSs2dP2rdvj0Kh4ODBgzg4OIiWpTM/r0iRIsLvOQC6d++OSqWiTJkyOcbKirp+ATg5OXHp0iXGjBlDkSJFNL+NamRYj8mEwaQ38K+YOHEi+fPn586dOzRv3pxTp07RqFEjIVq8vLyYOXOmZgGVFZEXpKzIFCtjZ2fH+/fvsbe3Z+vWrdleF5UZLtNNhIF/z61btzSPjxw5go2NjUA1ushohgPcvHlT83jjxo06utLT00VI4uXLl5rH+/fv1zHpZViQfgxR15K3b98SFhbGli1bSE5OJiMjg71791KxYkUheiDzBn/Hjh3kzZuXTZs2YWtrS6NGjWjUqJGwqliZuX79OqdPn+bFixc6BQAmJiaGAVcf4enTp5o29DNnztC2bVuMjIwoU6YMiYmJwnRduXIFQGetI0OnJWR2A/n6+pKSksKJEycICQmhadOmomXlirYxoW9kLcYBNPnN6k1tNZs2bRL6XcubN6+U1yxZP8v27dvTvn17zXPtiBmRyHq+MjIysnWbqRFZKXvv3j3GjRvHu3fv2L59O4MGDWL58uVUrVpViJ7vvvuO7777jv3795OWlsaDBw+oUaMGKSkpmJqaCtGUlaJFi3L9+nXN2jkqKkqKDY6RI0dSrVo1YmJiMDExYfLkyTpxQbIgw+a6u7u7aAkfpV69epw8eZKTJ0/qHJdlPSYTBpPewL/iyZMnHDp0CHd3d3r37s348eOFZdJbWloC0K5dOyHv/7nIFivTp08fKQ3xmzdv0rBhQwBSUlI0j1UqFWlpaSKlfRIZWptzQ9/aFixYoHnctWtXneeikdEMB13TO6sBLup/Vft9ZdEkMx4eHuzZs4dGjRoxbdo0bGxsaN++vVCDHjKrtdQVxLGxsTo3zzJUSsnG2LFjGTt2LCEhIfTr10+0nH+FiE007ZvU2NhYnc3+1NRUvetRI6vBBTB58mQCAwMpVKgQ/v7+tGrVSviMp9w4f/680HVOuXLluHbtGklJSZrZBw8fPhQexwDyfseqVKnC5cuX+eGHH0RL0UHWz1J7PQiZ19EHDx5oZmqIQtbz9e7dOyHzfz6Fp6cnM2fOxNfXl9KlS9O/f39mz55NSEiIUF2XL19m7NixmJiYEBYWRpcuXVi5cqXmXlckM2bM4Oeff+bhw4e0bNmSfPnysWLFCmF61BE3r1+/1hSVqHn9+rXw+WFv377VqQZ/9+6dznMRprP6+vXhwwfu3r0LZP4GyBCpJOtvpKwYTHoD/wp1xlWlSpW4desW9vb2wswtdYXuvXv36Nmzp840dxmQNVZm/PjxoiXkyMGDB0VLyJGPDQCGzGo4UYs/mbWBfGaujGZ4VmTRoX1+ZNEkMzt37sTW1pZu3brRvHlzjIyMpDlvaWlpJCcnc+XKFfz8/AB48+aNTpyLAV169+7NmjVriI6OJj09nRYtWjBq1Cih1cRqZBzQWqRIEW7cuEFiYiIJCQmaeREXLlygdOnSetfzNZAnTx7NppAs5NSZ+vr1ax4+fKgZ4CeCWbNmcfjwYVJTUylVqhQPHz6kUaNGwo1KyBxuuHnzZo2Jqo4BDQsLE6JHHUP3/v17+vTpQ/ny5XWuW6Iz6WX9LMPCwvDx8SE5OVlzrHjx4vz+++8CVcl7vkxNTWnTpg01a9bUMepFd7G/fv2aFi1aaKL8+vXrJ8Vw1oULFxIcHMzkyZP59ttv8fHxwcvLSxMPJ5KqVasSGRnJ/fv3ycjIoHLlyuTJk0eYHicnJ3bt2kWzZs2yFQwpFAquX78uTBtkzq/QNp7LlCmjeS6yMjw8PFwTP/3hwwfy5MnDxIkT6dOnjxA92sTHxxMYGMj58+dRKBQ0bNiQ4cOH8+2334qWJh3i7zIMfJV88803rF27FnNzc5YtW4aZmRkpKSlCNalUKvr370/lypXp2bNntuxRUcgaK/OxyI8ePXoIi/woV64ckHljERcXh6mpKeXLlxf+Wco8AFhmbbIji4EKcmlRI6MmmTl27Bjbt2/H3d2dlJQU7OzshHZnqOncuTMDBgxAqVTStGlTvvvuO2JjY1m8eLG0MwVkwN/fn+vXrzNw4ECUSiVbt27Fx8eHGTNmCNUl64BWFxcXBg0aRGJiIpMnT6ZAgQIEBQWxatUqfvnlF73rkZnPGeYsiqydqQqFgmLFitGwYUMKFSokSBWcOnWKw4cP4+HhwdixY3n69Clr164VpkebSZMmUbduXWJjY+nUqRNHjx6lTp06wvRo517LiKyfZWBgIOvXr2flypVMnDiRo0eP8uzZM9GypD1fPXr0EC0hV1JTUzVr2ISEBCkKElJSUnQy6K2trYVsqOfE8+fP+fPPP2nbti1+fn5cvnyZ6dOnU6tWLSF6du3aBSB0VtjHkLEy/NChQ2zatIng4GC+//57AC5dusSMGTMoUaIEP/74ozBtT58+xdHRkXbt2vHzzz+TlpbGmTNn6NGjB1u3btX4PwYyMZj0Bv4Vc+fOZe/evVhYWFC3bl2WLl3K5MmThWqaPHkyLi4unDhxgp07d+Lj40P79u2F30zLGiuj/aMnU+RHRkYGCxYsYOvWrZiZmaFQKEhOTqZ///64uLgIO5eyDgAGubXJiIz/jwCPHj3SVDBqPwb466+/hGi6d++exsR9+PChjqH76NEjIZogsyr8Uxt3ItqvixUrxvDhwxk2bBjR0dGEhoaSkJCAk5MTw4cPF5ZvO2zYML777jsSEhI01/rz58/TtGlTRo8eLUTT10B0dDQ7duzQVJO1bt0ae3t74esKmQe0RkdHk5KSQuHChQFo0KAB27ZtEx4XIRsyD3POGvmREy4uLixevFgPav6hZMmSFChQgCpVqnDr1i1sbW3x9PTUq4bceP/+PR4eHnh5eWFlZcWAAQOERls2adIEyIywmD9/vs5rEyZM0LwuClk/y6JFi1K/fn2+//57Xrx4wejRo+nYsaNoWdKer9zigUTTt29fhg4dyosXL1i0aBF79+5l2LBhomVhYmLCmzdvNPch9+7dE6zoH6ZNm0bLli2JiYkhOjqaQYMG4enpyebNm4XqSklJ4fDhw7x+/VrnuOgowvXr13/09cGDB+tJyT+sX7+egIAAqlSpojlWr149AgICcHNzE2rSL1myBBcXF7p27ao51q5dO01hgsg1j4wYTHoD/4oiRYowYMAAAAYNGsSUKVMEK8rEyMiIunXrEhcXx/379zl37pxoSdLGymgjU+THmjVrePr0KYcOHdK0xz9+/BhPT09Wr16d64BgfSLTAOCsyKJN28zNau6C2FZrGc1wgJkzZ2oeZ61kFDVzY82aNULe91M4OjpqqmxyQ3TEk7W1NdbW1jx58oSwsDBmzJjByZMnheW3ag/DA6S4YZUdlUql0+6dN29eoe3famQd0AqZ50h7A01k1q52PmxOiBxU9rUPc46Li9P7e+bJk4ezZ89StWpVoqOjadq0KUlJSXrXkRPqfOSKFSty+/Zt6tWrJ3QtPWfOHOLj4zl//rzOAPj09HShG+xqZP0s1SZqxYoVuXTpEi1atCAjI0O0LGnPl6zxQD169KBixYocO3aM9PR05s2bJ2zzWptRo0bRv39/nj9/jouLC7///nuu3dD65vXr1wwaNIiFCxfSuXNnHBwchGf4Q+bg2Hfv3vHdd99pjikUCuEm/cKFCylRogTNmzeXZrZTUlKSjkGvpmrVqrx9+1aAon+4du1ajoWD3bt3JzAwUIAiuTGY9Aa+iHfv3jF69Gh69+5N586dgUxjKSUlhRUrVmBmZiZM28GDB9mxYwcXL16kffv2zJ8/X2irqRpZY2W0kamy+Ndff2Xr1q3kz59fc6xcuXIsXLiQgQMHCjfpZRsArI1M2mRutZbRDIePVy/euXNHj0r+QXS1XW6IGIr5bylbtiwuLi6aDdt+/fp9coPhv8HBgwdZu3Ytt27dwtTUlBo1ajBkyBBh1f1fA7Vq1WL+/Pn0798fhULB5s2bqVGjhmhZ0g5orVWrls56wsjIiKJFi2JlZcWsWbMoWLCgXvV8rB1dZGYsGIY5/xsmT57Mpk2b8Pb2JjAwkGbNmjFixAjRsoBMc97Ly4tu3boxc+ZMkpKShHal9ujRg9u3b3Pz5k2ddY2xsTHm5ubCdKmR9bPs1asXI0eOZNWqVXTt2pWDBw9StWpV0bKkPV+yxgNB5jwu9VwUWbCxsaFq1ar8/vvvKJVKxo4dK8X3CzIj2D58+MCJEyfw9vYmOTlZio2gv//+m19//VW0jGxs2LCBiIgILly4QNu2bXFwcNCJMhLBxz4v0ZuNH7tvEx1pLCMGk97AF+Hr60uNGjV02mWWL1+Ol5cXfn5+uLu7C9MWFBREr169WLJkiY7BKxpZY2VkMuazktPnV7hwYaGaZR0ADHJqU5u76enpmmFlCQkJlCxZUqQsQE4zHDKr+P39/SlWrBiTJk3C1NSU9+/fs3TpUkJCQrhy5YreNX0qr1xUR0RqairXrl3LddEnwwZtVtQV2CI2GH799Vf8/f2ZMGGCxki9dOkSnp6eTJ48WahZKTNz5sxh3rx59O7dG6VSScuWLaXYgJR1QGtMTIzOc5VKRUJCAiEhIfj6+up9jShjZqw2hmHOX4a5ubnGYA4PD+fdu3dCM/K1cXd3Jzo6mtq1a9OzZ0/hFbI//PADP/zwAy1atJByaLOsn2WPHj3o2LEjBQoUYOvWrVy+fJmWLVuKliXt+ZI1Hkg2rl69qvO8fv36QGaUy9WrV6VYs7Zt2xZLS0u+//576tatS+fOnTUFmSKpUaOGNPeP2jRt2pSmTZuSkpLCgQMHmD9/Pu/fv6dLly507txZE/mnTypXrkx0dHS24pvo6OgcK+z1ibGxMfHx8dl+j+Lj4w0mfQ4YTHoDX8SFCxeIjIzUqfLJmzcvM2fO1MmY0ifqjDL1JPmUlBSdIbbqFlQZkClWRtbID+0KwayIrJ6VdQAwyKktt66b5ORkVq5cKbTrRkYzHDKzY2vUqMHff//N6tWrsbGxYcKECZiZmQkbEJaUlERqair29va0atVKmgrPR48eMX78+ByvCQqFgsOHDwtQ9XmIuO5v3LiR4OBgypYtqzlWtWpVzM3NmTFjhsGkzwUzMzMp53rIOqC1WLFi2Y4VL16c2bNnCxlQ7OXlxcyZM3PtwFOvG0VgGOb8f0cGk1KNqamppmK9b9++9O3bV6ien3/+mYCAgFxjzURGDuaETJ+lOo6udOnSUm5wgDznS9Z4INn4WPStLGvWCRMm0KtXL8133s/PT9jQWG3at29Phw4dqFGjhqboC5AmFi5//vzY29tjb2/PX3/9xYwZM/D29ubSpUt61zJhwgRGjx7NmDFjsLCw4MOHD5w5c4a1a9eybt06vevRpnfv3syYMYOAgACNB6AuMhT9eykjBpPewBeRJ0+eHE2avHnzki9fPgGKoFmzZhrTIycT/Pr16yJk5YhM1euyRn6kpKTkWiGrvfmib2T+AZFRm8xdNzKa4QDPnj1j48aNpKSk4ODgQHh4OIMGDWLIkCE6C1N9cvjwYc6dO8euXbvw8PDAxsZGipbOatWqERERIVTD18T79+91DHo1lStXFhqPIjtq0/TNmzc6v0miDa6vbUCriYmJkA5HS0tLQOyaJjcMw5wN/DcZPnw4IHf0oIGvn5zigURX7ELmTCLRmeXaHDlyRLSEz+Lbb7/VPJbBoAf45ZdfGDlyJBUqVBAtJVcuXbpEVFQUv/32GzVq1MDLy0uIjtq1a7Ns2TICAgI0BSaNGjUiMDBQeJd9nz59ePjwIa1ataJatWqkp6dz//59BgwYQPfu3YVqkxGDSW/gi8iXLx8vX77MNozyxYsXwqqcteNkZEQmY16bj0V+iCQ1NZVx48bl+JrIc1m/fn2aNm0qZUuWjNpk7LpRI6MZDv9Ub+XPn583b97g4+MjRZu1hYUFFhYWpKSkcPDgQRYsWEBiYiJdunSRcoPIQHY+1gHxNeX765vZs2fj4OBA7dq1pfstl2lA66dITEwUEu9nY2MDwL179+jZs6d0N/mfGubs4uLC4sWL9SnpszFcN+Rm3bp1WFtb06pVq2z3bAYM/KeQNR4oNDRUKpNezfv37/nll184efIkxsbG2NjYMHLkSKnu32TD1NRUs+koE3/99RdRUVFERUWRL18+unTpwo4dOyhVqpRQXfXq1SMoKEiohtxwdXVl4MCBmi6D+vXrS9utJBqDSW/gi3B0dGTChAksWLCA8uXLA/Dw4UNmzpwpfBdMqVQSFBREdHQ06enptGjRglGjRgk13UDeWBmAQ4cOkT9/flq2bMmAAQN49eoVxsbGrF69WthFU9ZqA29vb548eUKzZs1o3bo11tbWOhUHIpFRm4xdN2pkNcO1KV68uHSa8ufPT4cOHShQoADr16/H399fmElvYWEh5H0N/L+FiYkJgwcPFi0jG7INaFVz4MCBbMdev37Nzp07hWbbqlQq+vfvT+XKlenZsyc//fTTV2GKxMXFCXtvlUpFRkYGJiYmJCYmcurUKWrUqKHp1PD399ebFjs7O8zNzbG1tcXS0vKr+OxEU7t2bXbv3s3cuXOpXr061tbWtG7dmu+//16orpyuEdrIEL327Nkzbt68ScuWLYmPj8+xC00Ex48f58SJExgbG9OmTRuaNWsmTMvHOhn3798vvBincuXKzJo1CwsLC82aH8R/v2bNmoWRkRHTp09HpVIRHh6Op6en0PkVstO8eXNCQkL48ccfda79ouOMbW1tKVu2LPb29tSuXRuAixcval4X8V37Gq6v3377rXCP4mtAoTKUQhj4QlatWkVgYCCmpqYolUrS09MZPny48Cnzvr6+3Lhxgz59+qBUKtm6dStVqlTRiXURwa5duz76uqiK9qioKFasWIGXlxeNGjWiU6dOzJkzh6NHj6JUKpk+fboQXWfPns31NYVCIdSce/78OTExMcTExHDmzBnMzMxo3bo1VlZWNGrUSJguGbX17t2bFStW5Nh1M3ToUKFRJV27dtW8v52dnfDoCjXdunXTXC+0H8vAxYsXiYiI4ODBg9SpU4cuXbpga2srbMNFPYskN0Qt3tPS0j5pIPXr14+QkBA9Kcqkdu3aOcaNqFQq0tLSsg01M5DJ1KlTGTp0KDVr1hQtRYdXr17pPNce0GpkZCQsTszJyUnnuZGREcWKFcPKygoHBwchmtQolUpOnDjBzp07iY2NpX379syYMUOopk8h6nfgzp07jBgxAjc3NywtLTXr1MTERLy9vWnRooVe9ahUKi5cuMDhw4eJiYmhfPnytG3bljZt2ggZzqfNp9bKCxYs0JOSnPnw4QN//vknp0+f5syZMzx9+hRLS0vmzZsnRE/Wa4Q2CoVCeM70sWPHcHd3x8jIiLCwMNq1a4evry+2trZCdS1btox9+/bRvn17lEol+/fvp1+/fgwYMECIHnXBWUJCAvfu3aNZs2aYmJhw5swZvv/+ezZs2CBEl5qcvmcyfL/atWvHb7/9pnmuVCrp1KkTv/76q0BVmQwcOFD455YT9erVIy0tTeeYDHHGMl7LZNSkpkGDBjl2pKpUKhQKBRcuXBCgSl4MJr2Bf0VycjL37t3DyMiIqlWr6pgSf/zxB02aNNG7Jnt7e3bs2EGePHmATLPE3t6e/fv3613L14CDgwPLli2jXLlywD/GZWJiIj179hS2YMhtYNrDhw/58OED165d07OinFEqlRw4cIBVq1Zx8+ZN4YsFbWTQtmvXLnbs2JFj181PP/300YXEfxtZzXBtIzUlJUXzWOQCZvny5URFRVGgQAG6du1K586dKVGihN51ZCVrJbH2Ukbk4l2m75M2jx8//ujr6t8BA7r06dOHy5cvU7ZsWZ0NKVk29rKSnp6OnZ2dsN/v1NRU4Z1SH+PFixfs3r2bXbt2YWxszM6dO0VL+iiiricjRoygc+fOmnX12rVr2bt3L/Hx8Tg7OxMWFqZ3TdrcvXuXQ4cOcezYMfLly0dwcLAwLephfBcuXODJkyfY29tjbGzMvn37KF++PD4+PsK0qXn9+jWnTp3iwoULxMTEULBgQcLDw0XLkpKePXvyyy+/MGLECCIiIrh+/Tqurq5ERUUJ1fXjjz+yc+dOzcDYN2/e0Lt3b+Hm7ogRI5g1a5YmSuzJkye4ublJG7chGicnJwICAjQFTImJiYwYMYItW7YIVpbpC2zevFmn88CAgf8UhvuQL8MQd2PgX2FqakqdOnVyfG3BggVCbipUKpXGoIfMWA3t5yKRMVYmJSVF54JYuXJlAM3EbVFkNT+Sk5Px8vLi1atXmiEoonj58iVHjx7lyJEjnDt3jho1amBnZ8eiRYuE6pJRW7du3YiPj6dLly7Zum5EGvQAN2/e1OQ3p6SkaB6L3s0/ePDgJ/8mKSlJrwvo5cuXU7ZsWb799ltOnz7N6dOndV5ftWqV3rRo07VrV2JjY7GxsaF79+7CB9mqkbXuQX2tv3LlCufPn0ehUNCwYUPq1q0rWJncODs7i5bwRYga0Kqmd+/eUm5SHTx4kB07dnDx4kXat2/P/Pnzc13DGoCnT59ib28PwJkzZ2jbti1GRkaUKVOGxMREweqgatWqVK1alZEjR5KQkCBUy5AhQ4DM71hISAimpqZA5kBNUVXOAPfv3+fIkSMcPnyYO3fuaOIQR48ezTfffCNMl7a+zZs3k5SUhEqlQqlU8uDBA+EbQBkZGTqZ0t9//70U80iKFi2qE2NWuHBhKczUp0+f6sz6KFu2LM+ePROoKJOEhARmzpzJgwcP2LJlC1OnTsXb25uSJUsK1fXtt9/SvXt32rdvj7GxMYcPH6ZEiRJ4enoCmXE4ojA1NaVNmzbUrFlT57slap2vRqlUsn79em7fvs2sWbMICQlh2LBhH521pA82b95M//79Abh9+7bOYFZ3d3chHY2ydkNAphc2cOBA0TK+GgwmvYH/OKJMilq1ajF//nz69++PQqFg8+bN1KhRQ4gWbbRjZSCzkksdK7Nu3TphsTJKpVLnuXa+qCx5n9evX2fSpElUqFCBqKgoocOv1FPJW7ZsSadOnfD29tZUtIhGVm2jRo1i4MCB0nXdyGiGw+dVEfTr10+vJpjoVv3c8Pb2Jjk5mQMHDuDl5UVSUhL29vbY2dkJjT9ITU3l2rVruf4OijIGlUolU6ZM4fTp0zRq1Ii0tDRWr15NkyZN8PPzE36zIysirk//F0QNaFUj6yZVUFAQvXr1YsmSJUI3Mb4WjIyMNI9jY2N1jKPU1FQRknJFtOmm5sWLFzrrG4VCkS2WSp+0b98eGxsbxo8fj4WFhfD5XFmZNGkSdevWJTY2lk6dOnH06FEpNs5MTU158uSJxpg/d+6cFN1BjRo1YsyYMTg6OmJsbExUVBRly5bVZFCLypouWbIkS5cu1URibd26VdM9KxIPDw9sbW3ZvHkzhQsXplatWsycOZPAwEChuipWrEjFihU1zzt16iRQjS49evQQLSFHfHx8ePnyJZcvX0alUnHixAkSEhKEbmgA7NixQ2PST506Vefe7M8//xSi6c2bN0Le93OIiIgwmPRfgFy/2Ab+JxBVcTBnzhzmzZtH7969UalUtGzZEjc3NyFatAkODiYoKEhjwOXJk4cmTZpQu3ZtevbsKcykL1++PLGxsTRo0EDn+MWLF6UYkrRu3TpWrFjBxIkTNT+CIvnrr78oX748VatWpVq1alKY4Gpk1iZj142MZvjnom8TTH3j9eHDB+7evQtAlSpVpNjIMzU1pUuXLnTp0oVnz54RGRnJgAEDqFSpEkuWLBGi6dGjR4wfPz7Hz0mhUHD48GEBqmD9+vVkZGRw9OhRzWf3/v17pk+fzrp16xg+fLgQXQb+HbIOaJVtkyoxMREzMzNNJWBKSgopKSma10UPnvsUojY9ihQpwo0bN0hMTCQhIYHGjRsDmZEuoro/ZcfS0pJhw4bRuXNnVCoVkZGR2NjYCNMzfPhwTb56mzZtaN26NRYWFtJsyL5//x4PDw+8vLywsrJiwIABUqz1J02axJAhQ0hISMDR0ZH79++zbNky0bI0c2PU8UpqNm3ahEKhEGbSe3t7M3fuXLp06YJCocDKyor58+cL0aLN48eP6dWrF1u2bCFPnjxMmTIl1zhVfTJu3DjREnKlW7duUg5NjomJYdeuXTg4OFCoUCHWrVtHly5dRMvS+X2WpUBBqVTy5s2bXPXIvuYx8A8Gk97A/wyxsbHC41ByQtZYmREjRuDs7MzMmTNp0aIFCoWCM2fO4OXlJTS+5cWLF0ydOpW///6b0NBQnfYxkZw4cYKrV69y9OhRpk2bxps3b7C2tqZ169Y0a9ZMqGkps7aPIcuiJidk1SZiEzQ8PFxzTfjw4QN58uRh4sSJ9OnTR+9acuPly5e8fPmSV69eCW3lr1atmtChyLmxd+9eNmzYoHMtKFiwIPPmzcPJyclg0n9lbNq0See5ekBrr169hA5olW2TysnJiV27dtGsWTMUCoU0syvUqFQqMjIyMDExITExkVOnTlGjRg0qVaoE6HY46hMXFxcGDRpEYmIikydPpkCBAgQFBbFq1Sp++eUXIZpkx83NjZCQEE2nXocOHejdu7cwPZMmTWLSpEk8fvyYo0ePEhgYiIuLC02aNKFNmzaaOCNRqM2iihUrcvv2berVqydFrEzDhg0JDw8nNjYWpVKJubk5xYoVEy1Lc81PT0/PFu8qklKlSrF8+XLRMrKhUCh0OsYTExOzdZCLYN++fSxdujRbxXNMTIwgRf9w/Phx5syZoxma3KlTJymGJpuYmOh0d+XNm1eKziDt65UM1y6AW7du0axZs1zXYCLXPI8ePdIMnM4J0bFKsiH+G27AwH+IZcuWMWfOHHr06EH37t2lqfaRNVamcePGeHh44Ofnx/jx41EoFFStWpXZs2dTr149Ybrs7Ox4//499vb2bN26NdvrItvb6tSpQ506dRg3bhzx8fEcO3aMRYsW8fDhQ2JjY4Xpkl1bbsiyqMkJmbXpk0OHDrFp0yaCg4P5/vvvAbh06RIzZsygRIkS/Pjjj8K0PX36lKioKCIjIzE2Nsbe3p7w8HBprv0yoVQqc+ywKVKkiLQbUiLZsmULbdu2lfa7tHbtWikiGLIi2yaVuhvqxo0bgpVk586dO4wYMQI3NzcsLS3p2bMnkGkmeXt706JFC01Rh74xNzcnOjqalJQUTXxYgwYN2LZtm2YDQQTv37/Hz8+Pe/fuERAQwOLFi3F1ddXJ6haFiYkJ7dq1o1KlSrRo0YK///5bx1gSRbly5ejfvz92dnZER0ezdu1a9u/fL9ykr1ixIl5eXnTr1o2ZM2eSlJQkNKpLzY0bN1i8eDGBgYHcvHmTQYMG4e/vT5UqVYTqevHiBa6urpw+fZqMjAwaN26Mr6+v8N+o2NhYFi9enK16V/Rw9Z9++onJkyfz7t07wsLC2LZtGx06dBCqCcDX11dn0K5MLF++nPDwcEaMGEGpUqXYsmULrq6uwk36GjVqEBISQkZGBvfu3SM4OJhatWoJ1SQrtWrVkmoNpk2hQoVo166daBlfDQaT3sB/HFE3/OHh4dy9e5edO3fSq1cvatWqRc+ePYX/uMgcK2NtbY21tTXv3r1DpVJly3Les2eP3lvn+/TpI7VBeuPGDf744w/++OMPLl68SKVKlRg9erRoWYDc2gx8naxfv56AgACdG9R69eoREBCAm5ubMJPeycmJuLg4OnbsiJ+fH7Vr1xaiIysWFhaiJeRIUlISSqUym2mkVCr58OGDIFXyolKpmD59OklJSVhbW2NraytNVxfIO6BVRmJiYihRooTm8wsODqZmzZpYWloK1eXj48PEiRNp06YNO3bsADI7XuLj43F2dqZFixZC9eXNm1enkEQ9YF0knp6elCpVihcvXpAvXz4SExOZPXu20O5PNepoGVmqUN++fcvZs2c1a8InT55gaWnJgAEDsLKyEqJJG3d3d6Kjo6lduza9evXi5MmTzJ07V7Qs3N3dGTp0KAA1a9Zk/PjxzJkzJ1v3kr6ZO3cu5ubmLF68mIyMDDZt2oS7uzsrV64Uqmv27Nk4ODhQu3Ztqe7dRo0aRUREBEqlklOnTuHo6KjZCBVJuXLlaNu2rWgZOSLr0OSZM2cyf/58Xrx4QZ8+fWjZsqXwPHrI3Dhbv359tseQ2d0rAhk+r9woWrSoJkLVwKcxmPQG/uM0bdpU2HtXrVqVKVOm0K5dOzw9PXFxceHSpUvC9IC8sTLa5JZhHhQUpHeTfvz48Xp9v89l3LhxnD17lnz58tGqVSvs7Ozw9vYWHlskuzYDXzdJSUk5VpBVrVqVt2/fClCUifr7vm3bNrZv367zmkKh4Pz580J0jRs3jtevX+f6uqg8yKZNm7JhwwYGDx6sczwoKIjmzZsL0SQz/fr1o1+/frx7945jx47xyy+/8ODBA5o1a0bbtm2Fb8bI2v2Q23m5ePEiwcHBep8VcfjwYWbPnk1AQIDmWP78+ZkyZQpeXl5YW1vrVY82T58+1VQznzlzhrZt22JkZESZMmVITEwUpgsyq/G0b/aNjIwoWrQoVlZWzJo1S1jl+vXr11mwYAHHjx/H1NQUPz8/oTMYtPnll1+kqkK1tLSkZs2atGrVipkzZ9KgQQNp8ughc6ZMkyZNOHjwIKVKlcLb21uKeUrJyck6xQe2trZSRDzdv39f5zo2YcIEKYaOmpiYZFtXyELXrl3p2rWraBk6dO3alYULF2JlZaUT2aKe+yESWYcmm5mZSTHnICstWrTg1q1b2R4DwtbVuQ1tfvbsGZs2bWLKlCl6VvQPH1u33rlzh2rVqulRjfwYTHoDX8TixYtxcXEB4Pfff9ep9BkzZgwrVqwQNgj1xYsXREVFsWvXLjIyMujRowerV68WokUbWWNlPgcRRsC0adPw9vYGMlvVtXdde/Tokc2Q0xf16tVj3LhxUrbYyaztY8hqNMlMgQIF9Pp+SUlJub6WkZGhRyW65JRtnZ6ezv79+wkODta/oP8fdfa1GlkysJ2dnenTpw+XL1/GwsKC9PR0zpw5w71793KMFTOQSaFChbCzs8POzo60tDROnz7Nnj17hJv0sg1oVaNd3aZUKjX/j9euXRNiKAUGBhIUFKTz29i7d2/q1q2Lp6enUJNeu6slNjZW59ylpqaKkKQhaz6ySqUiISGBkJAQfH19cXd3F6IraydQRkaGFJEyIF8V6rFjxyhZsuRH/8bFxYXFixfrSZEuBw8eZMaMGdSoUQOlUsnMmTNZsmQJzZo1E6JHjUKh4MaNG5prxt27d6X4jqWnp5OamqoxTZOTk6Womq1evTo3b96kZs2aoqXocPDgQXx8fHj58qXO7+SFCxcEqsrckI2OjubkyZM6x0XHA4F8Q5M/5SctWLBAT0r+/fuvW7eOIUOG6EFNJkuXLtV5/ueffxIcHMyBAweyJTrom5wKU6Ojo9mwYQNnzpzhypUrAlTJi8GkN/BFnDhxQmPS+/n56Zj0T548ESULyMyf++mnn5g9e7bwG+isyBgr8zmIWABqZ8du3LhRx6QXmVc5YsQIkpKSWLduHefPn0ehUNCgQQMcHR2FV6zLqO38+fM0atToo38jsuvmU+jbDIfM6vCP0bhxY0JCQvSkJpPKlSsTHR2drT0+OjpaaEar9jDuN2/esHXrVkJCQkhKSsLJyUmYrq5duxIbG4uNjQ3du3eXpjKkePHibN++nS1bthAdHQ1kxlcsXLhQ+PXrayFv3rxYWVlJERUh24BWbd6+fUtYWBhbtmwhOTmZjIwM9u7dS8WKFfWuJTU1NcfN67p16350A1IfFClShBs3bpCYmEhCQoKmkvLChQvCc6ZzGpRZvHhxZs+ejZ2dnQBFmahzuFNSUjhx4gQhISHSrCNkq0L9lEEPEBcXpwclOePv78/mzZs15u7Vq1eZNWuW8Bivn3/+GScnJ2rUqAHAvXv38PPzE6oJoGPHjgwaNAgHBwcUCgU7duyQIt/50aNHdO/enbJly+p830Wbzr6+vri6umbrChLNtWvXiI6OlqJCPStZhybXr1+f4sWLC9Ojjqi7cOECT548wd7eHmNjY/bt25drxbhs7N69W68mPfxTILFhwwauXLlC3rx5CQoKEr4BWrVqVSBzXbZr1y42btzI/fv3sbOzY8+ePUK1yYjBpDfwRWjfEGa9ORT9I3j8+HHMzMyERjB8CpliZb4GZPqOvXnzBkdHR6pUqULz5s1JS0vjzJkzhIeHExYWluNN7f/L2jw9PT95syWq60ZGMxzINY/14cOHfPjwgWvXrulZUWZL9ejRoxkzZgwWFhZ8+PCBM2fOsHbtWtatW6d3Pdrcu3ePDRs2EBUVRbly5UhJSeHIkSNCW+a9vb1JTk7mwIEDeHl5kZSUhL29PXZ2dtk2Z/VNoUKFGDlyJO/evUOhUBjM+a8Y2Qa0qvHw8GDPnj00atSIadOmYWNjQ/v27YUY9JB5s5oboju5XFxcGDRoEImJiUyePJkCBQoQFBTEqlWrpIjXyAkTExPy588v7P0nT55MYGAghQoVwt/fn1atWjFmzBhherSRrQpVdvLnz69TfV2nTh3h95EAbdq0Yf/+/Vy4cAFjY2Pq16/PN998I1oWY8eO5dtvv+XEiRMolUocHBzo0aOHaFk4OzuLlpAjZmZmwmfS5USJEiVIT0+X0qRv1aoVP/74Iz/99BNNmzYV/v+oNrcPHjxISEgIpqamAPTq1YsBAwaIlPbZ6HudsXbtWkJCQjAzM6Nr164sW7aM3r17CzfoAeLj49m8eTPh4eGUKlUKBwcHNm/ezMKFC0VLkxKDSW/gXyP64p2VhIQEevXqxbt379i+fTuDBg1i+fLlmp07mRF9sygrMn3Hli5dSo8ePRg2bJjm2JAhQ1i1ahUBAQHC2r9l1Sbzd1pGMxyyVx4lJyfj5eXFq1evhC1iateuzbJlywgICNBoaNSoEYGBgUIHaY4YMYIrV67QsWNHNm7cyA8//ICNjY0UmbampqZ06dKFLl268OzZMyIjIxkwYACVKlXSeya3NtHR0fj4+HD37l3gnxkuIiM/DPxvsXPnTmxtbenWrRvNmzfHyMhI6O94nTp12L17d7bq7z179lCpUiUxov5/zM3NiY6OJiUlRbOB16BBA7Zt2yZcW24kJiYK7WjMkycPY8eOZezYsaSlpfH8+XNpzC7ZqlBlx8rKisDAQPr374+xsTERERFUr16dN2/eoFKp9D6/JSYmBktLSw4cOKA5lp6erplv89NPP+lVT050796d7t27s3XrVimGoAI0adKEP//8kxMnTvDhwwdatGhBkyZNRMvihx9+4NChQ9IZ9aVLl6ZLly40b95cZzC3DINQt23bxpEjR1izZg2urq5YWVnRrl07WrZsKVTXixcvdM6VQqHg1atXAhV9Pvpe//j5+WFvb8+oUaM03c6yeClt27alffv2rFu3ThPJGBoaKliVvBhMegNfhCz/6Dkxb948Zs6cia+vL6VLl6Z///7Mnj1bSEXslyLreRVhtMp6Lv74448cKxdHjBhBx44d9S9ICxm1vXz5UmfSfVZEDpqS0QzPyvXr15k0aRIVKlQgKipK6M1+vXr1CAoKEvb+OXHt2jXq1KlD9erVNVW6Ml47Xr58ycuXL3n16pXQarxz587h7u7OjBkzsLS05MOHD8TExODu7o6Pj48UQ8tk5dmzZ9y8eZOWLVsSHx9P2bJlRUuSbkCrmmPHjrF9+3bc3d1JSUnBzs5OqKk7ceJE+vTpQ3R0NA0bNkSpVHLx4kXOnj3Lpk2bhOlSkzdvXh3zoWHDhgLV/IO2Uanm9evX7Ny5U2jX58GDBzl9+jTOzs7Y29vz7t07xo0bx8CBA4VpUjNs2DDWrl2rs+nZq1cvwsPDBaqSlzVr1pCRkZEtEz8yMlLI/JZ9+/ZhaWmZ43VBoVBIYdKrCQsLw9HRUbQMACIiIvD39+enn35CpVIxadIkxo8fT69evYToadCgAQqFgoyMDLZu3UrevHkxMTFBpVKhUCiEZ9JXqFCBChUqCNWQG99++y19+/bF3t6eQ4cOERAQwPbt24XNUlJjaWnJsGHD6Ny5MyqVisjISGxsbIRqkpXIyEhCQ0Pp2bMnlStXplu3bh/tKNQn/fv3JzIykr/++gt7e3spBl/LjMGkN/BFPHv2DE9Pz2yPIbONRSSvX7+mRYsW+Pr6AtCvXz/D4vj/iIjs0UePHjFq1KhsjwH++usvvevRxtjYONsxIyMjnZtsUcimLTU1VWfSvazIZIarWbduHStWrGDixIn0799ftBx27NhB9erVNYOufX19qVatms68CH1z7NgxDhw4QGhoKF5eXrRu3Vr4sEU1T58+JSoqisjISIyNjbG3tyc8PFxozvTKlSvx9/enfv36mmMdOnTg22+/ZdmyZQaTPheOHTuGu7s7RkZGhIWF0alTJ3x9fYVX58k2oFVNsWLFGD58OMOGDSM6OprQ0FASEhJwcnJi+PDhes/zL126tGYWw/HjxzEyMsLc3JxZs2ZRpEgRvWrJStasZCMjI4oWLYqVlRWzZs2iYMGCwrRlNSqNjIwoVqwYvXr1wsHBQZAqWL16NV5eXhw4cABzc3Pmzp3LgAEDhJr0EyZMIC4ujkePHumsmdPT06VYG8rK1atXRUvQQW1k9enTR3jhzaeQqVM1ODiYbdu2aYYmDx8+nKFDhwoz6WXPth43bhzv37/n6tWrpKenU69ePWmiB5cvX87vv//OX3/9RZMmTRg3bpzwKnoANzc3QkJCOHjwIJC5du3du7dgVXJSs2ZN3N3dmTJlChEREWzdupVnz54xffp0hg0bJjRdYtq0abi4uLBnzx5CQ0NZsGABJiYmnD171nAPkgMGk97AF9GvX78cHwP07dtX33KykZqaqrnpSUhIkGb3UEamTZuGt7c3ALt27dIx3Hr06MH27dsZOnSo3nXNnDlT8zjrUCSRQ5KUSiXv3r3LFqchwwwEGbWVLVuWBQsWCHv/z0E2M/zFixdMnTqVv//+m9DQUKFxMmq2b99OYGAgAQEBmmPqgaMKhYKuXbsK0WViYkLHjh3p2LEjd+7cISwsjNTUVH766ScGDx5Mnz59hOhycnIiLi6Ojh074ufnR+3atYXoyMqLFy90DHo1DRo04NmzZwIUfR388ssvhIeHM2LECEqVKsWWLVtwdXUVbtKDXANa1WzYsIGBAweiUCiwtrbG2tqaJ0+eEBYWxowZMzh58qTeNRUvXpxx48bl+rqLi0u2al59EBMTo/NcpVKRkJBASEgIvr6+QiP01q5dK02MjDYqlYqaNWuyZs0arKysMDMzE25YTp06lcePH+Pm5oabm5vmuLGxsTSDw3NDxLmLjIykS5cuuXZaiuqyPHXqFBcuXGDZsmVUqlQp27lRxzPIQN26dUVL0KBUKjUGPWRujBoZGQnTU65cOYAcu4tNTU1JSUkRalReunSJMWPGUKJECTIyMoiPj2fVqlVSdFHt2bOHxMREevfuTatWrahXr54UHaomJiYMHDhQsxmrUql48OCBtLFw2oj6fSpYsCD9+vWjX79+nDt3jtDQUBwcHPjzzz+F6FGTN29eHBwccHBw4OrVq4SEhDBixAiqVavGtm3bhGqTDYNJb+CL+NiNjmj69u3L0KFDefHiBYsWLWLv3r06Gd0yI+IifvPmTc3jjRs36pj0ItvTRVbnfozOnTvj4eGBr6+vZtGSmprKnDlz6NKli0FbFkTfOH8MGc1wyOxcef/+Pfb29mzdujXb6yIyK7ds2UJwcLBOxEfbtm2pUaMGP//8szCTXptq1aoxa9YsJk2aRFRUFGFhYcJM+rNnz5IvXz62bdvG9u3bdV5TKBSafFt9k5ycnOtrIm+oZScjI0PHgPj++++luGmVbUCrmoiIiGxVzWXLlsXFxYXx48cLUvVx4uLihLxvTgPdixcvzuzZs4V0MWrTu3fvTw5+F4GRkRH79u3j5MmTuLq6cvz4ceH/j9999x3fffcd+/fvl+pa+uTJk1yjuaKjo7GyssLf31/PquDBgwcA0nVaOjo6MnXqVJ49e5btXlehUHD48GFByv7h8ePH/PHHH9SvX58HDx4Iv94DFC1aVCf7/dChQ8K7lCBzM+jixYs0a9YMY2NjYmJiKF++PG/fvmXkyJHC4oIWLlyIn5+fZpBnTEwM3t7eUnT+79+/n8ePHxMdHc3atWu5fv06tWvXZunSpUJ1hYaG4uvrq7OOLV68OL///rtAVTnz+vVrihQpovld0nex44ULF7Jt+FhYWGBhYcH+/fv1qiUrqampBAQEcO/ePZo1a8aAAQOYP38+06ZNy3FT7f91DCa9gS/iwYMHuLi4EBcXR7NmzZg3b54UU+8hs/q7YsWKHDt2jPT0dObNm0eLFi1Ey/osRNyQaZuoWQ1V0Tc9hw4dIn/+/LRs2ZIBAwbw6tUrjI2NWb16tbDIiBEjRuDs7EybNm0wNzcnPT2dS5cu0bhxY80EelHIqG3QoEFC3vdzkNEMBzm6kbKiUqlyvNEvX748GRkZAhTljqmpKY6OjkKzWnO6kU9PT9fEkYiidOnSXLp0SRNZpObSpUs6JrQBXUxNTXny5InmN/HcuXNSVBjLNqD1c8iTJ49oCV8FJiYm5M+fX6gGWTfZXV1dWb58Oc7OzpQsWZKVK1fqdF+K5MiRI8yfP18z+FR0BvbYsWM1Gy3jx49n2bJlmtf8/f2xsrKicuXKetc1YcIEABYsWKCJOXj9+jXnzp0T2qGUkpLCoUOHGDRokNDf6tw4ceIEU6ZM0czW8PHxYcGCBcK7utzc3BgzZgzz5s1DoVBgYmLCL7/8IlQTZN7Hbt++XVM1/+jRIzw9Pdm8eTN9+/YVtk58//69xqCHzLz1+fPnC9GSE0WKFKFYsWKYmZmRkZFBUlKSaEmsWbOG9evXs3LlSiZOnMjRo0el6ABNTEzE3d2dXr160aRJE5ydndm/fz/lypUjKCiIihUr6t3f6du3L+3bt2fhwoXZ1qqrV6+mffv2etWjjbu7O0lJSVhZWfHrr7/y5s0bfv75ZwoXLsyAAQOE6ZIVg0lv4Ivw8PCgW7duWFpasn37dnx8fKQZtAjQuHFjnVyr8PBwYbl4amSNldFGppv7qKgoVqxYgZeXF5BZ9TxnzhyOHj3KunXrmD59uhBdxsbGLF26lIsXLxIbGwtkZi9qR0gkJSVRoEABgzYyW07Pnj2b6+si8+dkNMMB6tevT9OmTaXKsc3IyECpVGarEFQqlUI7bmRF3WoN8ObNG7Zu3UpISAhJSUk4OTkJ0zV69GimTJmCm5sbFhYWpKenc+bMGebPny/Vb7hsTJo0iSFDhpCQkICjoyP379/XMbtEIduAVjVZ58hkZdWqVXpU83WSmJgo/LNMTU3l2rVruZr1oqI/LCwsdAzUsLAwITpywtfXl2nTplG7dm0p1tTan92jR49yfU0U/v7+XLhwgU2bNpGSkkJgYCC3bt1izJgxQvTs2bOHPn368PLlS81GizZFixYVoktNQEAAmzdv1kQo3b59mylTpgg36atXr86uXbuIj48nIyODIkWKCJ2/oyYhIUEn1qZ8+fLEx8djZmaW4wwvfaFQKHj8+LFmrfjXX38J1aNNv379uHXrFpaWltja2jJz5kwp8vKLFi1K/fr1+f7773nx4gWjR4+WYm7EwoULKViwINWqVeP48eOcPn2aI0eOcOvWLRYuXMiKFSv0rqlSpUqkpKTQp08fVq5cqfO/KPq6f+XKFXbv3g1Ap06dGDhwID///LNQTTJjMOkNfBHPnz/XZDdPnjxZeMwHZFYXTJ8+nWLFirFy5Uq+++47Ll++jLu7O48fPxZu0ssaKyPDTUROBAcHExQUpFnA5MmThyZNmlC7dm169uwpzKRXY25ujrm5eY6v9evXT2iLuEza5s6dm+Pxhw8f8uHDB65du6Y3LVmR0QwH8Pb25smTJzRr1ozWrVtjbW3Nt99+K1RTkyZNCA4OztaRsX79en744QdBquTm3r17bNiwgaioKMqVK0dKSgpHjhzJNjNCn1haWjJ16lQ8PT01cQOVK1dm9uzZWFhYCNMlOw0bNiQ8PJzY2FiUSiX169eXYri0bANa1RQqVEjo7JiviQMHDmQ79vr1a3bu3Ennzp0FKPqHR48eMX78+Bxv6kVGf+S2ASTD5k/hwoX56aefRMvQoL3Gz7rel2H9f/jwYc2a9Ntvv2Xz5s04ODgIM+lbtGhB69atAWjatKnOawqFguvXrwtQ9Q8fPnzQmXFQvXp1KboZ9+3bx5IlSzhw4ABxcXF07doVLy8vbGxshOoqUqQIW7dupUePHqhUKnbs2EHRokWJi4sTOq9u7NixODo6YmlpiUKh4OTJk8yZM0eYHm0GDx5Mq1atMDY2RqVSSdP9ZmJiwps3b6hYsSKXLl2iRYsWUnz3L168SFRUFAqFgujoaH788UfKlClDmTJlhBW/mJqasmLFChYsWECPHj345ZdfNB20oq/7Jib/2M5FihQRvmkgOwaT3sAXof0PZmxsrPNcFD4+Pri5ufHXX3+xatUqvv/+e7y9venatStr164VLU/aWBntires1W9//fWXKFmkpKToVKOq23Fl2M3/FDL/4Ohbm3q3XE1ycjJeXl68evVKeOWujGY4wN69e3n+/DkxMTHExMQQGBiImZkZrVu3xsrKikaNGuld088//0z//v05dOiQps364sWLJCYmStkSLpoRI0Zw5coVOnbsyMaNG/nhhx+wsbERatCradu2LW3btuX169eA+MpAmcnJQIXMuBtAuBkn44BWyPxOyTpXRjY2bdqk89zIyIhixYrRq1cvHBwcBKnKpFq1alJmxGpvAH348IHffvtNmiGa9evX5/jx41hbW4uWAsi9HoXMz0/bBMyTJ4/QeyIPDw88PDzo168fISEhwnTkRv78+bl8+bKmOOLy5cuYmpoKVpW5QbZx40Yg835t586djBkzRrhJ7+XlhaurKx4eHigUCho2bIi3tze7d+9m9OjRwnTZ2tpSpUoVTp8+jVKpZOTIkUIH2Wpjbm7OuHHjiImJISMjAwsLC/z8/IR3RvTq1YuRI0eyatUqunbtysGDB6lSpYpQTZDpg6mvWbGxsTrFTCKvv0ZGRsycOZOaNWsydOhQ5syZQ+fOnaX7TZBphouMiHdYDXxVyGQyq1EqlZqFu7W1NX/88QcbN26kQYMGgpVlR4bzpUY7xzNr5ZvISrisFQ7ag61kq3zOikyfb1ZEart+/TqTJk2iQoUKREVFCa9EldEMV1OiRAns7Oyws7NDqVRy4MABVq1aRWBgoJBKrkKFCrFt2zb27t3L1atXUSgU9OvXj59++kmaKhuZuHbtGnXq1KF69eqaoW6yXBeSk5NJTEykZMmShIWFkZycjJGREf3795em3VoWshqo2igUCuEmvawDWmW7CfwcRGleu3atFPMNviaybgB169ZNaIyYNsePH2fz5s3kyZOHPHnyCM+kVyqVmtiWjIwMnQgXGapQGzZsyKRJk+jRowcKhYKIiAidiEZRTJs2jQ0bNmiMXVk2gaZMmcKoUaM064q4uDgCAgIEq8r8nmkXuZQpU0ZopbqaihUrEhYWxtu3bzE2NqZgwYJA7t04+uLGjRssXryYwMBAbt68iYuLC/7+/lKYzvPmzaN+/fosWrSIjIwMNm3ahLu7OytXrhSqq0ePHrRv3x4zMzO2bt1KbGysputFJEZGRrx7946kpCRu3ryp6cCJj4+X4v6oR48eVKlShQkTJnD79m3Rcnj79q1OAcy7d+90noteV8uGwaQ38EU8e/YMT0/PXJ+LGLiY1bhdv369TiW2aGQxaLIia7Vb+fLliY2NzbbJcvHixRwHWBqQm3Xr1rFixQomTpyoicqSAdnMcDUvX77k6NGjHDlyhHPnzlGjRg3s7OxYtGiRME158+alW7du0l4zZOLYsWMcOHCA0NBQvLy8aN26NampqaJlERcXx+DBgxk+fDj9+vVjzZo1NGnShOvXr1OgQAF69uwpWqJUfMyklx2RN4cir1O5oTYpTUxMSExM5NSpU9SoUYNKlSoBuoUA+qR3795C4/E+Rm4RWBcvXiQ4OJglS5boV1AuqFQq/v77b9EyAKTrLLt16xbNmjXTGPPaES4y3Je4ubkREBDAggULMDExwdLSknHjxgnTo1QqmTJlCmfOnKFhw4akpaWxevVqmjRpgp+fn/CNbAsLC/bu3cuff/6JUqnE3NycYsWKCdUEULx4ccLCwjSbLbt27aJEiRLC9Hh5eTFz5kxpo7Hc3d01c+hq1qzJ+PHjmTNnjhRrjvv37+ts/EyYMIFOnToJVJTJ6dOnmT9/PlFRUbx9+5Z58+ZRunRp4cWY/fv3p1u3bqhUKjp06EDJkiU5cuQIixYtEna/W7JkSZ3n6sjGsWPH6sQvi6Bs2bI63/MyZcponstQ/CIbBpPewBfRr1+/jz4XTbFixaQy6EHeWBmAgwcPsnbtWm7duoWpqSk1atRgyJAhwvJsITMuwtnZmZkzZ9KiRQsUCgVnzpzBy8tLSgPAQM68ePGCqVOn8vfffxMaGkr16tVFS9JBRjO8T58+PHz4kJYtW9KpUye8vb2Fx6Q4OTnlekOvUCjYsGGDnhXJjYmJCR07dqRjx47cuXOHsLAwUlNT+emnnxg8eDB9+vQRomvRokVMnjxZk3VduHBhFixYwJ07d5gzZ47BpM+FAQMG6DxXKBSYmppSvXp1Ro4cKSyGTdYBrVWrVmXbtm00aNCAatWqERoaypYtW6hTpw6zZ8/W+2D1O3fuMGLECNzc3LC0tNR8zxMTE/H29qZFixaaSD19I3PXgXbBjVKpZP/+/QQHB3Pt2jWhpk3W7/ytW7do0qSJIDW6lCtXjv3793P9+nVGjRrF4cOHhc4WuHHjhrD3/hwKFCggfMaUNuvXrycjI4MjR45oir/ev3/P9OnTWbduHcOHDxemLSYmhhIlSlC9enWsra0JDg4mf/78WFpaCtOkZu7cubi4uDB37lwUCgV16tQRuo5WnxNZZ6MkJyfz448/ap7b2tryyy+/CFT0D+np6aSmpmo6vJKTk6XY0PPx8WHBggVA5iyGwMBAPDw8CA8PF6rLwcGB6tWrk5CQoPFNXr16xbBhw4QVNQUGBmY7VrZsWUJDQ/ntt98EKPoHGTaiviYMJr2BL6Jdu3bSmW0pKSlcu3YNlUpFamqq5rGaOnXqCFQnb6zMr7/+ir+/PxMmTKBWrVooFAouXbqEp6cnkydPFraj2bhxYzw8PPDz82P8+PEoFAqqVq3K7NmzNcNPDMiPnZ0d79+/x97enq1bt2Z7XUTXjRoZzXDI3LQrX748VatWpVq1alJoyqkaJC4ujhUrVkjRmi4z1apVY9asWUyaNImoqCjCwsKEmfQ3btxg+fLlmufq38hq1arx9OlTIZq+BqpWrcrDhw/p3bs3RkZG7Nq1i7x585KSkoK7uzt+fn5CdMk6oHX16tX89ttvNGzYkOvXr+Pt7c28efO4ffs2vr6+eh+Q5+Pjw8SJE2nTpg07duwAMuPO4uPjcXZ2pkWLFnrVo01O61VtRK9d3759S1hYGFu2bCE5OZmMjAz27t2ridsQgfZ3XqFQ0KdPH1q2bClMjzaBgYH8/vvvPHv2jEGDBrF8+XIePHjA2LFjhWk6fvw49+7do0mTJsK/T2p+/vlnAgICsLOzy/H1rPOM9MXevXvZsGGDTnd2wYIFmTdvnmYgtwgOHz7M7NmzdSqcTU1NmTJlCl5eXsJnIFSqVImdO3fy5s0bjI2Nhc8PU2fhy9r5qVAouHHjBrVq1QLg7t270mRzd+zYkUGDBuHg4IBCoWDHjh1SVDd/+PBB5/pVp04d0tLSBCrK5NSpUzRv3lznWPfu3QWpySS3eUqA8BkWWefcGBkZUbRoURo2bCj8uiEjBpPewBfRt29fXF1d6dGjh2gpGlJTU3VaJLUfKxQKDh8+LEKWBlkXChs3biQ4OFgnQqZq1aqYm5szY8YMoT/M6kF47969Q6VSUbhwYZ3X9+zZI7RCKTf0XSX4JehbW58+fbJVYGhXaIhERjMc4MSJE1y9epWjR48ybdo03rx5g7W1Na1bt6ZZs2ZCZjJkNQK3bdtGUFAQo0ePFp7t+bVgamqKo6Mjjo6OQjVoox3xYRggmzuXLl1i69atmJhkLpetra3p27cvixcvFvobJOuA1n379hESEoKZmRn+/v5YW1tjb2+PSqWiY8eOetfz9OlT7O3tAThz5gxt27bFyMiIMmXKkJiYqHc92jx69Ijx48fnaNKLXrt6eHiwZ88eGjVqxLRp07CxsaF9+/ZCDXrIXE8/fvyYP/74gw8fPlCpUiXhMSRq9u7dy7Zt2+jVqxfFihUjPDwcR0dHYSZ9YGAg4eHh1K1bl6CgIFxdXXM1xvWJ2ux2c3MTrEQXpVKZ41qwSJEiQrteAgMDCQoK0pi6AI6OjtSpUwdPT0/hJv379+/x8/Pj3r17BAQEMHv2bFxdXTUZ8PqmQYMGH63+FjUjQs3PP/+Mk5MTNWrUAODevXvCNvuzMnbsWL799ltOnDiBUqnEwcFBii5LU1NToqOjNdXqMTExUtxvu7i40KdPHyZMmCBFxwHIPU9p//79Os+VSiXPnz/nyZMnBAYGGgoxs2Aw6Q18EZs2bWLKlCmcPn2auXPnSnGRPHLkyCf/5o8//hDaEitjrMz79+9zzHivXLmyFBnKQK7maVBQkBCD5FODF0NCQvSuSVZtI0eOxM3NDVtbW01r58iRIylWrJjOHAsRyGiGq6lTpw516tRh3LhxxMfHc+zYMRYtWsTDhw+JjY0Vpuvdu3fMmjWLa9eusXbtWkMV/VeGsbExb9++1Wx4qiM+Xr16JY3JJSPqjWI1SqWSpKQkAKHVbzJHpagroi5cuECHDh2AzJtD9UaHPtH+jGJjY3U6uESvc6pVq5atskwWdu7cia2tLd26daN58+YYGRlJYUKcOHGCKVOm0KhRIzIyMjQxCLa2tqKlYWJiorN2KFy4sJDvvJrdu3cTERGBmZkZ9+7dY8aMGVKY9OpBrE2aNOHx48c6A21FkpSUhFKpzHZdVyqVfPjwQZCqzOuUtkGvpm7duprfIpF4enpSqlQpXrx4Qb58+UhMTGT27NnCIm/27NkDZP5Gjhw5Msf4D5G0adOG/fv3c+HCBYyNjalfvz7ffPONaFkaunfvrlMNHhoaKqwDVM3MmTMZO3YsJiYmKBQKFAoFy5YtE6oJIDIykhkzZuDk5IS/v3+2PHgRyBwpk1sM45kzZ/Dz82Pjxo16ViQ3BpPewBdRq1YtduzYgb+/Pz179sTb25vy5ctrXpe1Im/BggXCBnTJGivzMWNGhgXzxxChT+bBizJqW7ZsGYmJiTRs2FBzbO7cuXh4eLBs2TKcnZ31rkkbWc1wyIwm+eOPP/jjjz+4ePEilSpVYvTo0cL0nDt3jilTpmBhYcGuXbsMbYlfIXZ2dsycOZNFixZpjKSMjAw8PT3p2rWrWHES06ZNG4YMGULXrl1RqVRERUXRunVroqKihA7Hk3U+i0qlQqVSkZKSwuXLl3F3dwcyYwlFmOJFihThxo0bJCYmkpCQQOPGjYHMDYTSpUvrXc/XwrFjx9i+fTvu7u6kpKRgZ2dHenq6aFkEBASwefNmqlWrBsDt27eZMmWKFCZ9mTJlOHbsGAqFgrS0NIKCgoTOyDIxMdH8VlepUoX3798L05ITAQEBrFu3TsegFNlB0rRpUzZs2MDgwYN1jgcFBWWLtNAnSqUy19dkuFe7fv06CxYs4Pjx45iamuLn5ye0y0z7fy5v3rzSzamDzIgbyMyAP3/+PIAUsTI54evrK9ykr1+/PseOHePWrVsYGxtTuXJlKTaoSpcuTVBQECEhIfTu3ZspU6boeGIiIsaePHny0ddzKs4UTdOmTZk3b55oGdJhMOkNfDF58+Zl6tSpvH79mp49e6JQKFCpVCgUCq5fvy5aXo6IXMjIHCvztSKiokvmwYsyajt69Cjbt28nf/78mmOlS5fGx8cHR0dH4SY9yGeGjxs3jrNnz5IvXz5atWqFnZ0d3t7eQk3xpUuXsn79eiZOnEiXLl1IT0/n9evXmtdl3Zg1oMugQYOYOnUqNjY2NGzYEIVCQWxsLE2bNpVuALxMuLq6Eh4ezuHDhzExMaFLly44ODhw6tQpzSAzEcg2oFVNq1atmDhxIunp6VStWpWqVaty//59li5dSps2bfSux8XFhUGDBpGYmMjkyZMpUKAAQUFBrFq1SviwPgsLixyPX7x4keDgYJYsWaJfQVoUK1aM4cOHM2zYMKKjowkNDSUhIUGTzS2qC/TDhw8agx4yhwhmZGQI0ZIVNzc3pk6dys2bNzE3N6d+/frSxFgAQqv6cyIyMpIDBw5Is1nm7OxMnz59uHz5MhYWFqSnp3PmzBnu3buX41wlfVGnTh12796drQtiz549VKpUSYwoLbJ2HmRkZEiTsS4js2bNIjo6Wic6THQMyceQYSMIMq9ftWvX5u7du3h6ehIVFcXFixdFywIyuw/OnTuHm5ubJgFA1IZjp06dNL6cGoVCQWpqKkqlUlqfTrbfJxkwnBEDX8yDBw9wdXUFMmNctHcNZUVkm66ssTI3b97UqXJWo1KppBjIIhsyD16UUVuePHl0DHo1ZmZmQuNkQE4zHKBevXqMGzcux9ZmUaxYsQLI7Eby9vbOtvCTdcFnQBdjY2MWLVrE1atXOXfuHCqViqFDh+pkQCYlJUkRYScTRkZGODg40KFDB813/82bN0IHjoJ8A1rVODs7s2HDBhISEpg9ezaQOcciX758uLi46F2Pubk50dHRpKSkaKKeGjRowLZt24QbXNrRO0qlkv379xMcHMy1a9fo1KmTQGWwYcMGBg4ciEKh0MwIevLkCWFhYcyYMYOTJ08K0ZU/f34uX77MDz/8AMDly5eFD8NTU7p0aTZs2KAZsmtmZiZ0LZ2RkaETJZP1uegN9jJlykhj0AMUL16c7du3ExoaSnR0NAANGzZk4cKFQteGEydOpE+fPkRHR9OwYUOUSiUXL17k7NmzUkRbNG7cGF9fX1JSUjhx4gQhISE0bdpUtCxpiYmJYd++fcLvNz4XGWLOIDPqbMOGDfz+++9YWFiwcuVK0ZKAzE7jadOmUadOHQ4fPpxthp6+ydoJrlKpWLVqFevWrWPq1KmCVH2c8+fPG+49csBg0hv4IkJCQli8eDFOTk6MHz/ekGX7GcgaK3Pw4EFh7/01IvPgRRm1GRkZkZiYmG0hmpiYKLxtXkYzHGDEiBEkJSWxbt06zp8/j0KhoEGDBjg6Ogpb0N+4cUPI+xr476COecqJfv36CYuFk5XQ0FAWLFigySSWpWtQtgGtakxMTBg6dKjOsSlTpug89/b2Ztq0aXrTlDdvXp2N4ZyKE0Tx9u1bwsLC2LJli8bc3bt3r/ABrREREQwcOFDnWNmyZXFxcWH8+PGCVGV+l0aNGqU5P3FxcQQEBAjTA5CWlkZERARFihShXbt2mvXYkSNHWLBggbC19q1bt2jWrJnOfYbaPJXhGmZpaYmPjw9t27bVKegQERGhplChQowYMSLX111cXFi8eLEeFWVu/mzfvp0tW7Zw/PhxjIyMMDc3Z9asWRQpUkSvWnJi8uTJBAYGUqhQIfz9/WnVqhVjxowRpufAgQOax+/evdN5DuJjZcqUKSOdQX/16tUcj6vj60SRmprKrl272LhxIy9evKBjx46ULFlSis0pAB8fH8LDw3F1dZViwG5W4uPjmTx5Mu/fvyc8PFwzi0oUo0aNynbs9evXPHz4UIoZA7JhMOkNfBFr1qxh1apVmlxPA18v6py+K1euaAzBhg0baoY6yYyIRYPMgxdl1Na5c2dmzZrF/PnzNTvkSUlJzJo1S/giWUYzHDIrdB0dHalSpQrNmzcnLS2NM2fOEB4eTlhYGMWKFdO7Ju1om5wQvUFl4D+HLG3NMhEUFERoaKhQ4yg3ZBrQ+iWcOXNGb++lngOkxsjIiKJFi2JlZcWsWbMoWLCg3rRkxcPDgz179tCoUSOmTZuGjY0N7du3F27Qf4o8efIIe28LCwv27t3Ln3/+iVKpxNzcXMjvojazZ8/m9u3bJCYm8vbtW9q1a4erqyu///47w4cPF6ZL9g32nTt3ArB//37NMZGZ9J9DXFyckPctXrw448aNy/V1EZsHavLkycPYsWMZO3YsaWlpPH/+nHz58gnRArqDM8uUKaPzXIZYmYYNG+Ls7EybNm10NqdE6vrYxqvI62vr1q2pX78+EydOpHXr1uTNm1fT5SIDp0+fZtu2bdnM75SUFHbu3Enfvn0FKcvcrHJzc8PBwQEXFxehv9tq2rVrp/NcoVBQrFgxGjZsqIkJMvAPcq/kDUjH1KlTv0qDXqT5IGusjFKpZMqUKZw+fZpGjRqRlpbG6tWradKkCX5+fsKN54+RNZtRX+8p6+BFGbUNHDiQOXPm0KJFC6pXr45SqeTu3bvY2dkxduxYIZrUyGiGQ2b+e48ePRg2bJjm2JAhQ1i1ahUBAQGaIYz6pFmzZtnyDdXIUI1n4D+HLG3NMlGiRAkpDXrZBrR+Cfpcj8XExGR774SEBEJCQvD19RVyTVWzc+dObG1t6datG82bN8fIyEia/8FHjx7lWPWmZtWqVXpUQ7ZqWDVnz54FxBpc586dY9++fbx69YqJEyeyfv16ypYty969e4XGgU6dOpW5c+fmGDsoA0eOHBEt4X8GUZsHkNmVffr0aZydnbG3t+fdu3eMGzcuWyeOvvicKus9e/YIG26rjiPZtm2b5pjozYPP+V8Ucc4sLCw4d+4cBQsW1MSTysTWrVt1zO/4+Hg2bdpEeHg4RYoUEWLSp6Sk4OXlxbFjx/D39xc69Dor3bp1y3YsLS1NeASurBhMegNfxJo1a4S2Uv9bRObjyRors379ejIyMjh69KjmAvn+/XumT5/OunXrhFUATZs2DW9vbwB27dqlc1Hv0aMH27dvz9ZOrw9kHrwoozYjIyPmzZvHqFGjuHr1KkZGRtSrV49SpUoJ0aONjGY4wB9//EFERES24yNGjBB23f2cajxDlrmB/1VatmzJli1baNu2rU51oOgOEtkGtH4J+jSic9pwLV68OLNnzxay2a/NsWPH2L59O+7u7qSkpGBnZyc8Ck5NoUKFslW9iUTbeLt69arOxplog6tgwYLkzZuX0qVLc//+fZycnITGfahJS0ujW7duBAQEUKNGDdFysrF+/focjw8ePFjPSgz8X1i9ejVeXl4cOHAAc3Nz5s6dy4ABA4SZ9J9DUFCQMJNelqiWL0XEOVu2bBl///034eHhuLm5oVQqSU1N5dGjR1LMQ1Qb9JcuXSI4OJgDBw6gUChwd3cXViDXrVs3njx5woABA7h58yY3b97UeV3k9TUtLQ03NzdsbW358ccfgcwujuLFizNv3jzpu0D1jeFsGPgiZGyHX7x4sWYg2e+//64z0G3MmDGsWLGC6dOni5InbazM3r172bBhg84OZsGCBZk3bx5OTk7CTHrtH5SNGzfqmPQib2A/Z/CiQVt2ypUrp/kfkAUZzXA1OXWwGBkZSV1pYMgyN/C/SmBgIGlpacydO1dzTIYOEtkGtH5tmJiYCK8wLlasGMOHD2fYsGFER0cTGhpKQkKCZv1lZWUlTFvRokVzrHoThbax1bVrV6mMLu1Np6JFi0ph0AMsWbKEyMhIhgwZws8//yxdZvKtW7c0j9PS0jh79iyWlpYCFRn4N6hUKmrWrMmaNWuwsrLCzMxMSq9AGxH6ctuUUiP75pSoz7RUqVKMGzeO0aNHc+jQIUJDQ+nQoQM//vijzvw1Efz6669s2LCBuLg4OnfuzJYtW5g4cSLdu3cXpql+/fqYm5vz/Plznj9/LkxHTixdupTExESddIm5c+fi4eHBsmXLcHZ2FqhOPgwmvYEvIj4+Hk9Pz1xfnzVrlh7VZHLixAnNTamfn5+OSf/kyRO968mKrLEySqUyxwywIkWKCF1gab93Vh0ytIJnHbx48eJFgoODWbJkiThR/z8ya5MNGc1wpVLJu3fvsv1fvn37VpCiz0P2GzIDBv4tly5dEi0hR2Qc0Po1IcMA8w0bNjBw4EAUCgXW1tZYW1vz5MkTwsLCmDFjBidPnhSmTeZrugzrQG209Yje+MlKly5daNasGdOnT+fgwYNUqFBB85qI+zVtFixYoPM8Pj6emTNnClJj4N9iZGTEvn37OHnyJK6urhw/fly6/9GsiNCnvSn1NSL6MzU2NqZdu3a0a9eOuLg4wsLCALHRReqIpxUrVlC8eHFA/HlSJxHkxPHjx/WoJDvq7kHt38nSpUvj4+ODo6OjwaTPgsGkN/BFGBsbC2/zzorspq6ssTJJSUkolUqMjIx0jiuVSj58+CBEU1Zk+PxyQqlUsn//foKDg7l69aqwBUJOyKxNFmQ1wzt37oyHhwe+vr6a735qaipz5syhS5cuQrV9DFn/Tw38w+fkPhoii/4hMjKSLl26fNWRDPoc0Pol6NMAzinL/PXr1+zcuVP4b2NERES2SIiyZcvi4uLy0UF++mDRokVC3/9rQju/P6csf33n92flxo0bxMXF0aRJE+nu37QpXbo0jx8/Fi3jo8i8eSUKV1dXli9fjouLCyVLlmTlypXCN4BkJOumVE6INJy/JipXrqxJSBAZXbRixQpCQ0OxsbGhdevWdO3aVbprREpKCrt27WLjxo08f/5cM8dFBHny5MlxI9vMzEzqbnFRGEx6A19EyZIlPzphXjQymkWyxso0bdqUDRs2ZDMbgoKChA4akfEzVPP27VvCwsLYsmULycnJZGRksG/fPipWrChamtTaZENWM3zEiBE4OzvTpk0bzM3NSU9P59KlSzRu3JghQ4YI02Xg68fR0fGTkUQhISF6UiM/Dx48AL7u6jcRN4vbt2+nR48eH/0bfcYPZo1FMTIyolixYvTq1QsHBwe96fhStIfRiaBq1aps27aNBg0aUK1aNUJDQ9myZQt16tRh9uzZhg09LbSrv2XK8U9KSmL+/PkcPXoULy8vWrduLVqSDtoboCqViitXrvDNN98I0/PkyRPKli2b42vR0dFYWVkJj9fIDZHGoIWFBcHBwZrn6gpnA1+OSMP5a0Xkd9/GxgYbGxsePXpEaGgo06dP5+3btyxfvpz+/fsL3RSNj49n8+bNhIeH8/79e0aMGMGgQYOE6YHM9VdiYiJmZmY6x2XobJQRg0lv4IuQbYcQ5DZ1Qd5YGWdnZ/r06cPly5exsLAgPT2dM2fOcO/ePbZu3SpM18eqkv766y9RsvDw8GDPnj00atSIadOmYWNjQ/v27aUwwWXWJiOymuHGxsYsXbqUixcvEhsbC8Dw4cOpX7++5m8MQ1oN/Btk/O2WmQkTJgCfV/0mKyLWRoGBgfzxxx94eHhgamqa4980bdpUb3rWrl2rM/BXJnKqutZGZAX26tWr+e2332jYsCHXr1/H29ubefPmcfv2bXx9fZkzZ45e9WifJ9mq1T8nu9/FxYXFixfrQc0/2NvbU7FiRSIiIihZsqRe3/tzyLoBWqZMGaZOnSpIDYwdO1azkT1+/HiWLVumec3f3x8rKysqV66sd11f8+aBrMi6HpJVF8irTQYPqHz58kydOpWJEyfy66+/EhoaSlBQkOY+Tp+oh9gePnwYS0tL5syZg5+fn2ZNK5LOnTsza9Ys5s+fr7mPTUpKYtasWUKHv8uKwaQ38EW4urp+8m/WrVunV6Pr2bNnmpx87ceQuZMoGlljZYoXL8727dsJDQ0lOjoagIYNG+Lj40PBggWF6fpYVZLIKqWdO3dia2tLt27daN68OUZGRlIsDkBubTIiuxlubm6Oubl5jq8ZhrQa+DekpqZy7dq1XG+0tGdZGMgcUr5s2TJsbW354YcfWLRoESEhIdSpU4clS5YIrfiUmYiICLy8vHBwcCAgIIAaNWoI1dO7d29pr5eFChWSqvJam3379hESEoKZmRn+/v5YW1tjb2+PSqUSMlxd+zzJes4+RlxcnN7fs0+fPtnmVsiEbBug2r+Njx49yvU1fSPr5sHXjJ2dnWgJOSLzfZus50w0Bw8eZO3atdy6dQtTU1Nq1KjB6NGjKV26tBA9vXr1wt7enkOHDmk2Z2WJrxs4cCBz5syhRYsWVK9eHaVSyd27d7Gzs2Ps2LGi5UmHwaQ38EVYWlp+8m92796tV5O+X79+OT4G6Nu3r9505IassTJpaWl4enpia2vLiBEjABg5ciRxcXHMmzcPExMxl4fPqUoSgXrgibu7OykpKdjZ2UnTniWzNpn5Gs1wfd8sGrLM/zd49OgR48ePz/H7o1AoOHz4sABV8rJo0SLi4uJwdHTk3LlzbNmyhTVr1nDz5k28vb3x9fUVLVFKChQogJeXF0ePHmXcuHE4OjpSvnx5zev6rpaStfoPoGjRotKudwBNS/qFCxfo0KEDkHmtELE2lLVaXWaio6OlNOk/1j0C4roitA3SrGapSPNU1s2DnGIrZGDatGma4Zm7du3SuXb06NGD7du3S/l/IRLDOft3/Prrr/j7+zNhwgRq1aqFQqHg0qVLzJ8/n0mTJlGrVi29a5o5cyZbt27FwcEBe3t7unbtqncNuWFkZMS8efMYNWoUV69excjIiHr16lGqVCnR0qTEYNIb+I+j70WDzBn5IG+szNKlS0lMTKRhw4aaY3PnzsXDw4Nly5YJnbKd0870kCFDsLKyEqapWLFiDB8+nGHDhhEdHU1oaCgJCQmauQIGbf9byGru6Ptm0ZBl/r9BtWrViIiIEC3jq+HkyZPs2LGDvHnzsmnTJmxtbWnUqBGNGjVi48aNouV9FiKvYXXq1KFixYqEh4drbsAUCoXeTXqZO0hk/Y2BTG0qlYqUlBQuX76Mu7s7kDmELjU1Vay4XBBRrS4zb968ES0hR86cOUPBggWxt7enRo0a0vwfyKIjK7JuHgwbNoyCBQtiY2ND27Zt+fbbb4Vp0ebmzZuaxxs3btQxnA3FSznzNZ8zkf+3GzduJDg4WCeOqmrVqpibmzNjxgwhES5OTk44OTlx5swZQkND6datG0ZGRkRERNC5c2dhBZhqXr16Rf78+TXnJiYmBhMTE4oXLy5Ul4wYTHoD/3H0vWh48OABLi4uxMXF0axZM+bNmydVK7qssTLq6mvtSdulS5fGx8cHR0dHYSZ9bjvTnp6eTJ48WXhumUKhwNraGmtra548eUJYWBgzZszg5MmTQnXJru1rQ+a2U30i642rAQP/TYyNjTUdJLGxsfTs2VPnNdHINqBVm927d+Pp6YmDgwMrVqwQOgRV5g4SWVrQc6JVq1ZMnDiR9PR0qlatStWqVbl//z5Lly6lTZs2ouUZ+AyUSiVv3rzJ9Tdc1FDDU6dO8dtvvxEREcG5c+fo0qULdnZ2FC5cWIgeNdrnKyMjQ+fcZWRkCNMl6xosLCyM+Ph4Dh06xMyZM3n//j1WVlbY2toKjTnTPl9Zz53s63pRn/XXfM5ExvC8f/8+x3kRlStXFr6Z3bRpU5o2bUpCQgLh4eEEBASwZMkSjh07JkzT7du3cXJyYt68efz4449AZlHmlClT2LhxI1WqVBGmTUYMJr2Brx4PDw+6deuGpaUl27dvx8fHh4ULF4qWpUHWWJk8efLoGPRqzMzMPhlv8d9Exp3p3ChbtiwuLi5SDuWSWZuBrweZK1ENfD4WFhaiJXx1pKWlkZyczJUrV/Dz8wMyq1OVSqVgZfINaFXz888/c+HCBRYvXkyLFi30/v5ZkbmDpGrVqmzbto0GDRpQrVo1QkND2bJlC3Xq1GH27NlCY8ScnZ3ZsGEDCQkJzJ49G4Bt27aRL18+XFxchOky8PncunWLZs2a5bpBdf36dQGqwNTUlK5du9K1a1eePn1KZGQk/fv3p3Llyjg4OGBtbS1EV9bzpX39FGlUyrp5AJmFXf369aNfv34kJiZy7NgxVq5cSVxcnBTXXdkN5qzIkPsu0zmTPYbnYwUbsmyulSxZkrFjxzJ69GiOHj0qVMuiRYuYOXOmxqAHmD17NnXr1sXX15eVK1cKVCcfBpPewFfP8+fP6d+/PwCTJ0+mS5cughXpImusjJGRUY6ZgomJiULb22Temc4Nf39/nJycRMvIEZm1GZAfmStRDXw+48aN4/Xr17m+LqqqUlY6d+7MgAEDUCqVNG3alO+++47Y2FgWL14sxY20bANa1aSmphIZGZlj6/Lx48eFGXAysnr1an777TcaNmzI9evX8fb2Zt68edy+fRtfX1/mzJkjTJuJiUk282PKlCk6z729vZk2bZo+ZX21iDBsatWqJYVR+jHKlCnDqFGjaN26NfPnz2fMmDFcvXpViJYbN24Ied9PIevmQVbMzMzo3LkznTt35sOHD8J0yHROtJHZcJb1nH3NMTwiuXLlCkqlknr16uHq6sqbN28wMTHBy8tLqK4nT57kuH52cHBg3bp1AhTJjcGkN/AfR9+LUe1KdGNjY+F5W1mRNVamc+fOzJo1i/nz52sqtpKSkpg1a5bQavWvYWc6K7LqArm1Gfhy9F1dKXMlqoHPp1mzZjo3YtrXBZFVlbIybNgwvvvuOxISEjQ3hufPn6dp06aMHj1asDr5BrSq+djQR2dnZy5cuKBHNbl3kFy8eJHg4GCWLFmiVz3a7Nu3j5CQEMzMzPD398fa2hp7e3tUKhUdO3YUputzOXPmjGgJUvDkyZMcC0sgc3irlZUV/v7+elYlr/GmJj4+nqioKKKiolCpVNjb2+Pj4yNU0/Hjx7l37x5NmjSRpktQ1s2DjyE64kw9nFj7McBff/0lSpbUhrOs50z2GJ6bN2/qFGCqUalUpKWlCVCU+ZszY8YM5s2bB8Cff/7JyJEj+f3339mwYQMTJkwQogs+7u+IvGbIilxupgHp2bBhAwMHDvzo3+h7J1jGC7c2ssbKDBw4kDlz5tCiRQuqV6+OUqnk7t272NnZMXbsWGG6vkZk+85pI7M2mREVNZCcnExiYiIlS5YkLCyM5ORkjIyM6N+/P8bGxoYhrQb+FV27diU2NhYbGxu6d+9OtWrVREuSnvbt2+s8HzZsmM5zFxcXFi9erE9J2ZBlQOvnIGLDeNasWZrHSqWS/fv3ExwczLVr1+jUqZPe9WRF3cl44cIFOnToAGR+frIVm+SEbAUAovSMHTtWM1x9/PjxLFu2TPOav78/VlZWVK5cWe+6tDftciMpKUnva51du3YRGRnJnTt3aN++PfPnz+eHH37Qq4acCAwMJDw8nLp16xIUFISrq6sUXVMg5+aBrMycOVPzuF27djqvZX2uT2Q2nGU9Z9qIPkc5cfDgQdESsrFy5UrWrl1LrVq1gMx4sW7dumFlZcWgQYOEmvTffPMN169f5/vvv9c5fu3atVxjG/9fRv5VoAGpiIiI+KRJr+9FzbNnz/D09Mz1ufZNmghkjZUxMjJi3rx5jBo1iqtXr2JkZES9evU0N/qikHFnGsi1BVelUgm/WZVZm6zIaIbHxcUxePBghg8fCxd5JQAAd11JREFUTr9+/VizZg1NmjTh+vXrFChQQGd4pb4wZJn/b+Dt7U1ycjIHDhzAy8uLpKQk7O3tpRjY97USFxcn9P1lGtD6OYi6yX779i1hYWFs2bKF5ORkMjIy2Lt3LxUrVhSiR4369zklJYXLly/j7u4OQEpKirTRftro8/OUtVoddA23R48e5fqavlm6dOkn/6Zfv36aDQZ9MX36dMqWLYuNjQ0qlYrIyEgiIyM1r4u6Z9u9ezcRERGYmZlx7949ZsyYIYVJL/PmAWTes9WsWVO0DA3dunVDqVTy9u1baWP8ZDOcZT1nsp2nrJQrV060hGy8fPlSY9DDPwVn33zzjVAPBWDMmDGMGTOGsWPH0qBBA1QqFbGxsaxYsULHtzOQicGkN/DV069fv48+F42ssTJqypUrJ9UPjYw705BZIZUbxYoV06OS7MisTUZkNMMhc6jO5MmT6dy5MwCFCxdmwYIF3Llzhzlz5gjRZcgy/9/B1NSULl260KVLF549e0ZkZCQDBgygUqVKQmM/DHw5sg1oVfOxa4UIPDw82LNnD40aNWLatGnY2NjQvn174QY9QKtWrZg4cSLp6elUrVqVqlWrcv/+fZYuXUqbNm1Ey5MKWavVQddIymoqyW4yidhEGDt2rJTnxcTERFNMVaVKFd6/fy9YUSaybh6omTBhAsWKFaNPnz506NBBaIc4ZEaZjRs3jhcvXlC9enWWLVsmxfVexu+8GlnPmawxPDKTNVJGu+BM5DB6gIYNG+Lj48OyZctYsGABRkZG1K9fH19fX0NBWA4YTHoDX0TWi2RWPpZH+t+iXbt2VK9eXe/v+7kYYmW+DPWGwZUrVzh//jwKhYKGDRtSt25dobqOHDki9P0/hszaZERGMxwys0eXL1+uea6+ga5WrRpPnz4VosmQZf6/ycuXL3n58iWvXr3im2++ES3HwBci64BW9fUit0HT+mbnzp3Y2trSrVs3mjdvjpGRkTRmibOzMxs2bCAhIYHZs2cDsG3bNvLly4eLi4tgdXIha7W6DO//f0HE/8LHikrUyBAlJkvklKybB2p+++03YmJiCA8Px8/PDzs7O3r37k2FChWE6PHx8WHevHlYWloSFhbGokWLPqur5L+NzIazrOfsa4jhkY1vvvmGu3fvUrVqVZ3jd+/elaJor0KFClSrVo03b96gUCioUKGCVIWiMiHHL5CBr4ZChQpJd2Hs27cvrq6u9OjRQ7SUHJE1VkZWlEolU6ZM4fTp0zRq1Ii0tDRWr15NkyZN8PPz++jgkf8mbm5umkEsL1++zNEcEYXM2mRERjMcyJbJp92+L6pi3ZBl/r/D06dPiYqKIjIyEmNjY+zt7QkPD6d06dKipRn4QmQb0KpGtiGHx44dY/v27bi7u5OSkoKdnZ3wIX1qTExMss1wmjJlis5zb29vpk2bpk9Zn40+zWmZq9WVSiVv3rxBpVKRkZGheQyQkZEhVNvXiogosZw+O+3nsnQNyrJ5oI2lpSWWlpbExMQwa9YsNm7cSPPmzXFzc/us2Qj/SZKSkjSdSIMGDWL79u16ff/ckNlwlvWcyRrDIzMDBw7k559/xsfHh9q1awNw584dJk+ezKRJk4Rqe/r0KY6OjrRv356JEyeSlpbGmTNn6NmzJ1u3bjWY9VmQ70pvQGqKFi2qM5FcBjZt2qQxdefOnSu8nSc3ZIuVkZX169eTkZHB0aNHNW2T79+/Z/r06axbt47hw4cL0XX58mXN46FDh+o9x/NjyKxNRmQ0wyGzTfHt27eajHB1+/6rV6+EbU4Zssz/N3ByciIuLo6OHTvi5+enWbwb+N9DZGXvp+Ju9H19LVasGMOHD2fYsGFER0cTGhpKQkICTk5ODB8+HCsrK73q+VLOnDkj5H23b9/+ycKX6dOn60mN3NXqt27dolmzZhqNTZs21bwmegPBwOeT9XOEfz5LkV2Dsm8eJCYmsnv3brZt20ZycjIDBw6kW7duREdHM2bMGHbv3q1XPUZGRjrPZZnVIrPhLOs5kzWGR2ZsbW158eIFQ4YMATKvXUqlksmTJ9OqVSuh2pYsWYKLiwtdu3bVHGvXrh116tRhyZIl+Pr6ihMnIQaT3sAXIeNCuVatWuzYsQN/f3969uyJt7e3zs69bD+GBj7O3r172bBhg06uYcGCBZk3b57mxlo0Mv4fqJFZmyzIaIZD5tDtmTNnsmjRIs33PyMjA09PT51Fjb4xZJl//Zw9e5Z8+fKxbdu2bFVSCoWC8+fPC1L29SLrtVakMfipuBt9G10bNmxg4MCBKBQKrK2tsba25smTJ4SFhTFjxgxOnjypVz1fiqjvWGBgIH/88QceHh7ZNrXVaJvR/21krlaXrXvEwL9D1s9R1s0DNdbW1lhaWjJ58mSaN2+uOd6pUyfCwsL0rkfW32WZDWdZz5msMTyy4+joiIODA3fv3kWlUlG1alXhsyIArl27xsKFC7Md7969O4GBgQIUyY3BpDfwRSxatEi0hBzJmzcvU6dO5fXr1/Ts2VNzkyjDAsbAl6FUKilUqFC240WKFJFmISFzdZTM2mRBVjN80KBBTJ06FRsbGxo2bIhCoSA2NpamTZtKMxDbkGX+dXL48OFsx9LT09m/fz/BwcH6F/QVoDYETUxMSExM5NSpU9SoUYNKlSoBuh04+ka2Aa1qZDO6IiIiGDhwoM6xsmXL4uLi8lnZ2KIR9XseERGBl5cXDg4OBAQEUKNGDSE61MherX78+HHu3btHkyZNqFOnjmg5n42snccimDp1KnPnziV//vyipegg2zU1K4MHD2bcuHE5vrZp0yY9q8me9571uYjZeSC34SzrOZM1hkd24uLiKFiwILVq1dIc+/vvv1m4cKFQH+9jHo4MmwiyYTDpDXwRVatWZenSpTRu3BhLS0sgc2FToUKFXH+k9cGDBw9wdXUF4ODBg3rPwDPwnyMpKQmlUpmt/U6pVPLhwwdBqj5eyQViOzZk1iYjsprhxsbGLFq0iKtXr3Lu3DlUKhVDhw6lXr16wjSBIcv8fwHtqLU3b96wdetWQkJCSEpKwsnJSaAyOblz5w4jRozAzc0NS0tLzTDpxMREvL29adGihaYDRwSyDWj9GpGlpV9GChQogJeXF0ePHmXcuHE4OjrqrKt/+uknveqR2agMDAwkPDycunXrEhQUhKurK3Z2dqJlAZCcnExiYiIlS5YkLCyM5ORkjIyM6N+/P8bGxoSEhIiWKA1paWl069ZNik0pbWTdPFCzf/9+off/WdHOfgfxee9qZDacZT1nssbwyMzatWv55ZdfgMzfpsaNGxMcHMzSpUupW7euUG3GxsbEx8dnu3eMj483mPQ5YDDpDXwRa9as4ffff9epNu3fvz9eXl4ULFiQwYMH611TSEgIixcvxsnJifHjxwuNqzDwf6dp06Zs2LAh23cpKChIp5VS33yqkktkx4bM2mREVjNcTZ06dXSq8S5evEhwcLCQaBlDlvn/Dvfu3WPDhg1ERUVRrlw5UlJSOHLkSI6dS/+v4+Pjw8SJE2nTpg07duwAMqPY4uPjcXZ2pkWLFkL1yWpaNmjQIMdNAnVno74H2matCMyKqArBr4U6depQsWJFwsPDKVWqFJC5ptC3SQ/yVqvv3r2biIgIzMzMuHfvHjNmzJDCpI+Li2Pw4MEMHz6cfv36sWbNGpo0acL169cpUKCAZuNRRkR0zS5ZsoTIyEiGDBnCzz//LM35kXXzQE3lypWZNWsWFhYWOp0ZIq4RAKVLlxZ6r5gbMhvOsp4zWbrnvya2bt3Kvn37ePr0KevWrSM0NFQTXSf6d6l3797MmDGDgIAAzMzMAHjx4gVTp06lb9++QrXJiMGkN/BF7N69m02bNlGkSBHNsXr16vHLL78wePBgISb9mjVrWLVqFY0bN9b7exv4z+Ps7EyfPn24fPkyFhYWpKenc+bMGe7du8fWrVuF6ZLVFAG5tcmMTGZ4VpRKpSaK5OrVq3Tu3FmIDkOW+f8GI0aM4MqVK3Ts2JGNGzfyww8/YGNjYzDoc+Hp06fY29sDmcM727Zti5GREWXKlCExMVGwOvkGtKqpW7cu9+/fx87OTorh0oUKFZKmKvDfINKk2L17N56enjg4OLBixQqhppLM1eomJiYaw6FKlSq8f/9esKJMFi1axOTJkzVrh8KFC7NgwQLu3LnDnDlzhJnQT548oWzZsjm+Fh0djZWVlbAosS5dutCsWTOmT5/OwYMHqVChgua1WbNmCdEk6+aBmtevX/P69WsePHigOSZqIw/AxcWFPn36MGHCBKm6ymQ2nGU9Z7LG8MiMqakpZcqUoUyZMowZMwZzc3P27dsnfC0G0KdPHx4+fEirVq2oVq0a6enp3L9/nwEDBtC9e3fR8qTDYNIb+CKMjY11DHo1JUqUEFbBPnXqVINB/z9E8eLF2b59O6GhoURHRwPQsGFDfHx8KFiwoGB1Bv7XkMUMV/P27VvCwsLYsmULycnJZGRksG/fPmEDpgxZ5v8bXLt2jTp16lC9enXNd0mmmzHZ0K56i42N1TFoUlNTRUjSQbYBrWo2bdrEkydPiIiIYOrUqVSpUgUHBwdatWqVrZJQHxQtWpRu3brp/X0/h+3bt9OjR4+P/s306dP1pEaXn3/+mQsXLrB48WLhXSMgb7V6TpiYyHFrfePGDZYvX655rr5WVKtWjadPn4qSxdixY9m1axcA48ePZ9myZZrX/P39sbKyEholduPGDeLi4mjSpIk0UZEybh6oEZE7/zEiIyOZMWMGTk5O+Pv7U7JkSdGSALkNZ1nPmawxPDKj7cWZmZmxZMkSqaKyXF1dGTRoEH/++ScA9evXN0Sn5oIcKwkDXxVpaWnZsqPS0tJIT08XomfNmjV07NhRyHsb+M+TlpaGp6cntra2jBgxAoCRI0cSFxfHvHnzpLkBMvB1I5sZDuDh4cGePXto1KgR06ZNw8bGhvbt2wvVZMgy/9/g2LFjHDhwgNDQULy8vGjdurUUZrOsFClShBs3bpCYmEhCQoKmEODChQtS3FDI3D1VtmxZxowZw5gxY7hw4QIREREsXLiQNm3aMGXKFL1qkbl6MTAwUNOGbmpqmuPfaEfX6ZPU1FQiIyMpXrx4tteOHz+OtbW1XvXIWq0OZJsDlPW5KKM363dKuzpdpPms/T/56NGjXF/TN0lJScyfP5+jR49qfiNlQsbNA4D79++zefNmkpKSUKlUKJVKHjx4QFhYmBA9pUuXJigoiJCQEHr37s2UKVN05mmIisqS2XCW9ZzJGsPztVCoUCGpDHo1pUuXFtZp8zVhcLsMfBGtW7fG19eXGTNmaKrwVCoVfn5+NGvWTIgmmW/CDHw5S5cuJTExkYYNG2qOzZ07Fw8PD5YtW4azs7NAdQb+F5DRDAfYuXMntra2dOvWjebNm2NkZCRFtbMhy/zrx8TEhI4dO9KxY0fu3LlDWFgYqamp/PTTTwwePJg+ffqIligVLi4uDBo0iMTERCZPnkyBAgUICgpi1apVmqFcBj5NpUqVqFatGpcvX+bw4cN6N+kXLVqk1/f7EiIiIvDy8sLBwUG6vOmPVXU6OzvrfbZAVmQq1sg6Ewj+2VwR2dVibGzM27dvNTEH6ur0V69eCZ3dpb2mybq+Ebnesbe3p2LFikREREhTSQzybx5MmjSJunXrEhv7/7V373FRV/n/wF8zeMlLKLauibnejf1qKXgpLQWxr5g6w4Cmmbh5w9T0K1AhKCWkkkpoUilpulwewqgIA6J4r6jFVRH8egt3Lf1qaqy/UpEVMGB+f7AzzXCTsfycM/h6/jXMp8djXh3wMzPvc8775GPs2LH44osvpDgzYvz48cjNzcW7775r/qyqUqlq3R2qBHsoOMs2ZrK24ZHZTz/9hL/+9a8wGo3mx5ZEtKWmByPPpxyyC3PnzsW8efMwcuRI9OvXD5WVlTh9+jS6d+9utWVRSYWFhVi+fHmd10VvBSTbfPnll0hJSbGa/e3QoQNWr16NSZMmsUhPv5msxXDT3354eDhKS0uh0WiE7VAyYS/zxqdnz54ICwvDW2+9hYyMDOj1ehbpq+nfvz+ys7NRWlpqLnK5urpix44d6Nq1q9hwkO+AVktlZWU4ePAgDAYDzp49Cy8vLyxduhT9+/dXPEuPHj2wY8cOuLq6omfPnkhOTkZSUhL69OmD9957z+qgQ6W1bNkSK1aswBdffIH58+dj0qRJVqsXZV1pJmJhjKyr1QF5d7VoNBosWbIE0dHR5t3PFRUVWL58OXQ6nbBcsi6smjx5MmbOnCk6Rg2yTh6Y/Pvf/0ZERARWrFiB4cOH4y9/+Qv8/PyEZsrNzUVISAj69OmDQ4cOSdGPW/aCs4xjJmsbHpm98MIL+Mc//lHjMdkfFunJJs2aNcPnn3+O48eP48yZM1CpVJg+fbqQL18mDg4OUm39o9+madOmtW7Pat26dY02S0QPQsZiOAA4OTnB398fs2bNQnZ2NpKTk3Hjxg1MnToV/v7+GD58uOKZ2Mu88WrRogUmTZqESZMmiY4ipWbNmlm951ju7hJNtgNaTUJDQ3H48GEMHDgQEydOhIeHh9ADRz/77DPs27cPbm5u+Pbbb7Fy5UosW7YM//znPxEVFYWlS5cKy2bSp08fdOnSBdu3b8cf//hHAGIPXrwfEfd/WVerA1XnYr3//vvStRWYNm0agoOD4enpCTc3N6hUKuTn5+O5557DlClThOWqrKw0T7DUNvkiSnZ2tpRFelknD0xM37+7dOmCf/7zn3j22WeFfkZcvXo1tm/fjkWLFkl1yK7MBWdZx0zWNjwy++CDD1BYWIjPPvsMJ06cgEqlgpubG/z9/dGxY0fR8cgGKqOsU9pkV06ePIm4uDh89NFHir+2j4+P+RAisn/jx49HfHy8uf+oSXFxMSZPnoxdu3YJSkaNjdFoNBfDs7OzMWDAAGHF8Lpcu3YNer0eqamp+OabbxR//fLycnMv8//93/+Fh4cH8vLyhGQhUoqLi4tVoUGtVqNt27YYPnw4wsLCpDjE3HRAa1ZWlvADWk1cXFzQvn37OhdOKP3+7e3tja1bt6J169ZYu3YtLl68iJiYGBiNRowZMwZZWVmK5qlu165dWL58OXx9fREUFCR0QsPSrVu36rzm6ekpvN2NTAICAnD+/HnpWhaZnDlzBidOnIDRaISbmxueffZZoXlM91bZDr3W6XQwGAxCXrs+r7/+OuLj40XHqNOiRYvg6OgIHx8fLFmyBL6+vtDr9di9e7eQPL6+voiOjhZ6+HB9tm7dii1btkhVcJZ9zEpLSxEaGopvvvlGijY8Mrt+/TpeffVVeHl5YciQIbh37x6OHj2K/fv3Y/v27XB2dhYdkRqIK+npgVVWVmLv3r2Ii4vD2bNnMW7cOCE5OM/UuIwbNw5hYWGIjIw0b0W/e/cuwsLCpF1ZRvZJpVLB3d0d7u7u5mL44sWLpSpAOzs7IygoSNiqG/Yyp0fRkSNHrH42Go24ceMGtm7diqioKISHh4sJZkGmA1pNEhIShLxufUwT/nl5eXj55ZcBVN37Rfc1X7hwIfLy8rBmzRq88MILQrNU9/zzz9dbSFWarKvVAeCjjz5Ceno6ZsyYgYULF0q1EhWo2nXTt29f0THMZG0PZLnCvzaidmzfvn1byOs2VHh4OLKzs/Ff//VfeOWVV/C3v/0N77//vrA8L7/8srTFZkC+vu+A3GMmYxsemX300UcIDAy0amnm5eWFPn36YO3atYiKihIXjmzClfRks6KiIuj1eiQlJaGkpAQVFRXYuXOnsEMXjxw5giFDhtT732zZsgUzZsxQKBH9FpWVlVi6dCkyMzPRq1cvVFZW4rvvvoNGo0F4eLjQVYLU+CUmJmLq1KmiY9Tg5uYmzerFkpIScy9z7mKiR0l5eTk0Go3wFdjV/fzzz8jMzERaWhpKSkqwd+9e0ZGsiNptqdVqkZ6ejtLSUgwZMgQ7d+5Ejx49UFpaCq1Wi/379yuax9KcOXMQGRmJdu3a1bj21Vdfwd3dXUAqOcm+Wh2oOh8rNDQUTZo0wZ/+9Cfz86LOxfL09KxzQkWlUuHgwYMKJ/rVV199he+//x6DBw+WpmWFrCv8tVotEhMTpZs8kJXMu+stC87Lli2TpuAs65jJ2oZHZhqNps4di15eXti3b5/CiehBcSU92SQiIgKZmZkYMGAAQkJC4OnpidGjRwsr0AO4b4EeqNpSzCK9fVCr1Vi2bBnmzJmDs2fPQq1W49lnnzX3aiV6mNauXStlkV6m+XT2MqdHVZMmTaRZzSvTAa21sdxtee7cOYwdO1bxDMOGDUNAQADKy8vRo0cP9OjRA5cuXUJMTAxGjBiheB5LsbGxdV4LDAwUOilbX7sbQPnCoOyr1YGqFeIXL17E4MGDpSicxsTE1HguNzcXa9asgZeXl4BEVTZu3Ijt27ejb9++2Lx5MxYtWgSNRiMsj4mLi4uU7W5qO4/BROTkQfWWcJZUKhXOnTuncCK5seBsu7///e/YsWOHtKv8ZVTfd0We62dfWKQnm6SmpuKll16Cj48Phg4dCrVabReHCMpU4KKG6dSpEzp16iQ6Bj1iZL1X2MN9lqixKy4uluKQadkOaLVU227L3bt3C1nMERgYiPj4eNy4cQPvvfceAGDHjh1o3rw5goKCFM/TUKLfh+7X7kZEYdDb2xvPP/88QkNDceDAASlWqwNV7RgjIyPxxRdfYMWKFfDw8BCWxZJli5vKykrExMQgOTkZy5cvh1arFZZr165dMBgMaN26Nb7//nssXrxYiiK9rJ+xZJ08OHLkCIxGI9atW4dOnTph0qRJcHBwQGpqKq5duyYs15UrVzBnzpw6r9c3OfowyVxwlnXMZG7DIysHBwcUFhaiQ4cOVs8XFhaySG9nWKQnm3z55ZdISUlBeHg4SktLodFopPjCej+yfvgiIrmIvFecPXu21ueNRqPwog3Ro6S2Nii3bt1CamqqsPN3LKWlpaF9+/a4fPkyYmJiaqyaFXXAumy7LZs0aYKZM2daPVe9X//KlSsREhKiZKz7Ev2ZVda+4bKtVgeq2pF06dIFBoNB2Nkx9bl69SreeustAEBKSorVYZUiNGnSxHxORPfu3fHvf/9baB6ThozL3bt3zWdlKUX0vaAuTk5OAKoOJo6IiDA//5e//AW+vr6iYuHxxx8XulOkLjIXnGUdsz179sDf3190DLvy6quvYvHixVi3bp35PvvTTz8hODgYr732muB0ZAsW6ckmTk5O8Pf3x6xZs5CdnY3k5GTcuHEDU6dOhb+/P4YPHy46IhFRvWQthi9YsKDOa6YvRET08CUmJlr9rFar4eTkhIkTJwotQJjIeEArYJ+7LY8ePSrkde/XUoZ+JetqdQCYPHlyjYkgWWRkZGDFihWYPHkyFixYAAcHB9GRahB9gLNJbe2BqpsyZYrivbtlnTwwKSkpwffff4/u3bsDAM6fP49ffvlFSBagqhWXj4+PsNevi8wFZ1nHjGw3efJkXL58GcOGDUPPnj1RXl6OS5cu4S9/+QvGjx8vOh7ZQI53RrI7KpUK7u7ucHd3x7Vr16DX67F48WJ88803oqMREdVL1mL44cOHhb02Ef3q888/R/PmzUXHqNPgwYNrfd50QGtd1x82e9xtKWpi9n4tZURydXWtNYPRaIRKpVK8X77Mq9Wzs7OlLNIHBwdj3759CAwMxKBBg2rsjhB1YGtFRQVu375t/ruv/rMsOyRqI+JeIevkgUlAQAAmTZqEp59+GpWVlfjuu+/w4YcfCskCiG8VZo9kHTNZ2/DIbtGiRZg2bRr+93//FwDQr1+/Gu1vSH4s0tNv5uzsjMDAQDz11FOio9RJ1jcgIlKerMXwd999F8uWLQMA/Pzzz2jXrp3gRESPpldffVVY0cNWMhzQamKPuy1FFcRlbSkDVPUzv3TpEjQaDTQaDRwdHYXmkXm1+u3bt0VHqFVubi6eeOIJJCQk1Nh5o1KpcOjQISG5ajsI9bnnnjPnEnUQakOInjyri8jvuKNGjcKAAQNw4sQJAMDAgQOFfnaNjo6+738josWZzAVnWcdM1jY89qBDhw4YNWqU6Bj0G7BITzb5+uuvERoaCicnJ2zYsAFPPfUUTp8+jfDwcFy9ehUTJ05UPFN8fDxef/31ev8bWT/cE5HyZC2Gnz592vx45syZdlMkJGps7GFiX6YDWqvjbsv7u1+7G5ErihMTE3Ht2jUYDAYEBweje/fu8PX1xbBhw6BWqxXPI+tqdaBqksxyJXh1on6Psi5GkHlyyl6JnDwoKSlBdna2+d/A1atXAQDTp08XkqdHjx73/W9EtDiTueAs65ixDQ89ylikJ5usXr0a7777Ln744QfExsbiz3/+M1auXAmdTofPP/9cSCaDwXDfIr1Go1EoDRHJzh6K4fZQJCRqrMrKynDu3Lk6/x2KahVhItsBrSY+Pj7m+2l2djaGDx8OZ2dnBAUF1dtm7FF0v3Y3olcUOzs7Y968eZg3bx7y8vJgMBiwatUqjBgxosbhuw+brKvVgdpXhpuI/D3WdfaOiah7WHBwMN5//3089thjQl6ffl/BwcG4evUqevfuLe1Og+pEfL6294KziDHj9yB6lLFITzaprKw0zwS7u7vj2LFjSEhIgKurq+BkRES2k/VDoL182SFqjK5cuYIFCxbUWXgT1SrCRNYDWi3Ha+3atVbtbZo2bSoi0n2Jeg+wpxXFXbt2Rc+ePXH69GkcOnRI8SK9rKvVAcDFxQUGg0HY69elvkkxkfewe/fuwcfHB+vWrUPv3r2FZKDfz/nz57Fnzx5pDgBuCBHvlbJ+12goEWMmaxseIiXYzx2VpNCsWTOrn//617+iU6dOgtJUkbnPGxHJTYbClollIaL6YWqA3AeqETUmPXv2lLLwZiLrAa2W91MZihIpKSmYMGFCvf9NaGioQmnsS1lZGQ4ePAiDwYCzZ8/Cy8sLS5cuRf/+/RXPIutqddPry0jWdjcfffQR0tPTMWPGDCxcuBCvvPKK6EgN1rJlS9ERpPPkk0+KjmAXWHC2naxteIiUwCI9PTAnJyfhBXpA7j5vRCQfWYvh1QsRpsPUAPGFCCKShz0c0CpD8XLjxo04duwYIiIi0KJFi1r/G8v7rJJcXV1rHSOj0QiVSoW8vDwBqaqEhobi8OHDGDhwICZOnAgPDw+hOyFkXa0OAJ07d77vf3P37l0hBV7TZ5wmTZqguLgYOTk5ePrpp4W3xfL29sbzzz+P0NBQHDhwAH/605/M18LCwoTlKikpQXFxMdq3bw+9Xo+SkhKo1Wr4+fnBwcEBW7duFZatPiInD3r37o2//OUvGDZsmFULI1E96WXFgvPDIcNiAKKHgUV6sklpaam5T2ttPVtF9Di09z5vRKQsWYvh9tT+gKgxGzhwYK3Pnzx5EnFxcfjoo4+UDVQH2Q5oLSoqwoEDB2A0GnHnzh3s37/f6vqoUaMUzWMwGLBixQr4+vpK116jb9++uHTpEjQaDTQaDRwdHUVHMktLS0P79u1x+fJlxMTEICYmxur6rl27FM0jw4RPXaqPTW2mTJmi+Nk3Fy5cwOzZs/Huu+9iyJAh5hXrxcXFWLlyJV544QVF81RXUFCAixcvYvDgwVLsErx48SKmT58Of39/TJkyBZs2bcLgwYPx7bffomXLlkJX/Ms8efDvf/8bXbp0weXLl4VlsJWshV1ZcwHyZpP5vYHot2CRnmxSVlaG+fPnm3+2fCyqx6GsbxxEJCcWw4moPparOSsrK7F3717ExcXh3LlzGDt2rMBkVWQ9oNXZ2RkJCQkAgI4dOyIxMdF8TaVSKV6kb9myJVasWIEvvvgC8+fPx6RJk6xWPiudx1JiYiKuXbsGg8GA4OBgdO/eHb6+vhg2bBjUarWwXADMv0NZyLxavSFEfE9ZvXo1AgICMGLECOzcuRMAsHv3bhQWFiIwMFBYkf7u3buIjIzEF198gRUrVsDDw0NIjuqio6Px9ttvY9y4cQAAR0dHfPDBB7hw4QKWLl0qrEgv8+QBAHzwwQcAgKtXr6K8vFz4Lo2GkLXFmcwFZ1nHjKixYpGebCJjj8OG9HkjIiIiaqiioiLo9XokJSWhpKQEFRUV2L17txRFCFkPaLUsytclMzPTXAhTSp8+fdClSxds374df/zjHwGImTSoztnZGfPmzcO8efOQl5cHg8GAVatWYcSIEYofzmpp8ODBtT5v2klS1/WHRdbV6g0lovh2/fp1aLVaAFVtNEaOHAm1Wo2OHTuiuLhY8TwmWq0WXbp0gcFgQPv27YXlqK6goACffPKJ+WfTPbZnz564fv26qFjSTh6Y/N///R/mzZuHf/3rX6isrISTkxM+++yzBrV3eRg8PT3r/PemUqlw8OBBYS3OZMUxI5IPi/Rkk9dffx3x8fGiY1jp0aMHYmJiMGjQIAwZMgQAEBwcjD/96U9WK/2JiIiI7iciIgKZmZkYMGAAQkJC4OnpidGjR0tRoAfkO6DVFps3b1a0SL9r1y4sX74cvr6+WL9+vdBJjPp07doVPXv2xOnTp3Ho0CGhRXpLMu4kqY29/Tt42Cx3Y+Tn51vtDiorKxMRCQAwefJkzJw5U9jr16X6mRVr1641PxbZjkfWyQOT999/H7NmzTK3nd25cyciIiKE7capbUIvNzcXa9as4fl1dbDnMeN9nxorFunJJrdv3xYdoYZNmzbhb3/7G3Q6nfk5Pz8/rFixAq1ateLhNURERNRgqampeOmll+Dj44OhQ4dCrVZLuxVd1lx1UfJL9cKFC5GXl4c1a9YI78Fdm7KyMhw8eBAGgwFnz56Fl5cXli5div79+4uOJvVOktrY27+Dh61NmzYoKChAcXExbty4gUGDBgEA8vLy0KFDB2G5srOzpSzSOzg4oKioyHw2RLdu3QAAN2/ehIODg7Bcsk4emPz0009W58KNHz8ecXFxwvL07dvX/LiyshIxMTFITk7G8uXLzTtLZCWq4GzPY8Y2PNRYsUhPNqmsrMTt27frfCMR8YFh165dSExMRJs2bczPPfvss/j0008xffp0FumJiIiowb788kukpKQgPDwcpaWl0Gg0KC8vFx3LTLYDWm2hZDG1rKwM6enpaNeuXY1rX331Fdzd3RXLUl1oaCgOHz6MgQMHYuLEifDw8JBmlb/sO0no/oKCgjBt2jQUFxfj7bffRsuWLbF582bExsbi008/FZZLxsVeAKDRaLBkyRJER0ejWbNmAICKigosX77cahGY0mSdPDCpqKjArVu3zN//f/75Z7GB/uPq1at46623AAApKSkNOtdCNNEFZ9nGjG146FHGIj3Z5B//+Aeef/75Wov0KpUK3377reKZHBwcrAr0Jn/4wx+k+ABDRERE9sPJyQn+/v6YNWsWsrOzkZycjBs3bmDq1Knw9/e36gEvgmwHtMoqNja2zmuBgYHIy8tTMI21tLQ0tG/fHpcvX0ZMTEyNlgO7du0SlMy+dpLYAxEH2vbv3x/Z2dkoLS01F3hdXV2xY8cOdO3aVfE8JjIu9gKAadOmITg4GJ6ennBzc4NKpUJ+fj6ee+45TJkyRUgmQN7JAxM/Pz9MmjQJL7/8MlQqFfbs2YPXX39daKaMjAysWLECkydPxoIFC6SoBchecJZxzOy5DQ/Rb6UyspkT2UCn08FgMIiOYcXHxwfbtm0zf3gxuXfvHnx9fZGZmSkoGREREdmb+Pj4GoWGa9euQa/XIzU1Fd98842gZA0n4oDWhvDx8ZHigE9XV1fk5+cLe/1jx47Ve13pw1kt3bx5EykpKdi2bZt5J8mePXvw1VdfCct0PyL/rkpKSlBcXIz27dtDr9ejpKQEarUafn5+UhS7ZOLi4gKVSiXVYi9LZ86cwYkTJ2A0GuHm5oZnn31WaJ6KigoEBwfj6NGjNSYPoqKihGYz+fvf/46vv/4alZWVGD58uPl8OBGCg4Oxb98+BAYGmls8WerTp4+AVFV/V9VZFpxF/i5lHTNLlm14lixZIn0bHqLfikV6soksX64srVu3DsXFxVi8eLF5ltpoNOKDDz5AZWWl1WFJRERERPWp77POL7/8Ik1bkvrI+HkNkGexh5ubm9CV9HU5efIk4uLi8NFHH4mOAqPRaN5Jkp2djQEDBkixk6Q2U6ZMwdatWxV/3YsXL2L69Onw9/fHlClTMHLkSAwePBjffvstpkyZgldeeUXxTMCvxXATtVqNtm3bYvjw4QgLC0OrVq2E5JLl37+9kW3ywKSwsBAbNmxAeHg4vv/+e3z44YeIiIhA+/btheTx9PSs85pKpcKhQ4cUTFM72QrOso+ZZRueqKgo4W14iJTAdjdkExlvjHPnzsW8efMwcuRI9OvXD5WVlTh9+jS6d++Ojz/+WHQ8IiIiaiTsoUAPiDuE7n40Go1ir3Xr1i3FXuu3qKysxN69exEXF4dz585h7NixoiMBqCrQuLu7w93d3byTZPHixUJ2ktxvtbqIAj0AREdH4+233zbvWnF0dMQHH3yACxcuYOnSpcKK9EeOHLH62Wg04saNG9i6dSuioqIQHh4uJJesbZMa0o5EpL59+1od8CmLRYsWmYu8nTp1wuDBg7F48WJs2rRJSJ7Dhw8Led2Gkq3vOyD3mMnYhodICVxJT43G8ePHcebMGahUKvTv3x/9+/cXHYmIiIjszMCBAzFw4MA6r9fX61wWIlbSh4SEYOXKlQCqeq77+PiYr02YMAEpKSmK5pG9tUZRURH0ej2SkpJQUlKCiooK7Ny5U/gBrZZ/O9nZ2VYr50XsJJF1tToAvPTSS1YFXMuV4p6entIVwMrLy6HRaJCVlSXk9f/nf/6n1l7Tlu7evat4H39Z25HIPnng7e2N9PR0q+dE75a4e/cu9Ho9Tpw4AZVKBTc3N0ycOBGtW7cWlgmQu+As45jZQxseooeFK+nJJjJ/WBg0aJDVTVymLcNERERkHx5//HEeTPYAzp8/b36ckJBgVaQvLy9XPE9BQYHir9lQERERyMzMxIABAxASEgJPT0+MHj1aeIEesN6FsXbtWqsivYidJLKuVgeAFi1aWP28du1a82NRh6DWp0mTJnjssceEvf79CvRAVesipScYLVepW7YjWb58udB2JLIfnllRUYHCwkJ06NABAPD//t//E7qL6/bt25g0aRK6d++OoUOH4t69ezh69Ci2bdsGvV4PJycnIbmqF5yrvzeJLDjLOma5ubl44oknkJCQgISEBKtrMrThIXqYWKQnm8j+YcFyy/DZs2elPDSNiIiI5NW2bVurAjM1jGVxpnqhRkSbi/u1uxFZRE1NTcVLL70EHx8fDB06FGq1WppWIJY5ZNhwXVBQgE8++cT8sylTz549cf36dVGxAAAODg4oKiqCo6MjAKBbt24Aqg7flWmlrElxcbGQCTNbiPybk60diayTBybTpk2DTqfDsGHDoFKpkJOTg+DgYGF5YmJiMGHCBMyaNcv83IwZMxAbG4t169YJa/Mkc8FZ1jGTbRcSkZJYpCebyPphobYtw3v27JFiRRIRERHZDxkKk7+V6P8HGQrOzz//vLTtbr788kukpKQgPDwcpaWl0Gg0UhZPZfg9yrxaXaPRYMmSJYiOjkazZs0AVK0uXr58OXQ6nbBc+/fvr/HcrVu3kJqaKv0CJlF/czK3I5Ft8sBkwoQJ6Nu3L/7+97/DwcEBM2fORO/evYXlOXbsWK2tdmbPno0xY8YoH+g/ZC44yzpmgJxteIiUwCI9PRCZPizIvGWYiIiI7Et0dLToCL+Zkge0mshQ0LUkc7sbJycn+Pv7Y9asWcjOzkZycjJu3LiBqVOnwt/f36rFjNKKiopw4MABGI1G3Llzp0bBd9SoUYrmkXm1+rRp0xAcHAxPT0+4ublBpVIhPz8fzz33HKZMmSIsV2JiotXParUaTk5OmDhxInx9fQWlkpfM7UhknjwAgHv37uGxxx6Dr68vzp49KzpOreOjVqvNk2iiyFxwlnHMZG3DQ6QEHhxLNpPtw0K/fv1qbBkeOXIke5URERHRA9mxYwdcXV3Rs2dPJCcnIykpCX369MF7772n+KGG1cl2QKuJ5YG7ubm5VofvnjhxAsePHxeSy15cu3YNer0eqamp+Oabb4TlmDp1ap3XVCpVjXYND9vmzZtx8uTJGqvVg4OD4ebmJrQYbnLmzBmcOHECRqMRbm5uePbZZ0VHslsiDr329PSs85rIdiSyH56ZmpqKzZs3o6ysDNu2bcO4ceMQGBiIiRMnCskzduxY6PV6PP7441bPFxUVwc/PDxkZGUJy1VVwvnTpkvCCs6xjtmzZMnTs2NGqDQ8AxMbG4scffxTWhodICSzSk01k/LBw8+ZNpKSkYNu2beYtw3v27MFXX32leBYiIiKyb5999hn27duHqKgo3Lt3D6+++iqWLVuGf/7znyguLsbSpUuF5rMsYlUvaOl0ulq3rivhfoU1pfv8u7q61rq632g0QqVSIS8vT9E8lix/b9nZ2VYr53/55RchB7TaIjMzU7G2KaaC/NGjR2usVo+KilIkgz2SeeVufUQU6WUl6+SBiY+PDxITE+Hn5weDwYDr169j1qxZ2L17t5A8GzZswHfffYeoqCjzvb+srAwhISHo27cvZs6cKSSXzAVnWcdMo9HAYDDUWAxaWVmJMWPGYO/evUJyESmB7W7IJjIefCLzlmEiIiKyL3v27MHWrVvRunVrrF27Fu7u7tBqtTAajcJ7tALyHdBqItthu3379sWlS5eg0Wig0WjM7VJkYPl7W7t2rdVnVdkL9EDV6nalivQODg6Ijo62Wq0+c+ZMKVare3p61vlvTqVS4eDBgwonqmLPrSJE7FS6X5sWUSvWZe5lDlS1RLGc9OnYsaPQHfazZ89GYGAgRowYgf79+6O8vBynTp3CoEGDMGPGDGG5ZO77LuuYAXK24SFSAov0ZBOZPyyoVCq4u7vD3d3dvGV48eLFQrcMExERkf0xFR7y8vLw8ssvA6j6nNGkiVwfnWXqAz9nzpx6r8fGxiqUpEpiYiKuXbsGg8GA4OBgdO/eHb6+vhg2bBjUarWiWaqz/L3Z46ZmEZn79u2Lvn37Kv669YmJianxXG5uLtasWQMvLy8BiarExMRgwoQJVit3Z8yYgdjYWKxbt07oyt2SkhIUFxejffv20Ov1KCkpgVqthp+fHxwcHLB161bFMy1YsKDOayJXrMs6eWDStm1bfPvtt+b7WUZGBtq0aSMsj4ODA2JiYpCfn4+TJ08CAPz9/dGvXz9hmUxkLTjLOmaVlZW4c+dOrW14iBo7ub5pkF2wh+2Tzs7OCAwMxFNPPSU6ChEREdkRo9EIo9GI0tJSnD592lzQKi0tRVlZmdhwkKswb+no0aNo1aoVtFotevfuLUXx2dnZGfPmzcO8efOQl5cHg8GAVatWYcSIEXjnnXdExwMg7++zPkpmlnW1OgCrSYPKykrExMQgOTkZy5cvh1arFZZL1pW7Fy9exPTp0+Hv748pU6Zg06ZNGDx4ML799lu0bNkSr7zyipBcsi5Ck3XywGTx4sVYuHAhLl++jBdffBHNmzfH+vXrhWYCqlqdubq6io5hZg8FZ9nGbNy4cYiIiKjRhmfp0qXw9vYWnI7o4WKRnmwi4/bJr7/+GqGhoXBycsKGDRvw1FNPmb9UX716VdjhNURERGR/hg0bhoCAAJSXl6NHjx7o0aMHLl26hJiYGIwYMUJ0PFy5csW8at3yMQD88MMPomIhJycH+/btg8FgQG5uLry9vaVqM9O1a1f07NkTp0+fxqFDh4QW6YuKinDgwAEYjUbcuXMH+/fvt7o+atQoQcnkI+tqdUtXr17FW2+9BQBISUlB586dBSeSc+VudHQ03n77bXOrJEdHR3zwwQe4cOECli5dKqxID1RNzlZUVKBJkyYoLi5GTk4Onn76aXTp0kVYJlknD0x69OiB9PR0XLp0CRUVFejWrZvQdl0ajabe67t27VIoiTWZC86yjpnMbXiIHjYeHEs2kfHgE41Gg/nz5+OHH37AxYsX8ec//xkrV66ETqdDUFCQ1H0XiYiISC7l5eWIj4/HjRs3MH36dHTo0AFRUVH4+eefER4ejubNmwvNJ9sBrbW5fv060tPTsWfPHnTr1g2+vr5wd3dXPEdZWRkOHjwIg8GAs2fPwsvLC97e3ujfv7/iWSxNnTq1zmsqlarGuU+yEXW4p+Vq9SVLlghdrW6SkZGBFStWYPLkyViwYIHQntwmY8eOhV6vr3Xlrp+fHzIyMoTkeumll6x2PlgedO3p6SmsKH3hwgXMnj0b7777LoYMGWK+hxYXF2PlypV44YUXhOQC5Jw8AIDvv/8ebdq0wRNPPIEzZ87AYDCgT58+Qt9/jh07Vu/1wYMHK5TEWkVFBQIDA3Hq1KkaBecPP/xQ6G4qWcfMxLINj5ubm/A2PERKYJGebCLjSdtjx441nyLv7u6O5s2bY9WqVVJt2SIiIqLGY+XKlQgJCREdQ3oFBQWIjIzEiRMn7ttf+fcWGhqKw4cPY+DAgdDpdPDw8LCLQ1lNMjMzFTuc1VaWxVWlWK5Wj4qKkmK1enBwMPbt24fAwEAMGjSoxnVRPcM3bNiA7777rsbK3ZCQEPTt2xczZ84Ukkuj0VitzL148SK6desGAPD19UVqaqqQXLNnz8a4ceOg1Wqxc+dOfP7559i9ezcKCwsRGBgIvV4vJJeskweHDh3C4sWLsX79ejz11FMYM2YMXn75ZVy+fBmenp6YNm2akFxZWVnmM2RkJGPBWfYxI3oUsd0N2Uy27ZPVX/evf/0rOnXqJCQLERERNX5Hjx4V9tqyHdBaXWFhITIyMpCRkQGj0QitVovVq1crniMtLQ3t27fH5cuXERMTU6Ntiqht/A21efNmaYv092uR8HuTcbU6UNV254knnkBCQkKN3Q8ie4bL2irCwcEBRUVF5hZYpgL9zZs3hf5Or1+/bt6VcfToUYwcORJqtRodO3ZEcXGxsFyrV69GQEAARowYgZ07dwKA1eSBqCL9xo0bkZSUhB49emDz5s3485//jOXLl6OkpASTJk0SVqTfuHGj1AVn2fq+A/KOmaxteIiUwCI92UT2g0+cnJxYoCciIqKHSuRGVBkPaAWqiuLp6em4cOECRo8ejcjISDzzzDPC8sjeMuZ+RP1eQ0JCsHLlSgBVv1PL9hUTJkxASkqKoiuxq69WLygosLouarU6IG/PcAcHB8TExFit3PX39xe+clej0WDJkiWIjo42L7KqqKjA8uXLodPphOVSq9Xmx/n5+QgLCzP/LPKwcFknD0pKStCjRw8AwIkTJzB8+HAAQIsWLaR5P5IJC862e/fdd0VHIBKGRXqyiYwHn5SWluLcuXMwGo0oKyszPzYR+eGdiIiIGh+RPWRlPaA1NDQUzs7O8PT0hNFoRHp6OtLT083XLQtfSqirl+7JkycRFxcnvNfu/Yj6Gzt//rz5cUJCglWRvry8XPE8sq5WB3DfFk6iv4PItnJ32rRpCA4OhqenJ9zc3KBSqZCfn4/nnnsOU6ZMEZarTZs2KCgoQHFxMW7cuGFuXZSXl4cOHToIyyXr5IHpe7bRaER+fr7VWXV3794VFQs//vgjli9fXud1pd+DTGQuOMs6Zj/99JOUK/yJlMAiPdlExu2TZWVlmD9/vvlny8eiP7wTERER/Z5atGgBnU4HnU5nPqDVz89P6AGtAPDmm28KnbyoT2VlJfbu3Yu4uDicO3cOY8eOFR1JWpYLXaqvihXx+5V1tToALFiwoM5rIr+DuLq61vq7MhqNUKlUyMvLE5CqaoV/dHQ0zpw5gxMnTsBoNGLmzJl49tlnheQxCQoKwrRp01BcXIy3334bLVu2xObNmxEbG4tPP/1UWC5ZJw969uyJ+Ph4lJWVoUmTJujfvz+MRiPi4+PRt29fYbkcHBzQtm1bYa9fF5kLzrKOmaxteIiUwCI92cS0ffLkyZPIz88HIH77pMwf3omIiIgelo4dO2LOnDnw8PBAZGQk5s2bp/gBrSZ1FSxLS0uFHQhZVFQEvV6PpKQklJSUoKKiArt370aXLl2E5LE3Mky6yLxaXdbvIJmZmQCqivJvvPEGNm7cKDiRtb59+wot5lbXv39/ZGdno7S01LwjydXVFTt27EDXrl2F5ZJ18mDx4sUICwvDjRs38OGHH0KtViMiIgI5OTnYsmWLsFzt27e3WqwnC5kLzrKOGdGjjEV6stkvv/yCXr16oX///gCqtsX+8ssvaNq0qZA8r7/+OuLj44W8NhERET16ZOi7K8sBrXUpLCxEYmIiduzYAUdHR7z22muKvn5ERAQyMzMxYMAAhISEwNPTE6NHj7abAr2ovzEZCvOWZF2tbmI0GlFRUYEmTZqguLgYOTk5ePrpp4X+nVmez9WsWTNpzuvy9PSs8+9LpVLh4MGDCif6VbNmzcx98gHAzc1NWBYTWScP2rdvj88++8zquQULFiAsLMx8AHBmZqbiB1/Xd8+8deuWlCvGRZN1zGRtw0OkBBbpySY//vgjXn/9dSxYsMD8xrthwwYUFBQgPj5eyNa727dvK/6aRERE1DilpKRgwoQJ9f43oaGhCqWpSbYDWqs7deoU4uLisH//fqhUKoSHhws5FDI1NRUvvfQSfHx8MHToUKjVaukK0PW532GDD8uVK1cwZ86cGo8B4IcfflA8j6yr1QHgwoULmD17Nt59910MGTIEr7zyCgCguLgYK1euxAsvvCA4oVxiYmJqPJebm4s1a9bAy8tLQKIqLi4uVvcGtVqNtm3bYvjw4QgLC0OrVq2EZZNx8qA27dq1s/p58+bNihfpFy1aVOO57777DvHx8cjIyDAfoqw0mQvOso6ZrG14iJSgMsqwFIjsRlBQEFxcXDB79myr59evX4/vv/8eH374oeKZtFotEhMT65wJ5g2eiIiIGmrUqFHo378/IiIi0KJFC9FxanBxcYGzszNefPFFNG3atEbhWdQX/qysLMTHx+PixYsYN24cvL29ERAQIKzIevPmTaSkpGDbtm0oLS2FRqPBnj178NVXXwnJYykkJAQrV64EUDXpYnk464QJE5CSkiIqGtLS0uq9bplVKTKuVgeqzuoaN24ctFotdu7cic8//xy7d+9GYWEhAgMDodfrheYDqn5f9/udilBZWYmYmBgkJydjyZIl0Gq1wrLcvHnT6mej0YgbN25g69atUKvVCA8PF5JL5smD+9HpdDAYDMJe/+uvv0Z8fDz+9re/YeDAgZg3bx6GDBkiJMuLL76IV199tc7rsrSbkWnMZL1vESmBK+nJJv/85z+xZs2aGs/PmTNH8dlyk3/84x94/vnnay3Sq1QqfPvttwJSERERkT0yGAxYsWIFfH19sW7dOvTu3Vt0JCuyHtAaGBgIrVaL9evXm1dViszp5OQEf39/zJo1C9nZ2UhOTsaNGzcwdepU+Pv7Y/jw4cKynT9/3vw4ISHBqvBdXl4uIpKZiCJ8fWRerX79+nVzcfno0aMYOXIk1Go1OnbsiOLiYmG59u/fb358584dq5+BqolIka5evYq33noLQNXOpc6dOwvN4+TkVOO5du3a4b333hO2owUAjhw5YvWz5eRBVFSUsMmDhhBx7y8rK0NaWhoSEhLw008/YcyYMWjfvj0SExMVz2JJ5r7vso6ZrG14iJTAIj3ZpEmT2v9k1Go1mjdvrnCaKi4uLkJn6omIiKjxaNmyJVasWIEvvvgC8+fPx6RJk6yKSKILXDIe0ApU7apMTk6Gp6cnPDw8oNPppOjdr1Kp4O7uDnd3d1y7dg16vR6LFy/GN998IyyT5bhUHyPREzCW7W1qExsbq1CSKqtXr0ZAQABGjBiBnTt3AoDVanWRRXq1Wm1+nJ+fb7WLpaysTEQkALAqsHXs2NHqZ5VKJfQelpGRgRUrVmDy5MlYsGCBuYe5jJo0aYLHHntM2OvLOnkgKw8PD/Tr1w8BAQHw8PBAs2bNkJ2dLTqW1AVnWcdM1jY8REpgkZ5s0rp1a1y5cqXGiofLly8L+5Al+ssMERERNT59+vRBly5dsH37dvzxj38EIL7AVRvRB7SaeHp6wtPTE1euXEFycjJCQ0NRVFSETz75BH5+fooXIiy3y2dnZ2P48OFwdnZGUFBQvYeRKk22z7FHjx5Fq1atoNVq0bt3b+ETLbKuVgeANm3aoKCgAMXFxbhx4wYGDRoEAMjLyxNyTpdJQ1bBijjYMzg4GPv27UNgYCAGDRqEgoICq+t9+vRRNM/9FBcXC9/ZUhvRkweyGjhwIHJzc9GqVSs0b94cw4YNEx0JgNwFZ1nHzLLNTvU2PBs2bBCYjOjhY5GebDJjxgzMnTsXS5YsgZubGyorK3Hy5ElERkbijTfeEJJJ9BZJIiIialx27dqF5cuXw9fXF+vXr0fTpk1FR6pBlgNaq+vcuTOCg4MREBCArKwsJCcnY/PmzcjPz1c0h2Vxee3atVbtbUT/PmUrzFvKycnBvn37YDAYkJubC29vb2g0Gjg6OgrJI+tqdaDqrK5p06ahuLgYb7/9Nlq2bInNmzcjNjYWn376qdBs9yPiYM/c3Fw88cQTSEhIQEJCgtU1lUqFQ4cOKZrHpHo7IKBqhXNqaqqwdq71kXXywJKIyb2PP/4Y//rXv7B9+3a8++67qKysRFlZWa0LDJUkc8FZ1jGTtQ0PkRJYpCebjBgxAsXFxQgLC8O1a9cAAF27dsWbb74p7ENMTEyMkNclIiKixmfhwoXIy8vDmjVrhLbSqEv1A1qTkpIQEBCA8ePHC80VGhpa6/PdunVD+/btFU5jXQgXvRq8uitXrpjbylg+BoAffvhBVCwAQIsWLaDT6aDT6XD9+nWkp6fDz88P3bp1g6+vL9zd3RXNI+tqdQDo378/srOzUVpaap7EcHV1xY4dO9C1a1eh2e5HxL8JUYdI30/1wp9arYaTkxMmTpwIX19fQansb/LAkqh2PH/84x8xf/58zJ07FwcPHkRSUhJGjx6NUaNGYe3atUIyyV5wlnHMZG3DQ6QEFunJZhqNBhqNBrdu3YJara6xskbp7ZOenp51rkhSqVQ4ePCgYlmIiIjIvpWVlSE9Pd18+Kmlr776SvEiZXWyHdBq0qtXrxrP3bx5E/Hx8ejUqZOARL+SYXwsLVmyxPzYy8vL6lr1n0Xq2LEj5syZAw8PD0RGRmLevHk4e/asohlkX63erFkzNGvWzPyzm5ubwDQNJ+LfxP3+dkS1u5GlWFqdrJMHISEhWLlyJQAgLS3N6rDpCRMmICUlBTNnzhQVDwDg4OAALy8veHl54eLFi9Dr9cKy2EvBWaYxk7UND5ESWKSnB1ZXb1Glt0/WtpI+NzcXa9askeqLDhEREcmvvoMxAwMDkZeXp2CammQ9oHXGjBlWP+fk5GDRokXQaDRWLUqUUlRUhAMHDsBoNOLOnTs1VqWKPFvAsqglq8LCQmRkZCAjIwNGoxFarRarV69WPIfMq9VdXFysit1qtRpt27bF8OHDERYWhlatWglMJ5/6zoIQ2e4GAO7evQu9Xo8TJ05ApVLBzc0NEydOROvWrYVlknXy4Pz58+bHCQkJVvcz0W14jhw5gj/84Q/mSeO4uDg8/fTTde70UoLsBWcZx0zWNjxESmCRnn53Sn9R7Nu3r/lxZWUlYmJikJycjOXLl5sPmiIiIiL6rWQohst2QGt15eXliI6ORlpaGiIiIoQtmHB2djb3ve7YsaNVwUv0AcCW7W1qU99E0cOWlpaG9PR0XLhwAaNHj0ZkZCSeeeYZYXkAeVerHzlyxOpno9GIGzduYOvWrYiKikJ4eLiYYJKStd3N7du3MWnSJHTv3h1Dhw7FvXv3cPToUWzbtg16vR5OTk7Cssk4eWD5Plj9PVHkrqVDhw7hvffew7p168zPPfbYY3jnnXewYsUKYbvgZC44yzpmgJxteIiUoDLK8G2DGhUfHx+kpaUp/rpXr17FW2+9BQCIiooS/qZHREREjYubm5vwlfTV3bt3z3xA6/nz5xU/oNXSpUuXEBQUhFatWiEqKgpPPvmksCwNoXSLRhNXV1e0atUKWq0WvXv3rlHoErnS3sXFBc7OznjxxRfRtGnTGkU3pXdF2ONq9fLycmg0GmRlZYmOUiedTgeDwaD46xqNRlRUVKBJkyYoLi5GTk4Onn76aXTp0kXxLCbLli1Dx44dMWvWLKvnY2Nj8eOPPwqbbKlr8uDSpUtCJw8s/3aqf+8XVQcAgEmTJiEiIgIuLi5Wz585cwbLly8X2r7FpKKiwlxwzs3NFV5wtocxs2RqwyNylT/Rw8aV9NQoZGRkYMWKFZg8eTIWLFgABwcH0ZGIiIjIDt26dUt0hHrJdkCryc6dO7Fq1SpMnz4dc+fOFZbDFkq3aDTJycnBvn37YDAYkJubC29vb2g0mhrnPInw5ptvStXD3x5Xqzdp0gSPPfaY6Bj1EnGw54ULFzB79my8++67GDJkCF555RUAQHFxMVauXCnsoO5jx47VOmExe/ZsjBkzRvlA/xETE4MJEyZYTR7MmDEDsbGxWLdunbC/fZnuD5bKyspqFJuBql33d+/eFZCoJpn6vgNyj5mMbXiIlMAiPdm94OBg7Nu3D4GBgRg0aBAKCgqsros6hIiIiIjsz/PPPw+VSlVraxsZihOyHtC6ZMkSqNVqbNy4EZs2bTI/bzQaoVKppNuBAIhrX9SiRQvodDrodDpcv34d6enp8PPzQ7du3eDr6yu0xUBdfcNLS0uRmpqqcBrUulq4Xbt2eO+994QUmhuiuLhYaG9uWQ/2XL16NQICAjBixAjs3LkTALB7924UFhYiMDBQWJEeQK0LvNRqtVWbJaXJOnlw5coVc8suy8cA8MMPP4iKhcrKyjqviW4eIWvBWdYxk7kND9HDxiI9/e6UvqHn5ubiiSeeQEJCgrn3qInoQ4iIiIjIvlSf7JeNbAe0mtjj5y0ZJl06duyIOXPmwMPDA5GRkZg3bx7Onj0rOpZZYWEhEhMTsWPHDjg6OuK1114THQmAHKvVqx9GDFTtxElNTRWyQ8NE1oM9r1+/bj4v7OjRoxg5ciTUajU6duyI4uJiYbkqKytx584dPP7441bPFxUVCUr0KxknD5YsWWJ+XP3MEVFnkABVC/N27dpVY/IuMzNT6CHTMhecZR2zjRs3YvPmzVar/F999VX07dsXy5cvZ5GeGjUW6el3p/SqFlkPISIiIiL7c792N6IPZjWR5YBWE5Gr+O1VYWEhMjIykJGRAaPRCK1Wi9WrV4uOBQA4deoU4uLisH//fqhUKoSHh0On04mOZSZ6tToAq8OIgariqZOTEyZOnAhfX19BqeQ92FOtVpsf5+fnW00qlpWViYgEABg3bhwiIiIQFRVlHp+ysjIsXboU3t7ewnLJOnng4+ODyspKFBUVSfN+CAABAQGYPHkysrOz4ebmhsrKSpw8eRLHjx+v8W9VSTIXnGUdM5nb8BA9bCzSk01k3T559658J98TERGR/blfu5tvv/1WQCprlge0GgwG6Q9oJWtpaWlIT0/HhQsXMHr0aERGRuKZZ54RHQsAkJWVhfj4eFy8eBHjxo1DUlISAgICMH78eCF5ZF2tDtQs0stIht0iJm3atEFBQQGKi4tx48YNDBo0CACQl5eHDh06CMs1e/ZsBAYGYsSIEejfvz/Ky8tx6tQpDBo0qMbOJSXJOnlw8uRJzJ8/Hz/99BN69eqFjz/+WOjBvyYdOnRASkoKkpKS8NVXX0GtVqN///4ICwtDmzZthOWSueAs65jJ2oaHSAks0pNNZNw+WdfJ99u2bYNeL+7keyIiIrI/sre7sccDWmUl6st+aGgonJ2d4enpCaPRiPT0dKSnp5uvi2xbFBgYCK1Wi/Xr16Ndu3YAxBZ6ZV2tbiLjQiGZCvOWgoKCMG3aNBQXF+Ptt99Gy5YtsXnzZsTGxuLTTz8VlsvBwQExMTHIz8/HyZMnAQD+/v7o16+fsEyAvJMHq1evxrJlyzBkyBDo9XpER0cjJiZGWB5L7dq1w/z580XHsCJ7wVnGMZO1DQ+RElRGGe4MZDd0Op35ABvLx0DV1re0tDTFMy1btgwdO3a0OvkeAGJjY/Hjjz8iPDxc8UxERERED4OLiwvUajWaN29uVYyT+YBWWW3evFnIDtCPP/643kKqyILJ4cOHkZycjOPHj8PDwwM6nQ7vv/8+20vWoq6FQpcuXRK6UGjgwIEYOHAggKqzu0yPAeDEiRM4fvy4kFwAcO/ePZSWlsLR0RFA1Sr6du3asfBWD8vJAzc3N+GTB9VrAOPGjUNmZqa4QP9R/RBWBwcHtG3bFu7u7uZdGyKEhoZi6NChtRac9+3bh48//lhQMnnHrLCwEJMnT8aAAQNqbcPTuXNnYdmIHjYW6ckmlm/K1Yvyoor0Go0GBoOhxsE6lZWVGDNmDPbu3at4JiIiIrJPrq6utRZQZSmCX716td7r7A1fpSEtGmVTWlqK1NRUKQ5nvXLlCpKTk5GWloaioiLMnTsXfn5+QnpQy7haHZB3odD9vo9Z/lsg+e/5svH19UVqaqr5Z1E1gOq2bNli9XNlZSV++ukn7N27FwsXLhR2pobMBWdZxwwAfv75ZyQlJeHMmTPmNjyTJk0S2oaHSAlsd0M2kXX7ZPUCPVC1HVbkyfdERERkf/r27YtLly5Bo9FAo9GYV3zKgkX4hpGxRWNdCgsLkZiYiB07dsDR0VGKIn3nzp0RHByMgIAAZGVlITk5GZs3b0Z+fr6iOWRua3ns2DGrFcUms2fPxpgxY5QP9B+yFuFdXFysvkuq1Wq0bdsWw4cPR1hYGFq1aiUkl2kVuNFoxBtvvIGNGzcKyVGdrJMHsq7xrKsF0LRp0zB37lxhBWdZ+74D8o4ZIGcbHiIlsEhPNrly5QrmzJlT4zEA/PDDD0IyVVbKefI9ERER2Z/ExERcu3YNBoMBwcHB6N69O3x9fTFs2DCo1WrR8aiBLAtJ1YtKsiw6OXXqFOLi4rB//36oVCqEh4cLLYoANdsfmHTr1g3t27dXOA0QExODCRMmWK1WnzFjBmJjY7Fu3TrhbS1lXChk+f2sNrGxsQolsXbkyBGrn41GI27cuIGtW7ciKipK2O/ScuKzWbNm0kyEyjp5UL0GUP1nUX9fdenQoQN++eUXoRnsreAsesxkbcNDpAQW6ckmS5YsMT/28vKyulb9Z6WMGyfnyfdERERkn5ydnTFv3jzMmzcPeXl5MBgMWLVqFUaMGIF33nlHdDyykSxFeZOsrCzEx8fj4sWLGDduHJKSkhAQEIDx48eLjoZevXrVeO7mzZuIj48XUryUdbU6IO9CoaNHj6JVq1bQarXo3bu3NCufa9v10K5dO7z33ns1+nWTvJMHlvUAQFwNwF6w4Gy76u9DpjY8wcHBwtvwED1sLNKTTWTcPjl7tpwn3xMREZH969q1K3r27InTp0/j0KFDLNLbCdkK85YCAwOh1Wqxfv16tGvXDoA8eat/ds7JycGiRYug0WgQFhYmJJOMq9UBeRcK5eTkYN++fTAYDMjNzYW3t7eUrbtMmjRpgscee0x0DGqgDh06YOjQoaJjNMi9e/eQkJCAbt26CctgbwVnGcZM5jY8RA8bi/RkExm3Tzo4OCAmJgYnT54098n09/cXfvI9ERER2aeysjIcPHgQBoMBZ8+ehZeXF5YuXYr+/fuLjkYNJGOLRpP169cjOTkZnp6e8PDwgE6nk2a1s0l5eTmio6ORlpaGiIgIYatlZV2tDsi7UKhFixbQ6XTQ6XS4fv060tPT4efnh27dusHX1xfu7u7CstWmuLhY6DkR+/fvNz++c+eO1c8AMGrUKKUjSS0oKAiTJ0/G//zP/0gzuQjU3sO/rKwMbm5u+PDDDwWlkrvgLOuY1UV0Gx4iJaiMsn0iJKm5urrWu31S1Er7X375Bffu3TMfOHT+/Hl0794dTZs2FZKHiIiI7FNoaCgOHz6MgQMHQqfTwcPDg58n7FBaWlq912XYHXrlyhUkJycjLS0NRUVFmDt3Lvz8/NC2bVuhuS5duoSgoCC0atUKUVFRePLJJ4Vl2bBhA7777rsaq9VDQkLQt29fzJw5U1g2k/z8fJw8eRIA4ObmJuVCoYKCAkRGRuLEiRM4e/askAzVi98AcOvWLaSmpmLEiBF44403BKQCpk6dWuc1lUqFhIQEBdP8ynK8Vq9ejeDgYKvroiYPCgsLsXjxYpSVlWHt2rVCzqqozdWrV61+VqvVaNOmDVq2bCko0f1pNBrs2rVL2OtzzIjkwyI92aSkpMS8ffLu3btSbJ/88ccf8frrr2PBggUYN24cACAgIAAFBQWIj49Hhw4dhGUjIiIi++Li4oL27dvXWSjll0P6vd27dw9ZWVlITk7G+fPnzTtDRdi5cydWrVqF6dOnY+7cucJymFRUVCAwMBCnTp2qsVr9ww8/lGolr2wKCwuRkZGBjIwMGI1GaLVaaLVaYZMu1YvharUaTk5OGD58OHx9fYVkaqjMzEzz90ylyDp5YLJ161Zs2bIF77zzDjp37mx+vk+fPgJTAf/+979x8eJFtGjRAp07dxbeFqs+shSc7WHMTG14Tp06hZiYGNFxiB4aFunpgZm2T+7Zs0fo9smgoCC4uLhg9uzZVs+vX78e33//vZRbtYiIiEhOx44dq/f64MGDFUpCv4WMLRpNqh8kaKm4uBgff/yxgmmsubi4QK1Wo3nz5lYFcKPRCJVKhby8PCG5ZFytXlurCED8WKWlpSE9PR0XLlzA6NGj4e3tjWeeeUZIlsbCx8fnvrtzRBAxeWBSWlqK0NBQfPPNN+Z2VCqVCocOHRKSp6KiAh988AG2bduG1q1bQ6VSoaSkBH5+fggKCpJqQk+WgrOsY3a/NjxchEmNGYv09JuJ3j5Z1wx0ZWUlxo0bhz179iieiYiIiBqXkydPIi4uDh999JHoKNQAsrZoBIAtW7bUeO7mzZuIj49Hp06dkJWVJSBVlertD6rr1KmTQknkZxoro9GIN954Axs3brS6LmqsXFxc4OzsjBdffBFNmzatUewSdQAwANy9exd6vR4nTpyASqWCm5sbJk6ciNatWwvL1BA6nQ4Gg0F0jBpETR7k5uYiJCQEffr0wbJly6Q4lDg2NhanT5/Ge++9Zy7iXr16FcuXL0e/fv3uO3H7sMhccJZ1zOyxDQ/R74UHx9IDqW375OrVq4VkadKk9j9j0yogIiIiogdRWVmJvXv3Ii4uDufOncPYsWNFR6IGysnJMbdozM3NlaJFo0n1gwRzcnKwaNEiaDQaoQVUQL4ivKyr1QHrsWrWrJk0Y/fmm29KtWrY5Pbt25g0aRK6d++OoUOH4t69ezh69Ci2bdsGvV4PJycn0RHrJON4AhBy4PTq1auxfft2LFq0CK+88orir1+XrKwsbNu2DY899pj5uU6dOmHVqlV4/fXXhRWcMzMzrX6WqeAs65iZ7qWWbXieeOIJIVmIlMYiPdmk+vbJyMhI4dsnW7dujStXrlj1wgOAy5cvw8HBQVAqIiIisldFRUXQ6/VISkpCSUkJKioqsHv3bnTp0kV0NGqgFi1aQKfTQafTmVs0+vn5CW3RWF15eTmio6ORlpaGiIgIeHl5iY4kHVOBq67V6lTTggULan2+tLQUqampCqf5VUxMDCZMmIBZs2aZn5sxYwZiY2Oxbt06hIeHC8tmr0RMHvz973/Hjh070K1bN8Vf+34si80mjo6OQidZZC84yzhmsrbhIVICi/Rkk9DQUDg7O8PT0xNGoxHp6elIT083Xxex+mfGjBmYO3culixZAjc3N1RWVuLkyZOIjIzEG2+8oXgeIiIisl8RERHIzMzEgAEDEBISAk9PT4wePZoFejvWsWNHzJkzBx4eHoiMjMS8efOEtGi0dOnSJQQFBaFVq1YwGAzCDvOUnayr1e1JYWEhEhMTsWPHDjg6OuK1114TkuPYsWO1toyZPXs2xowZo3wgeiAvv/yylAV6tVpd5zWRHZ5lLjjLOmabNm3C9evXcfDgwRpteD777DNhK/yJlMAiPdlExu2TI0aMQHFxMcLCwnDt2jUAQNeuXfHmm28KO0iHiIiI7FNqaipeeukl+Pj4YOjQoVCr1dJ99qGGk6lFo8nOnTuxatUqTJ8+HXPnzhWahR7c/v37zY/v3Llj9TMAjBo1SulIVk6dOoW4uDjs378fKpUK4eHh0Ol0QjPVtstZrVajWbNmAtI0HI/x+9WePXvg7+8vOkYNpaWlOHfuXK2/q9LSUgGJqshccJZ1zGRtw0OkBBbpySaybp/UaDTQaDS4desW1Gp1jX6jmZniTr4nIiIi+/Hll18iJSUF4eHhKC0thUajQXl5uehYZCMZWzSaLFmyBGq1Ghs3bsSmTZvMz8vQZ50aLjEx0fy4Y8eOVj+rVCphRfqsrCzEx8fj4sWLGDduHJKSkhAQEIDx48cLyWNSWVmJO3fu4PHHH7d6vqioSFCihtNoNKIj1IqTB78qKyvD/PnzRceoQeaCs6xjBsjZhodICSzS028iy/ZJk7Zt29b6/ObNm1mkJyIiovtycnKCv78/Zs2ahezsbCQnJ+PGjRuYOnUq/P39MXz4cNERqQFkbNFocujQIWGvbW9kXq1uWZSvi4iFQoGBgdBqtVi/fj3atWsHQI6DT8eNG4eIiAhERUWZ85SVlWHp0qXw9vYWliskJAQrV64EUDW55+PjY742YcIEpKSkYObMmaLi1UvE5MGVK1fqLSzHxsYqmOZXhw8fFvK6DSFrwVnWMZO1DQ+RElikpwci4/bJ+vBmTkRERLZQqVRwd3eHu7s7rl27Br1ej8WLF+Obb74RHY0aQMYWjSbsq95wsq5WbygRC4XWr1+P5ORkeHp6wsPDAzqdTorvQrNnz0ZgYCBGjBiB/v37o7y8HKdOncKgQYMwY8YMYbnOnz9vfpyQkGBVpBe5i0rWyYPHH39cykOu9+/fb74f3L59G23atDFfW79+PebNmyckl8wFZ1nHTNY2PERKYJGebCLr9sn7kfVLGhEREcnFx8cHaWlpAIDs7GwMHz4czs7OCAoKqrPtH8lH1haNZBtZV6s3lIginKenJzw9PXHlyhXo9XqEhoaiqKgIn3zyCfz8/OrcefywOTg4ICYmBvn5+Th58iQAwN/fH/369ROSx8Tyd1T99yXyO6Sskwdt27a1yiKLDRs2mAvO06ZNM7+PA8CBAwdYcK6FrGMmcxseooeNRXqyiazbJ4mIiIh+D5ZfpNeuXWvV3qZp06YiItHvQLYWjfT7kbmtpcjvSZ07d8Y777yDhQsXYs+ePdDr9di8eTPy8/OFZQIAV1dXuLq6Cs1QF5m+18o6eSB69Xdd6hsvkZllLjjLOmaytuEhUgKL9GQTWbdPEhEREf0eLIsf/Ixj/+ytRSPZjv9O69esWTPodDrodDoUFBQIy+Hq6lprcVn0gckyFebrIlPG6Ojo+/43K1euREhIiAJpfmU5RtXHS+T4yVxwlnXMZG3DQ6QEFunJJrJun7wffngnIiIiW8lUGCHb2GuLRrId/51aCw0NrfOaSqVCZGSkgml+lZmZCaDqe9kbb7yBjRs3CslRneVBqNUPRf3hhx9ExZL277pHjx73/W+OHj2qQBL7wIKz7WRtw0OkBBbp6YHIun2yLiJOviciIiL7U1RUhAMHDsBoNOLOnTvYv3+/1XXZD6qkKmzRSDIQsVCoV69eNZ67efMm4uPjhR5abPnazZo1k+YA5SVLlpgfVz8QVeQBqbJOHjSEiL/7+t6779y5o3geE5kLzrKOmaxteIiUwCI9/SYybJ8MCZHz5HsiIiKyP87OzkhISAAAdOzY0ergSpVKxSK9nWCLRpKBiIVCM2bMsPo5JycHixYtgkajQVhYmOJ5ZCfjIaiAvJMHDSFiQrS+9+6OHTsqnsdE5oKzrGMmaxseIiWwSE82kXH7pKwn3xMREZH9sfySWpfMzExpD6qkKvbaopFsJ6rQJftCofLyckRHRyMtLQ0RERHSF3ZFsVyhXpvY2FiFkliTdfJAVrK+d8tccJZ1zIgeZSzSk01k3D5Z3+y06Dc+IiIianw2b97ML612wt5aNJLtRLW1lHmh0KVLlxAUFIRWrVrBYDDgySefFJoHQI1WGrK0Ejt69ChatWoFrVaL3r17C1/dbCLr5IE943u37USMmaxteIiUwCI92UT27ZMsyhMREdHDJksRhxpOhhaNZDuZV6vLulBo586dWLVqFaZPn465c+cKy1Fd9VYasrQSy8nJwb59+2AwGJCbmwtvb29oNBo4OjoKyWMi6+RBQ8ialb3ybSdizGRtw0OkBBbp6YHItH2ShXkiIiJSEj97yE/GFo1kO5lXq1uS6Z6wZMkSqNVqbNy4EZs2bTI/bzQaoVKpkJeXJySXrK01WrRoYZ7Au379OtLT0+Hn54du3brB19cX7u7uiuYxkXXyoCHqu/+KxF75thMxZrLeK4iUwCI92Uy27ZOWp91bPgbkP/meiIiIiH5/MrZoJNvJulpdhtevy6FDh0RHeGCi25F07NgRc+bMgYeHByIjIzFv3jycPXtWSBZZJw88PT3r/NtXqVQ4ePAgnnvuOYVTyYsF54dD9L2C6GFhkZ5sIuP2ySVLlpgfV1/RzwOSiIiIiB49srdoJNvJVhSXdaGQPU9CiWyTUlhYiIyMDGRkZMBoNEKr1WL16tXC8liSafIgJiamxnO5ublYs2YNv3s/IBacbSdrSyWi34pFerKJjNsnLbe9EhERET1s/HJoP2Rq0Ui2k60wb4kLhX5/In7faWlpSE9Px4ULFzB69GhERkbimWeeUTxHXWSbPOjbt6/5cWVlJWJiYpCcnIzly5dDq9UKy9UQsr53y5oLkDebzO8NRL8Fi/RkExm3T1quWqkNT74nIiKi35NGoxEdgRpAthaNZDtZV6sDXCjUWISGhsLZ2Rmenp4wGo1IT09Henq6+bqonTeyTx5cvXoVb731FgAgJSUFnTt3Fpzo/mR975a54CzrmBE1VizSk01k3D5pzyffExERkVxCQkKwcuVKAFVFEstC3IQJE5CSkoKZM2eKikcNJGOLRrKdzKvVuVCocXjzzTelLJLKOnkAABkZGVixYgUmT56MBQsWwMHBQVgWE753245jRiQfFunJ7uXk2O/J90RERCSX8+fPmx8nJCRYfWktLy8XEYkegIwtGsl2Mq9W50Kh35+IMVywYEGtz5eWliI1NVXhNL+SdfIgODgY+/btQ2BgIAYNGoSCggKr63369BGSi+/dtrPnMeP9lhorFunJ7sl68j0RERHZH8svftW/BMpYMKHaydiikWwn82p1LhT6/cnQWqOwsBCJiYnYsWMHHB0d8dprrwnJIevkQW5uLp544gkkJCQgISHB6ppKpRJ277Xn925RBWd7HjMZ7hVEDwOL9NSoyHTyPREREdk32b+kUt1kbNFItpN5tToXCtlG9tYap06dQlxcHPbv3w+VSoXw8HDodDpheaqTZfLg8OHDQl7XFvb23i1DwVmmMZP9XkH0MKlFByD6vRQWFmLTpk3QaDR4++238eKLL3IVFREREdlEpi+qRI+6nJwcvP322zh37hySkpJw9+5djBw5Ej4+PlK1wjEtFFq9ejVu3ryJefPmiY4kneqtNSyJbK2RlZWFV199Ff7+/nByckJSUhLat2+P8ePHS9Fr/dSpUwgKCsLIkSMRHx+P4OBg7N27V2imu3fvYsuWLXjzzTcxf/58bNmyBcXFxUIzyfreHRISYn6clpZmdW3ChAkAIKzgLOuYyXqvIFICV9KT3UtLS0N6urwn3xMREZH9uHLlirnFhuVjAPjhhx9ExSJ6JNnDavXCwkJkZGQgIyMDRqMRWq0Wq1evFh1LOrK21ggMDIRWq8X69evRrl074XlMsrKyEB8fj4sXL2LcuHFISkpCQEAAxo8fLzTX7du3MWnSJHTv3h1Dhw7FvXv3cPToUWzbtg16vR5OTk5Ccsn63i1z33dZx0zWewWRElikJ7sn88n3REREZF+WLFlifuzl5WV1rfrPRKQc2dpacqHQg5Op0LZ+/XokJyfD09MTHh4e0Ol0UrRVknXyICYmBhMmTMCsWbPMz82YMQOxsbFYt24dwsPDheSS9b1b5oKzrGNmSfQYESmNRXqye2++KefJ90RERGR/ZGqhQURVZFytzoVCtpH1+5qnpyc8PT1x5coV6PV6hIaGoqioCJ988gn8/PzQtm1bIblknTw4duwYDAZDjednz56NMWPGKB/oP+zhvVu2fwOyjpls40SkJBbpye7JevI9ERER2R/L7d61iY2NVSgJEcm8Wp0LhWwja2sNk86dO+Odd97BwoULsWfPHuj1emzevBn5+flC8sg6eQCg1l79arUazZo1E5Cmiqzv3TLfI2QdM9nvFUQPk8oow3Qs0e+osND65PsDBw6IjkRERER2wtXVFa1atYJWq0Xv3r1rrFyUdeUZUWPk4uICZ2dnvPjii2jatGmNgpeMq9VNC4Vee+010VGkUv3QzOpkvLcWFBTAxcVFdAwAwL1798yTB+fPnxc2eTB27Fjo9Xo8/vjjVs8XFRXBz88PGRkZQnLJ+t49cOBADBw4EACQm5trfgwAJ06cwPHjx4XkAuQdM3u8VxD9Xlikp0bj1KlTiIuLw/79+6FSqRAeHg6dTlfrTD8RERFRbUpKSrBv3z4YDAbcvXsX3t7e0Gg0cHR0FB2N6JHz8ccf17sSdf78+QqmqR8XCtmn0NDQOq+pVCpERkYqmKZhRE4ebNiwAd999x2ioqLM/zbLysoQEhKCvn37YubMmUJyyfreLXPBWdYxI3qUsUhPdq/6yffe3t4ICAjA4cOHRUcjIiIiO3b9+nWkp6djz5496NatG3x9feHu7i46FtEjT6bV6lwo1DCyttbYsmVLjedu3ryJ+Ph4dOrUCVlZWQJSyTt5UFFRgcDAQJw6dQr9+/dHeXk5Tp06hUGDBuHDDz+Uor0L37ttJ9OYyXqvIFICi/Rk91xcXKDVahESEmI++X7kyJE4dOiQ4GRERETUGBQUFCAyMhInTpzA2bNnRcchemTJtFqdC4VsI2trjepycnKwaNEiDB8+HGFhYWjRooWQHLJOHpjk5+fj5MmTAAA3Nzf069dPaJ7ayPDebW8FZxnGzF7uFUQPA4v0ZPcOHz6M5ORkHD9+HB4eHtDpdHj//ff5AZmIiIgeWGFhITIyMpCRkQGj0QitVgutVosnn3xSdDSiR46Mq9W5UMg2srfWKC8vR3R0NNLS0hAREQEvLy/RkazIMnkgO9neu+2h4CzbmMl+ryB6mFikp0bjypWqk+9TU1NRVFSEuXPnws9P7Mn3REREZF/S0tKQnp6OCxcuYPTo0fD29sYzzzwjOhbRI0nm1epcKPTgZGqtAQCXLl1CUFAQWrVqhaioKKkmY2WbPNBoNPVe37Vrl0JJrMn63i1zwVnWMbMk272C6GFjkZ4aHVlOviciIiL74+LiAmdnZ7z44oto2rRpjf66YWFhgpIRPXrsYbU6Fwo9OBlaa+zcuROrVq3C9OnTMXfuXCEZ6iLj5MGxY8fqvT548GCFklizh/du2QrO9jBmJjLcK4iUwCI9NWoFBeJOviciIiL78/HHH9d78N38+fMVTEP0aLOn1epcKNQwsrXWcHFxgVqtRvPmza3u/UajESqVCnl5eUJyyTp5kJWVhZdffll0jBrs6b1bloKz7GMm272CSAks0pPdk/XkeyIiImo8SktLkZqaitdee010FKJHjr2tVudCoZpkba1x9erVeq936tRJoSTWZJ088PHxQVpampDXfhCyvHfbU8FZ9JjJeq8gUgKL9GT3ZD/5noiIiOxXYWEhEhMTsWPHDjg6OuLAgQOiIxE9smRarc6FQraxp9YaMpB18sBeivSyvHfbU8FZljHjvYIeZSzSU6PDk++JiIjotzp16hTi4uKwf/9+qFQqhIeHQ6fTwcHBQXQ0IoL41epcKGQb2VtrUMMMGTIEY8eOrfO66AKqbO/d9lBwlm3MeK+gR1kT0QGIfi+ynXxPRERE9icrKwvx8fG4ePEixo0bh6SkJAQEBGD8+PGioxE9cmRerT5jxgyrn00LhTQajRSFN9ksWLCg1udNrTXIPjg4OEjZZkrW9+4333yz3oKzSLKOGe8V9ChjkZ4ahUsWJ98bDAYpe7sRERGR/AIDA6HVarF+/Xq0a9cOAKT9gk3U2PXq1avGc5ar1WXAhUIPpnprDdE9w6lh2rdvL+VKZlnfu2UuOMs6ZtXxXkGPEhbpye7JevI9ERER2Z/169cjOTkZnp6e8PDwgE6nA7tDEokh+2p1LhSyXV2tNcg+1Pd+eOvWLWGr7O3lvVumgrPsY8Z7BT2K2JOe7J6Li5wn3xMREZH9unLlCvR6PVJTU1FUVIS5c+fCz89Pym3+RI2djKvVuVDINtVba3h7eyMgIACHDx8WHY1scOTIEQwZMsTque+++w7x8fHIyMjAyZMnxQT7D1nfu2Xr+25JtjHjvYIeZSzSk92T9eR7IiIisn/37t3Dnj17oNfrcf78eeTn54uORPRIsVytHhUVJc1qdS4Uso2Liwu0Wi1CQkLMrTVGjhyJQ4cOCU5GD+rrr79GfHw8/va3v2HgwIGYN29ejQK+KLK8d9tTwVmWMeO9gh5lLNITERERETVAQUEBXFxcRMcgemTIvFqdC4Vsc/jwYSQnJ+P48ePm1hrvv/++lMVKqltZWRnS0tKQkJCAn376CWPGjMGhQ4eQnZ0tOlqdRL5322vBWeSY8V5BjzIW6YmIiIiI/iM0NLTOayqVCpGRkQqmIXq0cbV64yNbaw2yzZAhQ9CvXz/4+vrCw8MDzZo1k6LoLOt7t8wFZ1nHzIT3CnoUsUhPRERERPQfW7ZsqfHczZs3ER8fj06dOiErK0tAKqJHE1erN16ytNYg2yxYsAC5ubkYOnQotFothg0bhv/+7/8WXqSX/b1bxoKz7GNmwnsFPUpYpCciIiIiqkNOTg4WLVqE4cOHIywsDC1atBAdiYioUWErMfvyr3/9C9u3b8f27dtRWVmJsrIypKamonPnzqKjmcn63i1zwVnWMbPEewU1dizSExERERFVU15ejujoaKSlpSEiIgJeXl6iIxER2S3ZW2uQ7SoqKnDw4EEkJSUhNzcXo0aNwtq1a4Vmsqf3blkKzrKNGe8V9ChrIjoAEREREZFMLl26hKCgILRq1QoGgwFPPvmk6EhERHatV69eNZ6zbK1B9sfBwQFeXl7w8vLCxYsXodfrheaR8b1b9oKzjGPGewU9yriSnoiIiIjoP3bu3IlVq1Zh+vTpmDt3rug4RESNkj201qDaHTlyBH/4wx/MxdS4uDg8/fTTGDJkiLBMsr53y9z3XdYxq473CnqUsEhPRERERPQfLi4uUKvVaN68OVQqlfl5o9EIlUqFvLw8gemIiOybbK01yDaHDh3Ce++9h3Xr1mHgwIEAAL1ej08++QQrVqyAu7u7kFz28t4tU8FZ9jHjvYIeRSzSExERERH9x9WrV+u9zq3WREQPxrK1RlRUlBStNcg2kyZNQkRERI1e6mfOnMHy5cuFtbyR/b1bxoKzzGPGewU9qtiTnoiIiIjoP0R/kSciaozspbUG1a+srKzWw0779u2Lu3fvCkhUReb3bhn7vgPyjhnvFfQo40p6IiIiIiIiInpoZG+tQQ2j1WqRkZFR6zWNRoNdu3YpnEhuLDjbjvcKepSxSE9ERERERERED43MrTWo4UJDQzF06FBoNBqr5zMzM7Fv3z58/PHHgpLJiQVn2/FeQY8yFumJiIiIiIiIiKhehYWFmDx5MgYMGAA3NzdUVlbi5MmTOH78OBITE9G5c2fREaXCgjMR2YJFeiIiIiIiIiIiuq+ff/4ZSUlJOHPmDNRqNfr3749JkyahTZs2oqMREdk1FumJiIiIiIiIiIiIiARpIjoAERERERERERHJLTQ01OpnBwcHtG3bFu7u7hg0aJCgVEREjQOL9EREREREREREVK9evXpZ/VxZWYmffvoJwcHBWLhwIXQ6nZhgRESNANvdEBERERERERHRAyksLMTcuXORmpoqOgoRkd1Siw5ARERERERERET2qUOHDvjll19ExyAismss0hMRERERERERERERCcKe9EREREREREREZLN79+4hISEB3bp1Ex2FiMiusUhPRERERERERET1cnV1hUqlsnqurKwMbm5u+PDDDwWlIiJqHHhwLBERERERERER1evq1atWP6vVarRp0wYtW7YUlIiIqPFgkZ6IiIiIiIiIiBrk3//+Ny5evIgWLVqgc+fOaNasmehIRER2j+1uiIiIiIiIiIioXhUVFfjggw+wbds2tG7dGiqVCiUlJfDz80NQUFCNVjhERNRwatEBiIiIiIiIiIhIbps2bcL169dx8OBBHDlyBDk5OcjMzMSFCxfw2WefiY5HRGTX2O6GiIiIiIiIiIjq5e3tjW3btuGxxx6zer6oqAivv/460tLSBCUjIrJ/XElPRERERERERET3Vb1ADwCOjo5sdUNE9BuxSE9ERERERERERPVSq+suIbFJAxHRb8ODY4mIiIiIiIiIqF6lpaU4d+5crQX50tJSAYmIiBoPFumJiIiIiIiIiKheZWVlmD9/vugYRESNEg+OJSIiIiIiIiIiIiIShD3piYiIiIiIiIioXvv37zc/vn37ttW19evXKx2HiKhRYZGeiIiIiIiIiIjqtWHDBvPjadOmWV07cOCAwmmIiBoXFumJiIiIiIiIiKhelt2Sq3dOZidlIqLfhkV6IiIiIiIiIiKql0qlqvVxbT8TEZFtWKQnIiIiIiIiIiIiIhKkiegAREREREREREQkt6KiIhw4cABGoxF37tyxOkj2zp07ApMREdk/lZGNw4iIiIiIiIiIqB5Tp06t93piYqJCSYiIGh8W6YmIiIiIiIiI6DfLzMzEuHHjRMcgIrI77ElPRERERERERES/2ebNm0VHICKySyzSExERERERERHRb8ZmDURED4ZFeiIiIiIiIiIi+s1UKpXoCEREdolFeiIiIiIiIiIiIiIiQVikJyIiIiIiIiIiIiIShEV6IiIiIiIiIiL6zdiTnojowbBIT0REREREREREv5lGoxEdgYjILrFIT0RERERERERE9QoJCTE/TktLs7o2YcIEAMDMmTMVzURE1FiwSE9ERERERERERPU6f/68+XFCQoLVtfLycqXjEBE1KizSExERERERERFRvSz7zVfvPa9SqZSOQ0TUqLBIT0REREREREREDcaiPBHR74tFeiIiIiIiIiIiqhcL80RED08T0QGIiIiIiIiIiEhuV65cwZw5c2o8BoAffvhBVCwiokZBZazeSIyIiIiIiIiIiMhCWlpavdd9fHwUSkJE1PiwSE9EREREREREREREJAjb3RARERERERERUb0s29vUJjY2VqEkRESND4v0RERERERERERUr6NHj6JVq1bQarXo3bs32JiBiOj3w3Y3RERERERERERUr5KSEuzbtw8GgwF3796Ft7c3NBoNHB0dRUcjIrJ7LNITEREREREREVGDXb9+Henp6dizZw+6desGX19fuLu7i45FRGS3WKQnIiIiIiIiIiKbFRQUIDIyEidOnMDZs2dFxyEislss0hMRERERERERUYMUFhYiIyMDGRkZMBqN0Gq10Gq1ePLJJ0VHIyKyWyzSExERERERERFRvdLS0pCeno4LFy5g9OjR8Pb2xjPPPCM6FhFRo8AiPRERERERERER1cvFxQXOzs548cUX0bRpU6hUKqvrYWFhgpIREdm/JqIDEBERERERERGR3N58880ahXkiIvp9cCU9ERERERERERE9kNLSUqSmpuK1114THYWIyG6xSE9ERERERERERDYpLCxEYmIiduzYAUdHRxw4cEB0JCIiu8V2N0RERERERERE1CCnTp1CXFwc9u/fD5VKhfDwcOh0OtGxiIjsmlp0ACIiIiIiIiIikltWVhZeffVV+Pv7w8nJCUlJSWjfvj3Gjx8PBwcH0fGIiOwaV9ITEREREREREVG9AgMDodVqsX79erRr1w4AeJAsEdHvhCvpiYiIiIiIiIioXuvXr8fNmzfh6emJgIAAfPnll+Axh0REvw8eHEtERERERERERA1y5coV6PV6pKamoqioCHPnzoWfnx/atm0rOhoRkd1ikZ6IiIiIiIiIiGxy79497NmzB3q9HufPn0d+fr7oSEREdotFeiIiIiIiIiIiemAFBQVwcXERHYOIyG7x4FgiIiIiIiIiIqpXaGhonddUKhUiIyMVTENE1LiwSE9ERERERERERPXq1atXjedu3ryJ+Ph4dOrUSUAiIqLGg+1uiIiIiIiIiIjIJjk5OVi0aBGGDx+OsLAwtGjRQnQkIiK7xZX0RERERERERETUIOXl5YiOjkZaWhoiIiLg5eUlOhIRkd1jkZ6IiIiIiIiIiO7r0qVLCAoKQqtWrWAwGPDkk0+KjkRE1CioRQcgIiIiIiIiIiK57dy5ExMnTsR///d/IzExkQV6IqLfEXvSExERERERERFRvVxcXKBWq9G8eXOoVCrz80ajESqVCnl5eQLTERHZNxbpiYiIiIiIiIioXlevXq33eqdOnRRKQkTU+LBIT0REREREREREREQkCHvSExEREREREREREREJwiI9EREREREREREREZEgLNITEREREREREREREQnCIj0RERERERERERERkSAs0hMRERERERERERERCfL/AS54dPr92t/d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3" name="Rectangle 2"/>
          <p:cNvSpPr/>
          <p:nvPr/>
        </p:nvSpPr>
        <p:spPr>
          <a:xfrm>
            <a:off x="948255" y="10787426"/>
            <a:ext cx="12188825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dirty="0" err="1"/>
              <a:t>LogisticRegression</a:t>
            </a:r>
            <a:r>
              <a:rPr lang="fr-FR" dirty="0"/>
              <a:t>: f1=0.585 </a:t>
            </a:r>
            <a:r>
              <a:rPr lang="fr-FR" dirty="0" err="1"/>
              <a:t>auc</a:t>
            </a:r>
            <a:r>
              <a:rPr lang="fr-FR" dirty="0"/>
              <a:t>=0.625</a:t>
            </a:r>
          </a:p>
          <a:p>
            <a:r>
              <a:rPr lang="fr-FR" dirty="0" err="1"/>
              <a:t>LogisticRegression</a:t>
            </a:r>
            <a:r>
              <a:rPr lang="fr-FR" dirty="0"/>
              <a:t>: </a:t>
            </a:r>
            <a:r>
              <a:rPr lang="fr-FR" dirty="0" err="1"/>
              <a:t>Accurancy</a:t>
            </a:r>
            <a:r>
              <a:rPr lang="fr-FR" dirty="0"/>
              <a:t>=0.603 </a:t>
            </a:r>
          </a:p>
          <a:p>
            <a:r>
              <a:rPr lang="fr-FR" dirty="0" err="1"/>
              <a:t>LogisticRegression</a:t>
            </a:r>
            <a:r>
              <a:rPr lang="fr-FR" dirty="0"/>
              <a:t>: </a:t>
            </a:r>
            <a:r>
              <a:rPr lang="fr-FR" dirty="0" err="1"/>
              <a:t>precision</a:t>
            </a:r>
            <a:r>
              <a:rPr lang="fr-FR" dirty="0"/>
              <a:t>=0.610 rappel=0.562</a:t>
            </a:r>
          </a:p>
        </p:txBody>
      </p:sp>
      <p:sp>
        <p:nvSpPr>
          <p:cNvPr id="4" name="AutoShape 2" descr="data:image/png;base64,iVBORw0KGgoAAAANSUhEUgAAAe0AAAH6CAYAAAAqZxTYAAAAOXRFWHRTb2Z0d2FyZQBNYXRwbG90bGliIHZlcnNpb24zLjMuNCwgaHR0cHM6Ly9tYXRwbG90bGliLm9yZy8QVMy6AAAACXBIWXMAAAsTAAALEwEAmpwYAABJq0lEQVR4nO3deXxM5/v/8fdkQTVNbYk1VLVJShAaVVu0qNhia9FKUf20tlLVorbSjaKUTy1VSi21NIrYo4pQTSlaW0vVWrFEYmnEFknO74/+zNfkJIwwyczH6/l4zIO55yzXOcnkmuu+73PGYhiGIQAA4PTccjsAAABgH5I2AAAugqQNAICLIGkDAOAiSNoAALgIkjYAAC7CpZL2gAEDFBAQoCeeeELnzp3LcrnmzZsrICBAAwYMyNZ+zp49q8uXL9sdT25zljjuxvLly1WvXj1VrFhR77zzzj3d9uLFixUQEKCtW7fe0+3eytatWxUQEGB9bNq0SZKsz7t165blun/88Yd1uXsV8414Fi9enCPrSf8ea4cOHe54vbtVr169bO03OTnZ5u/KhAkTFBAQoLi4OLu3kfHnfuPxxBNPqHr16urYsaN+/PHHO44tt2T23tm3b59at26tihUrqlatWjbHmZ3fE9wZj9wOIDvS09O1YcMGPf/886bXjh8/rj///DPb2964caP69u2rJUuWKH/+/Ldctl27dqpRo0a294V/nT9/XgMHDlSpUqU0ZMgQlSlT5p5uv1q1aho9erTKlSt3T7drj3bt2unJJ59UYGCgTfvPP/+sK1eu6IEHHjCt88MPP+RUeP+TBg0alOl5vZW9e/eqe/fuGjNmjKpXry5Jeu6551S6dGkVKlTojmN47rnn9Nxzz1mfp6Wl6fDhw5o3b566du2qOXPm6Mknn7zj7TqDwYMH68iRI3r77bdVsGBBWSwWHT58WFOmTMnt0O4LLpm0S5UqpXXr1mWatH/44QcVKlTolpX4rezevVtJSUl2LVulShVVqVIlW/vB/zly5IiuX7+uiIgItWvX7p5v38/PT35+fvd8u/YIDg5WixYtbNpKlSqluLg4/fTTT2rQoIFpnbVr197V7/D9LrNzejsHDhzQmTNnbNoCAwNNH7bsFRAQYPq5S/8m83bt2mnKlCmaNm1atrad2w4cOKBnn31WnTt3trZt3bqVpJ1DXKp7/Ib69esrNjZWV69eNb22du1a1atXLxeiQnZdv35dkvTggw/mciQ5o2rVqipYsKDWrVtneu3vv//WgQMH+B3+H1W5cmWVLVtWu3btyu1Qsu369ev3zXvVGblk0m7QoIGuXLmi2NhYm/azZ8/qt99+U8OGDU3rGIah+fPn64UXXlCVKlVUsWJFNWrUSFOnTtWNO7kOGDBAEydOlPTvB4Mb42IdOnTQf/7zH40bN05VqlRRjRo19Oeff2Y6lhwfH69Bgwapdu3aqlKlip5//nlTd+fp06fVv39/Pf3006pYsaJatmypZcuW2XXse/fu1auvvqoqVaqoTp06mj17dqbL3c0+7DmGEydOqF+/ftbtN2/eXJGRkTbLDBgwQI0aNdLu3bv18ssvq3LlyqpZs6Y+/vhj6weuAQMGqGPHjpKkgQMHWscQsxqnz9huGIYmTpyosLAwVaxYUTVr1lS/fv106tQp6zKZjctduXJFY8eOVb169RQUFKR69eppzJgxunLlimm9/fv365133lG1atVUpUoVvfHGG3c0zpmRu7u7nn32WcXExCg9Pd3mtbVr16pIkSKZ9uCkpaXpq6++UlhYmIKCglS7dm0NGzbMVJFfvnxZw4cPV+3atRUcHKw333xTFy9eNG0vPT1dM2bMUKNGjRQUFKQ6dero448/VnJy8i3j79Chwz2fQ7Fw4UK1aNFCFStW1NNPP6133nnHdI4Nw9DMmTPVsGFDVapUSa1bt9aWLVv03HPP2cxfyTim/c8//2jAgAF65plnFBQUpAYNGmjs2LG6du2apH/HrgcOHChJ6tixo/UDU2Zj2snJyRoxYoSeeeYZVa5cWeHh4Vq4cOEdHesDDzygjHePtvf9evjwYXXv3l0hISGqXr26Pv74Y0VGRt7x2PsNKSkpmjBhgvWchoWFaerUqUpLSzMte+P9IElLlixhDDuXuGT3+JNPPmmtVG6uSNatW6cHHngg03Hm8ePHa8qUKWrVqpXatm2rS5cuKSoqSmPHjpWPj49atWqldu3aKTk5WWvXrtXAgQP1+OOPW9f/9ddfdezYMfXr109xcXF67LHHTPu4cOGC2rZtqwsXLigiIkJ+fn5asWKFevbsqYkTJ6pBgwaKj49XmzZtZBiGOnTooIcffljr1q1Tv379dObMGb322mtZHvdff/2lDh06yNvbWz169ND169c1adIk0xvsbvZhzzEcP35cbdu21bVr1/Tyyy/Lx8dH33//vd577z0dPXpU/fv3t27v3Llz+s9//qPGjRurefPm2rRpk+bMmaM8efKof//+ateunYoWLaopU6ZYx3/vZAxxypQpmjRpkiIiIqx/uGbPnq29e/dqxYoVcnd3N62TkpKizp07a+fOnWrdurWCgoK0e/duTZs2TTt27NDs2bPl6elpXb579+4qV66c+vTpo+PHj2vWrFmKj4/Xd999Z3ecGdWvX1+LFy/Wr7/+qpCQEGv72rVrVb9+fbm5mT9P9+nTR2vWrFHDhg3VsWNHHTlyRPPnz9eWLVu0cOFCeXt7yzAMdevWTdu2bVPbtm31+OOPKzo6OtNJmYMHD1ZUVJRatWqlV155RYcOHdL8+fP166+/av78+cqbN2+msXfr1k0vvPBCto89o1GjRmnGjBmqUaOG+vfvrzNnzuibb75RbGysFi5cqFKlSkmSPv30U02fPl3169dXp06d9Ouvv+r111+Xh8et/4y99dZb+uOPP9SxY0f5+vrqt99+09SpU3XhwgV99NFHeu6555SQkKBvv/1W3bp1U8WKFTPdTkpKiiIiIvTXX3+pbdu2CgwM1MaNGzVkyBBduXLF+uHzVuLj43XgwAFVrVrVps2e9+vJkyfVvn17SdKrr74qDw8PzZ07V8uXL7frPGfmjTfe0KZNmxQeHq7OnTtr9+7dGjt2rM6ePWv9IHPDjbkh/fv3V0hIiNq2bWtzHMghhgt59913DX9/f8MwDGPAgAFGjRo1jLS0NOvrr732mtGnTx/DMAzD39/fePfddw3DMIyUlBSjatWq1tduuHjxohEUFGR07drV2vb5558b/v7+xvHjx61tL7/8suHv729s2bIly3gMwzBGjx5t+Pv7G9u3b7e2Xb161WjQoIHx/PPPW9d56qmnjPj4eJttvf3220ZQUJCRmJiY5fH36tXLCA4ONk6ePGltO3jwoBEUFGQTx93sw55jeOutt4zAwEBj79691mXS0tKMrl27GgEBAcaBAwdszs/s2bNt9tG4cWOjdu3a1udbtmwx/P39jUWLFtkcw83HlFV748aNjS5dutgsM3/+fKN58+bGsWPHDMMwjEWLFtn8/ObNm2f4+/sbX3/9tc1606ZNM/z9/Y25c+farNezZ0+b5YYOHWr4+/sbR44cyeQMZn1MhvF/v5dXrlwxKleubIwcOdL62pkzZ4zAwEBj06ZNppg3btxo+Pv7Gx9//LHN9latWmX4+/sbo0ePNgzDMNavX286tuvXrxudOnWyiedGfPPnz7fZ3o8//mj4+/sbM2fOvOVx2MPf3994+eWXb7nMwYMHjYCAAOONN94w0tPTre07d+40AgICjN69exuGYRh///23Ub58eeOdd96xWX/48OE273XDMIxnn33Wut/ExETD39/f+Oqrr2zWGzBggNGpUyfr84zn2zDMfwvmzp1r+Pv7G8uWLbMuk56ebrRv396oVauWkZqaaj1fo0aNMs6ePWt9nD592vjpp5+MVq1aGU888YSxdetW6zbsfb8OHDjQKF++vHHw4EHrMqdPnzaCg4NNf7PsERMTY/j7+xtffPGFTfs777xjVKhQwbhw4UKm5yXj+TaMu/s9wZ1xye5x6d9K5ezZs9q5c6ekf7utfv7550wnoXh6eio2NlYffvihTfv58+fl5eVl1+Vd+fLlU7Vq1W65TExMjCpUqGAzKzRv3ryaOnWqPv/8c6Wnp+uHH35QSEiIPDw8dO7cOeujYcOGSklJ0U8//ZTpttPT0/Xjjz+qbt26Kl68uLW9XLlyql27ts1y2d2HPceQlpammJgY1a5dWxUqVLAu4+bmpm7duskwDK1fv95mm40bN7Z5HhgYqLNnz97yXNqrWLFi2rp1q2bNmqXExERJ0osvvqilS5eqdOnSma6zfv16eXl5KSIiwqa9Y8eO8vLyMo01Z4z/iSeekCTr/rIjX758qlWrls25WrdunR588EE9/fTTmcYsSV27djXFVrZsWevwxaZNm+Tm5qY2bdpYl/Hw8DAd6/fffy+LxaK6deva/I6UL19ePj4+iomJyfax3Yn169fLMAx16dJFFovF2l65cmXVqlVLMTExSk1N1YYNG5Sammoz+UmSunTpcsvtP/TQQ8qfP7/mzZunNWvWWN/rn3zyiWbOnHlHscbExKhQoUJq1qyZtc1isWj06NGaO3euTe/I9OnTVaNGDesjNDTUGvv06dP11FNPSbL//WoYhtatW6c6derYXAVRtGhRNW/e/I6O4+bjcXNz08svv2zT/u6772rp0qXy8vLK1nbhWC7ZPS5JtWvX1gMPPKD169eratWq2rhxo9zc3FS3bt1Ml/f09FRMTIzWrVunI0eO6NixY/rnn38kyTS+lJkCBQpk2mV5sxMnTmQ6gahs2bKS/h1zv3jxon744YcsL+u5eSz2ZhcuXNDly5czTUSPPvqo9Y/6+fPns70Pe44hMTFRly9ftj6/2Y0/JidOnLBpz9jdnSdPnkzHzLKjf//+6t69u0aMGKFPPvlEFSpUUL169dS2bVv5+Phkuk5cXJz8/PxsusBvxOXn52eKv2DBgqblJN31MdSvX18//PCDDh06pHLlymnt2rV65plnTHHdiNnb21tFihQxvVauXDnrdeAnTpxQ4cKFTROFHn30UZvnf//9twzD0DPPPJNpbDk10ejGOGxWv0+bN2/W+fPndezYMUkyXQ5YpEgReXt7Z7n9PHny6MMPP9R7772nN998U3ny5NFTTz2lhg0bqmXLllkOAWTmxIkTKl26tM2HC0kqWbKkadkWLVqoZcuWMgxDR48e1dSpU5UvXz6NGDHCZka6ve/XCxcu6MKFC3rkkUdMr2f82d7J8RQuXNiUnH18fLJ87yD3uWzSzpcvn2rWrKl169apb9++Wrt2rWrWrJnpHxvDMNSvXz+tWLFCTz75pKpUqaJ27dqpWrVq6tSpk137y2xsNKO0tDTTGzrj65IUFhamF198MdNlbndp0o3JMze7eTLT3e7jdsdwqw84N+K4kdRuuN2HnTuRMVEGBgZqzZo1+vHHH7Vhwwb9+OOP+vzzzzVz5kwtWLAg02uzb3cMGZPmvYz/Zs8++6zc3d21bt06+fr6auvWrfrss88yXdbemC0Wi1JSUjJdJuPzBx980DrxMqM7SWZ3w57fJ09PT+sVBhl/t6TbxxoeHq46derohx9+0MaNGxUbG6vNmzdr3rx5WrhwYabbzMzt3hs38/PzU82aNSVJtWrVUt26dfX888+rU6dO+vbbb63J1973a2pqqqTsHX9W7uR44Dxctntc+ncW+eHDh3XgwAFt2rTJ5mYGN9u+fbtWrFihHj16aN68eRo0aJBeeOEFlSxZUhcuXLhn8ZQoUUJ///23qX3JkiUaMmSIChQooAceeECpqamqWbOmzeORRx7R5cuXs7wpRMGCBeXl5aWjR4+aXrt51mihQoWyvQ97juHhhx9W/vz5dfjwYdMyR44ckfRvl/XdupEoMyagm7uk09LS9Pvvv+vUqVOqX7++Pv74Y23cuFHjxo1TUlJSlrN6S5YsqePHj1sTwQ0pKSmKi4uzGX5wpIIFC+rJJ5/U+vXrtXHjRrm7u6tOnTqZLluyZEklJSVl2iV/5MgRa8x+fn76559/TDPKjx8/btrepUuXFBQUZPo9uXjx4h3fnCS7bkwyy+r3KX/+/Hr44YetHzQz/v4nJyffcqjl0qVL2r59uywWi1544QVNmDBBP//8szp27Kj9+/dr8+bNdsdaokQJ03mU/r0h07vvvnvL4ZJSpUpp+PDhunDhgt5++21rErb3/Vq4cGHlz58/0/f/jV6IO1WiRAklJibq0qVLNu2///673nnnHR08eDBb24VjuXTSvlGpjBo1SlevXs3y2tYbiTnjjO/IyEhduXLF+gaS/i9Z2NNlnlFoaKj27NmjvXv3WtuuX7+u6dOna+/evcqTJ49CQ0O1ceNG7d+/32bdkSNH6o033tD58+cz3bbFYtFzzz2nH3/8UQcOHLC2x8XF2Yw/enh4ZHsf9h5DnTp19NNPP+n333+3LmMYhqZNmyaLxZJll+uduNE9t2/fPmvb6dOn9dtvv1mfp6WlqWPHjhoxYoTNupUrV5aUdYVcr149JScna+7cuTbt8+bN06VLl+5J/PaqX7++du3apcWLF1uHfDJz43f7yy+/tGn/4YcfdOTIEWvMNz64zpgxw7qMYRiaN29eptv74osvbNrXr1+vN998865mJN+JZ599VpI0bdo0m/fc77//rtjYWNWtW1cWi0UNGjSQxWLJ9GeWsRfhZn/99ZciIiJsZvrnyZNH5cuXl/R/PWg3flduta3Q0FAlJiZq7dq1Nu2zZs1STEyMaRglowYNGqhZs2b6/fffrT8fe9+vbm5uqlevnjZt2mTzweGff/7RihUrbrnfrNStW1fp6emmD7fz58/X6tWrMx2KQe5z2e5x6f8qlc2bN6t69epZvmmqVKkiLy8vffLJJzp58qS8vb21detWrVq1Snnz5rX5pHlj/PWrr75SaGio6tevb3c8Xbt2VXR0tDp16qSXX35Zvr6+WrlypQ4dOqTp06dLkvr27autW7cqIiJCERERKlGihGJiYrRhwwa1a9fO5jKzjHr37q2YmBh16NBBr7zyitzd3TVnzhw9+OCDNhXp3ezjTo6hQ4cO6tChg3x8fLR27Vpt2bJFnTt3zvRyuDvVuHFjffnll+rTp49eeeUVXbt2TXPnzlXRokWt1UaePHnUoUMHffHFF3rjjTdUp04dXb16Vd9++60eeOCBTO+YJ0lt2rTRkiVLNHLkSB04cEBBQUHau3evFi9erMqVK9tM4nK0Bg0a6JNPPtFPP/2kUaNGZblc3bp1Vb9+fc2ePVvx8fGqXr26jh49qvnz58vPz886Qa169epq3Lixpk2bpoSEBFWqVEnr16+3+YB18/ZmzJihuLg41axZUydOnNDcuXNVokQJ/ec//8kylp9++kmJiYmZ3vEroyNHjmjo0KGZvjZo0CA9/vjj6tChg+bMmaPOnTurQYMGSkhI0Jw5c+Tt7W29D33ZsmUVERGhb775RmfPnlXNmjW1Z88erVq1SpKy7OatXLmyQkJCNG7cOJ06dUoBAQE6deqUvvnmGz366KPWy0NvvO/nz5+vxMREhYeHm7b14osvatGiRerTp48iIiJUtmxZxcTE6KefftKIESPsGkIbOHCgfvzxR02aNEmNGjVS6dKl7X6/9u7dWxs3blS7du3UoUMH5cmTRwsWLLDewfFOu7rr1aunWrVqaeTIkfrrr79UsWJF/fbbb4qKitIbb7yhAgUK3NH2kDNcOmlL/1Yqv/zyS6Y3VLmhSJEimjp1qsaMGaPJkycrT548Klu2rD777DPt3r1bs2fPVmJioooUKaKmTZvq+++/1+LFi/XLL7/cUdIuUqSIIiMjNXbsWC1YsEApKSkKDAy0XoMqSaVLl1ZkZKQ+//xzRUZG6vLly/Lz89PAgQNv+yUHxYsX1/z58zV69Gh99dVXypMnjzXB3FyB3c0+7uQYxo8frwULFujq1asqV66chg8ffs+u3w0MDNT48eM1adIkjR49WsWLF9frr7+uq1evavTo0dbl3nzzTRUoUECLFi3SqFGj5O7urqpVq+rTTz/N8l7jefLk0cyZMzVp0iStXr1ay5YtU7FixdS1a1d1794904lgjlKqVCkFBgbq4MGD1qozMxaLRf/97381bdo0RUVFaf369SpcuLDatWunXr162UzG+vTTT1W2bFktWbJEq1evVkhIiD777DObmdc3tvfVV18pKipKGzZsUKFChdSwYUP17t37llXWlClT9Msvv9iVtG9c/5yZvn37Kl++fBo8eLDKli2rBQsWaOTIkXr44Yf13HPP6c0337SZ5DVo0CAVLFhQixYtUkxMjAIDAzVt2jR16NAhy5+ZxWLRpEmTNHHiRG3YsEHffvutHn74Yetx3hgjrlGjhho3bqwNGzZoy5Ytmf49yZcvn+bMmaPx48dr5cqVunjxosqVK6fx48ebrjDISpEiRdSvXz8NGTJE7733nmbNmmX3+7V06dL65ptvNGrUKH355ZfKmzevWrZsKXd3d02fPt3usfkb3NzcNHnyZE2ePFnLly/XsmXLVLp0aQ0dOlQvvfTSHW0LOcdiZKcfGMAtbd26VR07dtQnn3yi1q1b53Y4Lu9Gb1jGiabnz5/X008/rR49eqh37965EVqOOXv2rAoVKmSqqD/66CPNnz9fu3btytEPnDfj9z3nuPSYNoD7w549e1S1alWtXLnSpv1G93ilSpVyI6wc1bt3bzVt2tRm3P3KlSvasGGDAgMDcy1hI2e5fPc44Mx27twpd3d31ahRQ76+vrkdjsuqWrWq/Pz89OGHH+rQoUMqXry4/vzzT3377beqVq1alvdn+F/SokULDRkyRF26dFH9+vV17do1LVu2TKdPn9YHH3wg6d/bBttz/4B8+fLpoYceuuuYkpOTtW7dukxn/8Mx6B4HHOBGd+EN06ZNU2hoaC5G5PpOnz6tCRMm6KefftLZs2fl6+urxo0b64033sixS9Ry27JlyzR79mwdPnxYbm5uCgoKUo8ePax3WKtXr57p5kCZadWqlUaOHHnX8Rw6dEhNmjSxPqd73PFI2gDwP2LHjh2Z3oApI19f33tylQdynksm7W6WrG9bCLiKKZfMN+oAXFL+hx2yWUf9rZ9iJDlkuzmBiWgAALgIkjYAAC6C2eMAAKdEVWlG0gYAOCU3voXMhA8yAAC4CCptAIBToqo045wAAOAiqLQBAE7JjSFtE5I2AMAp0RVsxjkBAMBFUGkDAJwSl3yZUWkDAOAiqLQBAE6JqtKMcwIAgIug0gYAOCUu+TIjaQMAnBJdwWacEwAAXASVNgDAKVm45MuEShsAABdBpQ0AcEpUlWYkbQCAU2L2uBkfZAAAcBFU2gAAp0RVacY5AQDARVBpAwCcEt/yZUbSBgA4JbqCzTgnAAC4CCptAIBT4pIvMyptAABcBJU2AMApUVWakbQBAE7JTfSPZ8QHGQAAXASVNgDAKTERzYxKGwAAF0GlDQBwSlSVZpwTAABcBJU2AMApMaZtRtIGADglLvkyo3scAAAXQaUNAHBKdI+bUWkDAOAiqLQBAE6JqtKMpA0AcEp0j5vxQQYAABdBpQ0AcEpc8mVGpQ0AgIug0gYAOCXGtM1I2gAAp0TONqN7HAAAF0GlDQBwSnSPm1FpAwDgIqi0AQBOiUu+zKi0AQBwEVTaAACnxJi2GUkbAOCU6Ao245wAAOAiqLQBAE6J3nEzKm0AAFwElTYAwCm5Wai1M6LSBgA4JYuDHncqOTlZzZo1U1xcnLWtf//+Wrx4sfX5yZMnFRERoUaNGql79+66dOmSJCkpKUldunRR48aNFRERoYSEBElSSkqK+vXrp8aNG6tVq1Y6dOiQXbGQtAEAyMKuXbv00ksv6ejRo5Kk+Ph4devWTWvWrLFZ7oMPPlD79u0VHR2toKAgTZ48WZI0fvx4hYSEaPXq1WrTpo2GDx8uSZozZ44eeOABrV69WoMGDdLAgQPtioekDQBwSo6qtJOSkhQXF2d6JCUlmWKIjIzUsGHD5OvrK0lavny56tevr8aNG1uXuX79urZt26awsDBJUuvWrRUdHS1JiomJUXh4uCSpWbNm2rRpk65fv66YmBg1b95cklStWjWdO3dOJ0+evO05YUwbAHBfmTVrliZOnGhq79mzp3r16mXTdqMyvuG1116TJO3YscPadv78eXl5ecnD49+U6uPjo/j4eEnSmTNn5OPjI0ny8PCQl5eXzp07Z9N+Y53Tp0+rRIkSt4ydpA0AcEqOmobWqVMntWrVytTu7e2dre0ZhiFLhklzGZ/fvKybm5tpnRvtt0PSBgA4pawS393y9vbOdoLOTKFChXTx4kWlpaXJ3d1dCQkJ1u50X19fJSYmqlixYkpNTdWlS5dUoEABFS1aVGfOnFHp0qUlSYmJidZ1boUxbQAA7oKnp6dCQkK0atUqSVJUVJRCQ0MlSXXr1lVUVJQkadWqVQoJCZGnp6fq1q2rpUuXSpK2b9+uvHnz3rZrXCJpAwCclLNc8mWPYcOGKTIyUk2aNNH27dv11ltvSZJ69+6tnTt3qmnTppo3b56GDh0qSerQoYNSUlLUtGlTDR8+XKNHj7ZrPxbDMAwHHYPDdLPcu24NILdMuXQ8t0MA7o38Dztks4sLFXPIdlufO+2Q7eYExrQBAE6JrmAzzgkAAC6CShsA4JS49bgZSRsA4JQsfDmnCd3jAAC4CCptAIBTos42o9IGAMBFUGkDAJwSlbYZSRsA4JTcyNomdI8DAOAiqLQBAE6JS77MqLQBAHARVNoAAKdEnW1G0gYAOCVuY2pG9zgAAC6CShsA4JQotM2otAEAcBFU2gAAp+RGrW1CpQ0AgIug0gYAOCXqbDOSNgDAKXHJlxnd4wAAuAgqbQCAU6LQNqPSBgDARVBpAwCcEt/yZUbSBgA4JTdytgnd4wAAuAgqbQCAU6LQNqPSBgDARVBpAwCcEpW2GUkbAOCUmD1uRvc4AAAugkobAOCUuPe4GZU2AAAugkobAOCUqCrNOCcAALgIKm0AgFNiSNuMpA0AcEoWZqKZ5FjSPnTokNasWaPTp0/Lzc1Nvr6+qlOnjipWrJhTIQAA4NJyZEx77ty5evvttyVJFStWVIUKFSRJ7733nmbMmJETIQAAXIzFQQ9XliOV9uzZsxUVFaUHHnjApr1z585q1aqVXn311ZwIAwAAl5YjSdvDw0Opqamm9qtXr8rT0zMnQgAAuBhXr4odIUeSdrdu3dSyZUvVqFFDPj4+slgsOnPmjLZs2aI+ffrkRAgAABfDRDQzi2EYRk7sKD4+Xj///LPOnDmj9PR0FStWTDVq1FDRokXveFvdLN4OiBDIWVMuHc/tEIB7I//DDtnsjhJlHLLdJ08ec8h2c0KOzR4vWrSoWrZsmVO7AwC4ODcKbRPuiAYAgIvg5ioAAKdkodQ2IWkDAJwS89DM6B4HAMBFUGkDAJwSlbYZlTYAAC6CShsA4JS4uYoZlTYAAC6CShsA4JQotM1I2gAAp0T3uBnd4wAAuAgqbQCAU6LQNqPSBgDARVBpAwCckhultglJGwDglMjZZnSPAwDgIqi0AQBOiUu+zKi0AQBwEVTaAACnZKGsNCFpAwCcEt3jZnyOAQDARVBpAwCcEoW2GZU2AAAugkobAOCUGNM2o9IGAMBFUGkDAJwShbYZSRsA4JT4whAzuscBAHARVNoAAKdEoW1GpQ0AgIsgaQMAnJLFYnHI404lJyerWbNmiouLkyTFxsYqPDxcDRs21Lhx46zL7du3T61bt1ZYWJgGDx6s1NRUSdLJkycVERGhRo0aqXv37rp06ZIkKSkpSV26dFHjxo0VERGhhISE28ZC0gYAOCWLxTGPO7Fr1y699NJLOnr0qCTp6tWrGjRokCZPnqxVq1Zp79692rhxoySpX79+Gjp0qNasWSPDMBQZGSlJ+uCDD9S+fXtFR0crKChIkydPliSNHz9eISEhWr16tdq0aaPhw4ffNh6SNgDgvpKUlKS4uDjTIykpybRsZGSkhg0bJl9fX0nS7t27VaZMGfn5+cnDw0Ph4eGKjo7WiRMndPXqVQUHB0uSWrdurejoaF2/fl3btm1TWFiYTbskxcTEKDw8XJLUrFkzbdq0SdevX79l7ExEAwA4JUdNRJs1a5YmTpxoau/Zs6d69epl05ax+j1z5ox8fHysz319fRUfH29q9/HxUXx8vM6fPy8vLy95eHjYtGfcloeHh7y8vHTu3DkVLVo0y9hJ2gCA+0qnTp3UqlUrU7u3t/dt101PT7cZFzcMQxaLJcv2G//eLKtxdcMw5OZ26w5wkjYAwClZ3BxTant7e9uVoDNTrFgxmwljCQkJ8vX1NbUnJibK19dXhQoV0sWLF5WWliZ3d3fr8tK/VXpiYqKKFSum1NRUXbp0SQUKFLjl/hnTBgA4JWeYiJZR5cqVdeTIER07dkxpaWlasWKFQkNDVbJkSeXNm1c7duyQJC1dulShoaHy9PRUSEiIVq1aJUmKiopSaGioJKlu3bqKioqSJK1atUohISHy9PS85f6ptAEAsFPevHk1cuRI9erVS9euXVPdunXVqFEjSdKYMWM0ZMgQJScnq0KFCurYsaMkadiwYRowYIC++OILFS9eXJ999pkkqXfv3howYICaNm2qhx56SGPGjLnt/i2GYRiOOzzH6GbJXrcG4EymXDqe2yEA90b+hx2y2fhq5R2y3aLb/nDIdnMC3eMAALgIuscBAE6Je4+bUWkDAOAiqLQBAE4pO/cJ/19H0gYAOCVythnd4wAAuAgqbQCAU6J73IxKGwAAF0GlDQBwShTaZiRtAIBTonvcjO5xAABcBJU2AMApWSgrTTglAAC4CCptAIBTYkzbjKQNAHBObiTtjOzqHjcMQ0uXLtXp06clSdOnT1ezZs00ePBgXb582aEBAgCAf9mVtCdOnKj3339fp0+f1vbt2zV27FhVq1ZNv/32mz799FNHxwgAuB9ZLI55uDC7kvaSJUv06aefKjg4WKtXr1ZwcLCGDRum4cOHa+3atY6OEQAAyM4x7YSEBAUFBUmSNm/erJYtW0qSfHx8lJyc7LDgAAD3LyaimdmVtP38/LR3716dO3dOx44dU2hoqCRpw4YN8vPzc2iAAID7FBPRTOxK2q+99pr69OkjNzc3VatWTRUqVNDkyZM1adIkjRgxwtExAgAA2Zm0W7durfLlyysuLk516tSRJAUHB2vmzJmqVq2aQwMEANyn6B43sfs67cDAQBUpUkQ7d+5U5cqVFRAQoMKFCzsyNgAAcBO7knZKSoref/99LV68WG5ublqzZo1Gjhyp5ORkTZw4UQ899JCj4wQA3GcsjGmb2H2d9p49ezRv3jzlzZtX0r/j3KdPn+Y6bQAAcohdSXv16tUaMmSIqlatam2rUqWKPvroI61fv95hwQEA7mPcXMXEru7xM2fOqESJEqb2IkWK6OLFi/c8KAAA6B43s6vSfuKJJ7Ru3TpTe2RkpAIDA+95UAAAwMyuSrtv37567bXXtHPnTqWmpmratGk6dOiQdu3apalTpzo6RgDA/cjFu7Idwa5KOyQkRPPnz5enp6fKlCmjPXv2qESJElq8eLFq1qzp6BgBAIDsrLSjoqLUpEkT00zxy5cva+bMmXrllVccERsA4H7GmLaJXZX2wIEDM/1ikMOHD2vs2LH3PCgAACwWi0MerizLSnvWrFkaOXKkJMkwDNWqVSvT5UJCQhwTGQAAsJFl0n755ZdVqFAhpaen691339WQIUNs7nxmsVj04IMPqnr16jkSKADgPkP3uEmWSdvd3V3h4eGSpOLFi6tq1ary8LD7VuUAAOAeyzILT5kyRa+88ory5cunX3/9Vb/++muWG+nWrZtDggMA3MdcfPzZEbJM2pGRkWrXrp3y5cunyMjILDdgsVhI2gCAe85i11Tp+0uWSfvme4pzf3EAAHIfg9QAAOdE97hJlkk7MDDQ7uvZ9u3bd88CAgAAmcsyaY8aNcqatOPi4jRt2jS1b99ewcHB8vT01J49e/TNN9+oS5cuORYsAOD+wbd8mWWZtFu0aGH9/4svvqhhw4apZcuW1rZnnnlG5cqV09SpU/Wf//zHoUECAAA7x7T37dun4OBgU3tgYKCOHj16j0MCAECMaWfCrgn15cqV0/z5823a0tPTNWPGDJUvX94hgQEA7nNuFsc8XJhdlXa/fv3UtWtXxcTEqHz58jIMQ3v27NE///yjmTNnOjhEAAAg2Vlp16hRQ8uXL1eDBg10+fJlXb16VeHh4VqxYoWCgoIcHSMA4D7Et3yZ2X2ddpkyZdSvXz+lpqbK3d3d5Q8cAABXY/dN4qKiotSoUSMFBwcrLi5Ow4YN06RJkxwZGwDgfsaYtkmWSfvUqVPW/0dFRWnEiBFq2bKl3Nz+XSUwMFDTpk3TtGnTHB8lAOD+Y7E45uHCskzarVu31pYtWyRJ06dP13vvvadu3brJ3d1dkvTSSy/po48+uuWXiQAAgHsny6TdvHlz9erVS5cuXdLff/+d6XXawcHBio+Pd2R8AID7FBPRzLJM2gMHDtTatWuVL18+FS9eXPv37zct8/PPP6t48eIODRAAAPzrlrPHCxQoIEl69dVX9f777yshIUGGYeiXX37R4sWLNXPmTL399ts5EScA4H7j4pPGHMGuS77atm2r1NRUffnll7p69aoGDx6sokWL6t1339WLL77o6BgBAPchV+/KdgS7kvaCBQsUFham9u3b69y5c8qTJ4+8vLwcHRsAALiJXddpjx07VklJSZKkQoUKkbABAI7HddomdiXtJ554QrGxsY6OBQAA3IJd3eOFCxfWxx9/rClTpsjPz0/58uWzeX3GjBkOCQ4AcB9jTNvErqSdL18+tWzZ0sGhAACAW7EraX/yySeOjgMAABsWFx9/dgS7v+UrLi5OCxcu1J9//ik3NzeVL19e7dq1k4+PjyPjAwDcr+geN7FrItr27dvVtGlTrVy5Uvny5ZOHh4cWL16sJk2aZHqnNAAAcO/Z3T3eokULvf/++9Zv+UpLS9N7772n4cOHa86cOQ4NEgBwH6J73MSuSvvgwYPq3LmzNWFLkru7u1577TXt2bPHYcEBAID/Y1el/dhjj2nHjh0qW7asTfuBAwf0yCOPOCKuW5q0YkyO7xO41/ZXqprbIQD3RODBQw7ZLrcxNbP73uMjR47U4cOHVa1aNXl4eOj333/XjBkz1LZtWy1fvty6bHh4uMOCBQDcR+geN7EYhmHcbqHAwED7NmaxaN++fXcd1O2krZzq8H0AjvZX71G5HQJwTziq0k7t2cwh2/WYuMIh280JdlXazBAHAOQ4usdN7JqIBgAAcp/dN1cBACBHUWmbkLQBAM6JpG1C9zgAAC7ijivtuLg4FStWTIZhyNPT0xExAQAguVFXZmTXGTEMQ5MmTVJwcLAaNmyoU6dOqX///ho0aJCuX7/u6BgBAIDsTNpff/21vvvuO3300UfKkyePJKlJkyaKiYnR+PHjHRkfAOB+ZbE45nEHpk6dqrCwMIWHh+uLL76QJMXGxio8PFwNGzbUuHHjrMvu27dPrVu3VlhYmAYPHqzU1FRJ0smTJxUREaFGjRqpe/fuunTpUrZPiV1J+7vvvtPQoUMVHh5uva3cc889pxEjRmjlypXZ3jkAAM4qNjZWy5cv16JFixQVFaVdu3Zp2bJlGjRokCZPnqxVq1Zp79692rhxoySpX79+Gjp0qNasWSPDMBQZGSlJ+uCDD9S+fXtFR0crKChIkydPznZMdiXtuLg4PfbYY6b2smXL6ty5c9neOQAAWXJQpZ2UlKS4uDjTIykpyWb3f/zxh2rXri0vLy+5u7urTp06WrhwocqUKSM/Pz95eHgoPDxc0dHROnHihK5evarg4GBJUuvWrRUdHa3r169r27ZtCgsLs2nPLruSdtmyZbV9+3ZT+5o1a0xfIgIAwD3hoKQ9a9Ys1a9f3/SYNWuWze4rVKigzZs368KFC7p27ZrWr1+vX3/9VT4+PtZlfH19FR8frzNnzti0+/j4KD4+XufPn5eXl5c8PDxs2rPLrtnjvXr1Ur9+/XTw4EGlpaVp2bJlOnbsmFauXKnRo0dne+cAAOS0Tp06qVWrVqZ2b29vm+c1atRQ69at1aFDBxUoUEA1atTQ5s2bbb59zDAMWSwWpaenZ9p+49+b3c23l9mVtBs0aKDx48fryy+/lLu7u2bNmqXHHntMU6ZMUZ06dbK9cwAAsuSgS768vb1NCTozycnJatiwoTp37ixJ+uqrr/TUU08pISHBukxCQoJ8fX1VrFgxm/bExET5+vqqUKFCunjxotLS0uTu7m5dPrvsPiN169bVvHnz9Ntvv+mXX37RvHnzSNgAgP9ZcXFx6tGjh1JTU3Xx4kV99913euutt3TkyBEdO3ZMaWlpWrFihUJDQ1WyZEnlzZtXO3bskCQtXbpUoaGh8vT0VEhIiFatWiVJioqKUmhoaLZjsqvSNgxDy5YtU/Xq1VWsWDFNnz5dS5YsUeXKlTV48GDlz58/2wEAAJCpXL6NaWBgoBo2bKjmzZsrLS1Nr7zyip588kmNHDlSvXr10rVr11S3bl01atRIkjRmzBgNGTJEycnJqlChgjp27ChJGjZsmAYMGKAvvvhCxYsX12effZbtmOz6Pu0JEyZoxowZ+vrrr5WamqoOHTroxRdf1NatW1W9enUNGzYs2wFkB9+njf8FfJ82/lc47Pu0B7zokO16jFzgkO3mBLu6x5csWaJPP/1UwcHBWr16tapUqaJhw4Zp+PDhWrt2raNjBAAAsjNpJyQkKCgoSJK0efNm61i2j4+PkpOTHRcdAOD+5QR3RHM2do1p+/n5ae/evTp37pyOHTtmHUTfsGGD/Pz8HBogAAD4l11J+7XXXlOfPn3k5uamatWqqUKFCpo8ebImTZqkESNGODpGAMD9iG/5MrErabdu3Vrly5dXXFyctWs8ODhYM2fOVLVq1RwaIADgPuXiXdmOYPf3aQcGBiowMFCSdO7cOSUlJalChQoOCwwAANiyq+9h//79atiwobZt26aLFy+qTZs2euutt9SkSRNt3rzZ0TECAO5HTEQzsStpjxo1Sv7+/ipXrpyioqJ05coVxcbGqnv37nyfNgAAOcSupL1z50717dtXhQoV0qZNm/TMM8+oUKFCat68uf766y9HxwgAuB9RaZvYlbTz5MkjwzCUkpKibdu2qVatWpL+Hdt+8MEHHRogAAD4l10T0Z566imNHj3a+q0odevW1f79+zV8+HDVqFHDoQECAO5PFi75MrHrjLz//vvy8PDQ/v37NWrUKHl5eWnp0qXKly+fBg0a5OgYAQD3I7rHTeyqtAsXLqwJEybYtPXt21fu7u4OCQoAAJjZfZ32unXrdODAAaWlpVnbUlJStGfPHn399dcOCQ4AcB9z8arYEexK2qNHj9bXX3+t4sWL69SpUypRooQSEhJ0/fp1NW/e3NExAgAA2TmmvXz5cg0dOlTr169X0aJFNWvWLMXGxuqpp55SsWLFHB0jAOB+xJi2iV1J+/z589Zv9goICNDu3bvl5eWlt956S6tXr3ZogACA+5Sbm2MeLsyu6AsUKKB//vlHkvTII4/owIEDkiRfX1/Fx8c7LjoAAGBlV9KuU6eOPvzwQx06dEghISFavny59u/frwULFqho0aKOjhEAcD+ie9zErqQ9YMAAFShQQFu2bFH9+vX1yCOPqGXLlvr666/Vq1cvR8cIAABk5+zxhx9+WFOmTLE+nz59ug4ePChvb2/5+vo6LDgAwH3MxatiR8gyaf/666+3XTkpKUlxcXGqWrXqPQ0KAACStlmWSbt9+/ayWCwyDOOWG7BYLNq3b989DwwAANjKMmmvW7cuJ+MAAMCWi1+e5QhZJu2SJUtmuVJiYqKKFCnikIAAAEDmbvkx5pdfflF4eLj1uuwb3nvvPTVq1Ei//fabQ4MDANzHuOTLJMukvXfvXr3++usqXry4HnzwQZvXOnfurJIlS6pz5876888/HR4kAAC4RdKeNGmSmjRpoqlTp5q6yp966ilNnz5dderU0cSJEx0eJADgPkSlbZJl0t69e7c6dep0y5VfffVV7dy5817HBAAA9x7PRJbRX7582dQtnlGRIkWUnJx8z4MCAABmWSbtRx55RLt3777lyrt371bx4sXveVAAANA9bpZl0m7WrJn++9//KjExMdPXExISNH78eIWFhTksOAAA8H+yvE67Y8eOio6OVtOmTfXCCy+ocuXKeuihh/TPP/9o165dWrRokUqVKqXXX389J+MFANwvXLwqdoQsk7anp6fmzJmjcePGaeHChZo+fbr1tcKFC6tt27bq0aOH8ufPnyOBAgDuMyRtk1t+y1e+fPk0cOBA9e3bV8ePH1dSUpIKFiyo0qVLy8LJBAAgR9n11Zyenp569NFHHR0LAAD/x8Uvz3IEzggAAC7CrkobAIAcxzCsCUkbAOCcSNomdI8DAOAiqLQBAM7JQl2ZEWcEAAAXQaUNAHBOboxpZ0SlDQCAi6DSBgA4J8a0TUjaAADnxCVfJnyMAQDARVBpAwCcE/ceN+GMAADgIqi0AQDOiTFtE5I2AMA5MXvchDMCAICLoNIGADgnusdNqLQBAHARVNoAAOfEJV8mJG0AgHOie9yEjzEAALgIKm0AgHPiki8TzggAAC6CShsA4JzcGNPOiEobAAAXQaUNAHBOjGmbkLQBAM6JS75M+BgDAICLoNIGADgnusdNOCMAALgIKm0AgHPiki8TkjYAwDkxEc2E7nEAAFwElTYAwDkxEc2EMwIAgIug0gYAOCcmopmQtAEAzonucRPOCAAALoKkDQBwThaLYx53YOnSpWratKmaNm2qUaNGSZJiY2MVHh6uhg0baty4cdZl9+3bp9atWyssLEyDBw9WamqqJOnkyZOKiIhQo0aN1L17d126dCnbp4SkDQBAJq5cuaLhw4drzpw5Wrp0qbZv367169dr0KBBmjx5slatWqW9e/dq48aNkqR+/fpp6NChWrNmjQzDUGRkpCTpgw8+UPv27RUdHa2goCBNnjw52zGRtAEAzsni5piHndLS0pSenq4rV64oNTVVqamp8vLyUpkyZeTn5ycPDw+Fh4crOjpaJ06c0NWrVxUcHCxJat26taKjo3X9+nVt27ZNYWFhNu3ZxUQ0AIBzctDs8aSkJCUlJZnavb295e3tbX3u5eWl3r17q3HjxnrggQdUrVo1nTlzRj4+PtZlfH19FR8fb2r38fFRfHy8zp8/Ly8vL3l4eNi0ZxdJGwBwX5k1a5YmTpxoau/Zs6d69eplfb5//34tWrRIGzZs0EMPPaS+ffvq6NGjstw0Lm4YhiwWi9LT0zNtv/HvzTI+vxMkbQCAc3LQJV+dOnVSq1atTO03V9mStHnzZtWoUUOFCxeW9G/X9vTp0+Xu7m5dJiEhQb6+vipWrJgSEhKs7YmJifL19VWhQoV08eJFpaWlyd3d3bp8djGmDQC4r3h7e6tUqVKmR8akHRgYqNjYWF2+fFmGYWj9+vWqXLmyjhw5omPHjiktLU0rVqxQaGioSpYsqbx582rHjh2S/p11HhoaKk9PT4WEhGjVqlWSpKioKIWGhmY7diptAIBzyuVv+apdu7b++OMPtW7dWp6enqpYsaJ69eqlWrVqqVevXrp27Zrq1q2rRo0aSZLGjBmjIUOGKDk5WRUqVFDHjh0lScOGDdOAAQP0xRdfqHjx4vrss8+yHZPFMAzjnhxdDkpbOTW3QwDu2l+9R+V2CMA9EXjwkEO266i/9e5NuzhkuzmBShsA4JzcGMHNiKQNAHBOudw97oz4GAMAgIug0gYAOCe+5cuEMwIAgIug0gYAOCfGtE1I2gAA58TscZMcSdonT5685eslSpTIiTAAAHBpOZK0u3btqqNHj8rX11cZ7+VisVi0bt26nAgDAOBK6B43yZGkPX/+fLVv317Dhg3Tk08+mRO7BADgf06ODBh4eXnp448/VlRUVE7sDgDwv8Di5piHC8uxiWiVKlVSpUqVcmp3AABXR/e4iWt/5AAA4D7CJV8AAOfk4l3ZjsAZAQDARVBpAwCckxtj2hlRaQMA4CKotAEAzokxbROSNgDAOXHJlwkfYwAAcBFU2gAA50T3uAlnBAAAF0GlDQBwShbGtE1I2gAA50T3uAlnBAAAF0GlDQBwTlTaJpwRAABcBJU2AMA5ce9xE5I2AMA50T1uwhkBAMBFUGkDAJwT12mbUGkDAOAiqLQBAM6JMW0TzggAAC6CShsA4JwY0zYhaQMAnBPd4yacEQAAXASVNgDAOXFHNBMqbQAAXASVNgDAOTGmbULSBgA4J2aPm/AxBgAAF0GlDQBwTnSPm3BGAABwEVTaAADnxJi2CUkbAOCc6B434YwAAOAiqLQBAM7JjboyI84IAAAugkobAOCULExEM6HSBgDARVBpAwCcE7PHTUjaAADnRPe4CR9jAABwEVTaAADnRPe4CWcEAAAXQaUNAHBOjGmbkLQBAM6JO6KZcEYAAHARVNoAAOdE97gJlTYAAC6CShsA4Jy45MuEpA0AcE50j5vwMQYAABdBpQ0AcFJU2hlRaQMA4CKotAEAzokxbRMqbQAAXASVNgDAOVFpm5C0AQBOiqSdEd3jAAC4CCptAIBzonvchEobAAAXQaUNAHBOFNomJG0AgJMia2dE0gYAIBMLFy7UN998Y30eFxenFi1aqEGDBvrkk0907do1NW7cWH369JEk7du3T4MHD9alS5cUEhKiDz74QB4eHjp58qT69euns2fPqmzZshozZowefPDBbMXEmDYAwDlZLI552KlNmzZaunSpli5dqjFjxqhw4cJ6/fXXNWjQIE2ePFmrVq3S3r17tXHjRklSv379NHToUK1Zs0aGYSgyMlKS9MEHH6h9+/aKjo5WUFCQJk+enO1TQtIGANxXkpKSFBcXZ3okJSVluc7777+vPn366Pjx4ypTpoz8/Pzk4eGh8PBwRUdH68SJE7p69aqCg4MlSa1bt1Z0dLSuX7+ubdu2KSwszKY9u+geBwA4Jwdd8jVr1ixNnDjR1N6zZ0/16tXL1B4bG6urV6+qcePGWrFihXx8fKyv+fr6Kj4+XmfOnLFp9/HxUXx8vM6fPy8vLy95eHjYtGcXSRsA4KQck7Q7deqkVq1amdq9vb0zXX7BggXq3LmzJCk9PV2Wmz5MGIYhi8WSZfuNf2+W8fmdIGkDAO4r3t7eWSbojFJSUrRt2zaNHDlSklSsWDElJCRYX09ISJCvr6+pPTExUb6+vipUqJAuXryotLQ0ubu7W5fPLsa0AQDOKZcnoknSn3/+qUceeUT58+eXJFWuXFlHjhzRsWPHlJaWphUrVig0NFQlS5ZU3rx5tWPHDknS0qVLFRoaKk9PT4WEhGjVqlWSpKioKIWGhmb7lFBpAwCQhePHj6tYsWLW53nz5tXIkSPVq1cvXbt2TXXr1lWjRo0kSWPGjNGQIUOUnJysChUqqGPHjpKkYcOGacCAAfriiy9UvHhxffbZZ9mOx2IYhnF3h5Tz0lZOze0QgLv2V+9RuR0CcE8EHjzkkO0a8Uccsl1L0bIO2W5OoHscAAAXQfc4AMA58S1fJiRtAIBzImmb0D0OAICLoNIGADgpKu2MqLQBAHARVNoAAKd0N7f7/F9F0gYAOCeStgnd4wAAuAgqbQCAk6LSzohKGwAAF0GlDQBwToxpm5C0AQDOiaRtQvc4AAAugkobAOCkqLQzotIGAMBFUGkDAJwTY9omVNoAALgIKm0AgHOi0DYhaQMAnBRZOyO6xwEAcBFU2gAA58RENBMqbQAAXASVNgDAOVFpm5C0AQBOiqSdEd3jAAC4CCptAIBzonvchEobAAAXQaUNAHBOVNomJG0AgJMiaWdE9zgAAC6CShsA4JzoHjexGIZh5HYQAADg9ugeBwDARZC0AQBwESRtAABcBEkbAAAXQdIGAMBFkLQBAHARJG0AAFwESRsAABdB0gYAwEWQtAEAcBEkbdhYvny5mjRpooYNG2ru3Lm5HQ5wV5KTk9WsWTPFxcXldijAPUHShlV8fLzGjRunefPmKSoqSt9++60OHjyY22EB2bJr1y699NJLOnr0aG6HAtwzJG1YxcbG6umnn1aBAgWUP39+hYWFKTo6OrfDArIlMjJSw4YNk6+vb26HAtwzfDUnrM6cOSMfHx/rc19fX+3evTsXIwKyb/jw4bkdAnDPUWnDKj09XZabvr/WMAyb5wCA3EXShlWxYsWUkJBgfZ6QkEDXIgA4EZI2rGrWrKmff/5Z586d05UrV/T9998rNDQ0t8MCAPx/jGnDqmjRourTp486duyo69ev64UXXlClSpVyOywAwP9nMQzDyO0gAADA7dE9DgCAiyBpAwDgIkjaAAC4CJI2AAAugqQNAICLIGnjf0JKSoqmT5+uli1bqkqVKqpZs6a6deumPXv2WJeJi4tTQECAtm/fnouRZk9KSopq166t3r1739F6W7duVUBAgE6fPi1JqlevniZPnuyIEAHkAJI2XN6VK1cUERGh+fPn69VXX1VUVJS++uorFShQQBEREdqyZUtuh3jXFi1apIcfflgjRozI7VAA5CJurgKXN378eB09elQrVqxQ0aJFre0jR47U2bNn9dFHH2nFihW5GOHda9mypZ5//nnlyZMnt0MBkIuotOHSUlJStHjxYr3wwgs2CfuGoUOHauzYsZl+8cmFCxc0cOBA1a5dWxUqVFDt2rU1atQopaenS5ISExPVs2dPVa9eXcHBwXrllVe0b98+6/qLFy9W48aNFRQUpGeffVaff/65dV1J+uGHH9S8eXNVrFhRjRo10vTp021ezyggIED//e9/FRoaqtDQUCUkJOiff/7RwIED9cwzz6h27dp6/fXXdfjwYZv1IiMjFRYWpkqVKik8PFxLliyx+/zdLsapU6eqfv36CgoKUlhYmObOnWv3tgE4gAG4sIMHDxr+/v7G6tWrb7vs8ePHDX9/f2Pbtm2GYRhGly5djDZt2hi7d+82/v77b+Obb74xAgICjLVr1xqGYRg9e/Y0unbtahw8eNA4dOiQ0aNHD6N+/fqGYRjGvn37jAoVKhhr1qwxTpw4YXz//fdGpUqVjCVLlhiGYRgxMTFG5cqVjYULFxrHjh0zfvjhByM0NNSYMGFClvH5+/sbtWrVMv744w9j165dRnp6utG2bVvj1VdfNXbv3m389ddfxtChQ43q1asb586dMwzDMObOnWs8/fTTxurVq41jx44ZUVFRxpNPPmksXrzYMAzD2LJli+Hv72+cOnXKMAzDePbZZ41JkybZFeO6deuMp556yoiNjTXi4uKMyMhIIyAgwPjll1/u9McE4B6hexwuLSkpSZLk7e19x+vWqVNH1atX1+OPPy5JioiI0FdffaU///xTDRo00LFjxxQQEKBSpUopb968+vDDD3Xw4EGlp6fr+PHjslgsKlGihPXx9ddfq1ixYpKkKVOm6KWXXtILL7wgSSpdurQuXbqk9957Tz169JCbW+adXK1atdITTzwhSYqNjdWePXv0yy+/yMvLS5L0wQcfaMuWLYqMjFTXrl01ZcoU9ezZU40aNbLu5+TJk5oyZYpatWp1y+O/XYx///23PD09VaJECZUsWVJt2rRRqVKl9Oijj97xuQZwb5C04dIKFiwo6d+u7jv10ksvad26dVq4cKGOHj2qP//8U6dPn7Z2D/fo0UPvvvuuvv/+e1WrVk2hoaFq2bKl3NzcVKdOHVWuXFnPP/+8ypQpo9q1a6tJkyYqUaKEJGnfvn3as2ePFixYYN1fenq6rl69qhMnTsjPzy/TmG5u/+OPP5SWlqY6derYLHPt2jUdOnRI586dU3x8vEaNGqUxY8ZYX09NTVVaWppSUlJuefy3izE8PFzfffedGjZsKH9/f9WuXVvNmzdX4cKF7TzDAO41kjZcWunSpVW4cGHt2rVLTZo0Mb2+detWff311/rwww9t2g3DUJcuXXTkyBGFh4erRYsWqlSpkjp16mRdplGjRqpZs6Y2btyo2NhYTZ48WTNnzlRkZKSKFCmib775Rnv27NGmTZv0448/at68eXrnnXf0+uuvy9PTU6+99prCw8NNMWU29n5D3rx5rf/39PRUgQIFFBkZaVouf/788vT0lCS99957euqpp0zLeHjc+u19uxjz5MmjZcuWaceOHdq8ebM2btyoWbNmadSoUZmuA8DxmIgGl+bm5qZWrVpp0aJFio+Pt3nNMAxNnTpVR44ckY+Pj81rBw8e1ObNmzVhwgT16dNHTZs2VcGCBZWQkCDDMJSamqpRo0ZZK85PPvlEK1eu1IkTJ/TLL7/op59+0qRJk1SxYkW98cYbWrBggV588UXrJLDHHntMR48eVZkyZayPAwcOaNy4cXYf2+OPP27tQbixjVKlSmn8+PHatm2bHnroIRUtWlRxcXE2+4mNjdX06dOz7IK/4XYxrlq1SvPnz1e1atXUp08fRUVFqVatWlq2bJndxwDg3iJpw+X16NFDpUqVUvv27bVixQodP35cv/32m958801t27ZNw4cPN80e9/b2loeHh1avXq24uDj99ttv6tGjh1JSUpSSkiIPDw/9/vvvGjp0qHbt2qXjx4/r22+/laenpypUqCBPT09NmjRJs2fPtu5v69atqly5siSpe/fuWrlypaZOnaqjR48qJiZGQ4cOVb58+ey+bKtGjRoKDg7WW2+9pe3bt+vIkSMaMmSINmzYIH9/f+t+Zs6cqW+//VZ///23li9frpEjR5o+pGTmdjGmpKRo1KhRWrZsmU6cOKGff/5Zf/zxh/UYAeQ8vk8b/xOSk5M1bdo0rVmzRqdOndJDDz2kypUrq2fPntaJXXFxcapfv77mzp2rkJAQLV26VBMmTFB8fLyKFi2qxo0b6/Tp0zpz5oxmzZqlhIQEjRgxQj///LMuXbqkxx9/XL1791bdunUlyXoTl7///lteXl5q0KCB+vfvb500tnz5cmulX6hQITVt2lR9+vTJMmkHBARo9OjRatGihbUtMTFRo0aN0saNG5WSkqInnnhC77zzjkJCQqzLzJo1S3PnztXJkydVtGhRtW3bVl26dJHFYtHWrVvVsWNHbdy4UcWKFVO9evX0wgsvqEePHnbFOH36dC1YsECnTp1S4cKF1bx5c/Xu3fu2Xe8AHIOkDQCAi6B7HAAAF0HSBgDARZC0AQBwESRtAABcBEkbAAAXQdIGAMBFkLQBAHARJG0AAFzE/wMX3yCnrQRstg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871" y="2491783"/>
            <a:ext cx="7988585" cy="8199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6141553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/>
          <p:cNvSpPr/>
          <p:nvPr/>
        </p:nvSpPr>
        <p:spPr>
          <a:xfrm>
            <a:off x="0" y="10787426"/>
            <a:ext cx="24377650" cy="26701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7" name="Espace réservé du texte 1"/>
          <p:cNvSpPr txBox="1">
            <a:spLocks/>
          </p:cNvSpPr>
          <p:nvPr/>
        </p:nvSpPr>
        <p:spPr>
          <a:xfrm>
            <a:off x="323531" y="339513"/>
            <a:ext cx="12079276" cy="724247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1828434">
              <a:spcBef>
                <a:spcPts val="0"/>
              </a:spcBef>
              <a:buNone/>
            </a:pPr>
            <a:r>
              <a:rPr lang="fr-FR" sz="8000" dirty="0">
                <a:solidFill>
                  <a:srgbClr val="1B243B"/>
                </a:solidFill>
                <a:latin typeface="Adobe Caslon Pro Bold" pitchFamily="18" charset="0"/>
              </a:rPr>
              <a:t>Modélisation</a:t>
            </a:r>
          </a:p>
        </p:txBody>
      </p:sp>
      <p:sp>
        <p:nvSpPr>
          <p:cNvPr id="26" name="ZoneTexte 25"/>
          <p:cNvSpPr txBox="1"/>
          <p:nvPr/>
        </p:nvSpPr>
        <p:spPr>
          <a:xfrm>
            <a:off x="23658212" y="0"/>
            <a:ext cx="697627" cy="646331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</a:rPr>
              <a:t>22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389871" y="1340343"/>
            <a:ext cx="460122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RandomForest</a:t>
            </a:r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AutoShape 4" descr="data:image/png;base64,iVBORw0KGgoAAAANSUhEUgAABekAAAMACAYAAACww+x2AAAAOXRFWHRTb2Z0d2FyZQBNYXRwbG90bGliIHZlcnNpb24zLjMuNCwgaHR0cHM6Ly9tYXRwbG90bGliLm9yZy8QVMy6AAAACXBIWXMAAAsTAAALEwEAmpwYAAEAAElEQVR4nOzde3zP9f//8ft7ZtEOMlv6EAudU5JDa5tDKlIR7ymHJPWRTlIicuiwkEMxpw4o1hDD9kGJKDWx1Me3PiFFfSaGWjtgB2a2vX9/7Lf3x9sOvLXt+ZrdrpdLl7bn6/1+7/4+eL9f78fr+Xo8bQ6HwyEAAAAAAAAAAFDpPEwHAAAAAAAAAACguqJIDwAAAAAAAACAIRTpAQAAAAAAAAAwhCI9AAAAAAAAAACGUKQHAAAAAAAAAMAQivQAAAAAAAAAABhCkR4AAAAAAAAAAEM8TQe4EBw5kq2CAofpGMbUq+ejtLQs0zGKIZd7yOU+q2Yjl3vI5R5yucequSTrZiOXe8jlHnK5h1zus2o2crmHXO4hl3usmkuybjZyuYdc1uThYVPdut6lbqdIXw4KChzVukgvybL3n1zuIZf7rJqNXO4hl3vI5R6r5pKsm41c7iGXe8jlHnK5z6rZyOUecrmHXO6xai7JutnI5R5yVT20uwEAAAAAAAAAwJAqUaT/5JNPdO+99+qmm25S165dtWrVqnO+7pQpUzRw4MBi43l5eZoxY4Y6dOigFi1aqF+/ftqxY0f5hQYAAAAAAAAA4CwsX6Rft26dRowYodDQUL399ttq27atRo0apfXr15/1uosXL9aCBQtK3DZx4kRFRUXp8ccfV2RkpGrUqKGBAwcqKSmpvO8CAAAAAAAAAAAlsnxP+unTp6tr164aM2aMJKldu3Y6duyYZs6cqbvvvrvE6yQnJ2vq1Kn69NNP5evrW2z7wYMHFRMTo5dffll9+/aVJIWFhalLly56//33FRERUXF3CAAAAAAAAACA/8/SM+mTkpJ04MABde7c2WW8S5cuSkxMLHXWe2RkpHbv3q2FCxfquuuuK7Z927Ztys/PV5cuXZxjXl5e6tixozZv3ly+dwIAAAAAAAAAgFJYukifmJgoSWrSpInLeFBQkCRp3759JV5v0KBBWrt2rYKDg0u93Tp16sjf37/Y7R4+fFg5OTl/NzoAAAAAAAAAAGdl6XY3mZmZkiQfHx+XcW9vb0lSVlZWide78sory7zdrKysYrd5+u1mZ2erVq1a55yzXr3it1XdBAYWbytkBeRyD7ncZ9Vs5HIPudxDLvdYNZdk3Wzkcg+53EMu95DLfVbNRi73kMs95HKPVXNJ1s1GLveQq+qxdJHe4XBIkmw2W4njHh7ndyJA0fXP9e+dTVpalgoKSr7N6iAw0FcpKZmmYxRDLveQy31WzUYu95DLPeRyj1VzSdbNRi73kMs95HIPudxn1Wzkcg+53EMu91g1l2TdbORyD7msycPDVuZEb0u3uyla9PXMGfPZ2dku293l4+PjvI2SbrekWfYAAAAAAAAAAJQ3Sxfpi3rRHzhwwGV8//79Ltvd1bRpUx09elTHjh0rdruXX365vLy8zut2AQAAAAAAAABwh6WL9EFBQbr88su1fv16l/ENGzboiiuuUIMGDc7rdkNCQiRJn332mXMsNzdX8fHxzm0AAAAAAAAAAFQ0S/ekl6RnnnlGo0ePVp06ddSxY0dt2rRJ69atU2RkpCQpPT1dBw4c0JVXXnnObWoaNmyonj17asKECTp+/LiCgoK0cOFCHTt2TIMGDarIuwMAAAAAAAAAgJPli/R2u125ublasGCBVqxYoUaNGmnKlCm65557JElfffWVRo8erejoaN16663nfLuvv/66/Pz8NG/ePB0/flw33HCDFi5cqKCgoIq6KwAAAAAAAAAAuLB8kV6S+vTpoz59+pS4zW63y263l3rdRYsWlTju5eWlMWPGaMyYMeWSEQAAAAAAAED5yNiWoNS4WO09ki7Puv4KsIfLL5g21bgwVYkiPQAAAAAAAIDqIWNbgpKjo+TIzZUk5aWnKTk6SpIo1OOCZOmFYwEAAAAAAABUL6lxsc4CfRFHbq5S42INJQIqFkV6AAAAAAAAAJaRl57m1jhQ1VGkBwAAAAAAAGAZnv713BoHqjqK9AAAAAAAAAAsI8AeLpuXl8uYzctLAfZwQ4mAisXCsUA1x2rpAAAAAADASorqEqlxscqjXoFqgCI9UI2xWjoAAAAAALAiv+AQ+QWHKDDQVykpmabjABWKdjdANcZq6QAAAAAAAIBZFOmBaozV0gEAAAAAAACzKNID1RirpQMAAAAAAABmUaQHqjFWSwcAAAAAAADMYuFYoBpjtXQAAAAAAADALIr0QDXHaukAAAAAAACAObS7AQAAAAAAAADAEIr0AAAAAAAAAAAYQpEeAAAAAAAAAABDKNIDAAAAAAAAAGAIRXoAAAAAAAAAAAyhSA8AAAAAAAAAgCEU6QEAAAAAAAAAMIQiPQAAAAAAAAAAhlCkBwAAAAAAAADAEIr0AAAAAAAAAAAYQpEeAAAAAAAAAABDKNIDAAAAAAAAAGAIRXoAAAAAAAAAAAyhSA8AAAAAAAAAgCEU6QEAAAAAAAAAMIQiPQAAAAAAAAAAhlCkBwAAAAAAAADAEIr0AAAAAAAAAAAYQpEeAAAAAAAAAABDKNIDAAAAAAAAAGAIRXoAAAAAAAAAAAyhSA8AAAAAAAAAgCEU6QEAAAAAAAAAMIQiPQAAAAAAAAAAhlCkBwAAAAAAAADAEIr0AAAAAAAAAAAYQpEeAAAAAAAAAABDKNIDAAAAAAAAAGAIRXoAAAAAAAAAAAyhSA8AAAAAAAAAgCEU6QEAAAAAAAAAMIQiPQAAAAAAAAAAhlCkBwAAAAAAAADAEIr0AAAAAAAAAAAYQpEeAAAAAAAAAABDKNIDAAAAAAAAAGAIRXoAAAAAAAAAAAyhSA8AAAAAAAAAgCEU6QEAAAAAAAAAMIQiPQAAAAAAAAAAhlCkBwAAAAAAAADAEIr0AAAAAAAAAAAYQpEeAAAAAAAAAABDKNIDAAAAAAAAAGCIp+kAqLoytiUoNS5We4+ky7OuvwLs4fILDjEdCwAAAAAAAACqDIr0OC8Z2xKUHB0lR26uJCkvPU3J0VGSRKEeAAAAAAAAAM4R7W5wXlLjYp0F+iKO3FylxsUaSgQAAAAAAAAAVQ9FepyXvPQ0t8YBAAAAAAAAAMVRpMd58fSv59Y4AAAAAAAAAKA4ivQ4LwH2cNm8vFzGbF5eCrCHG0oEAAAAAAAAAFUPC8fivBQtDpsaF6u8I+nyrOuvAHs4i8YCAAAAAAAAgBso0uO8+QWHyC84RIGBvkpJyTQdBwAAAAAAAACqHNrdAAAAAAAAAABgCEV6AAAAAAAAAAAMoUgPAAAAAAAAAIAhFOkBAAAAAAAAADCEIj0AAAAAAAAAAIZUiSL9J598onvvvVc33XSTunbtqlWrVpV5+ezsbEVERCg0NFQtW7bU448/rt9//93lMtu3b9c111xT7L8nnnii4u4IAAAAAAAAAACn8TQd4GzWrVunESNGaMCAAWrXrp0+//xzjRo1SrVq1dLdd99d4nWGDRumnTt3auTIkfL29tacOXM0YMAArV27Vr6+vpKkPXv26OKLL9bChQtdruvn51fh9wkAAAAAAAAAAKkKFOmnT5+url27asyYMZKkdu3a6dixY5o5c2aJRfrt27crPj5e8+fPV/v27SVJrVu31h133KGlS5dq8ODBkqRffvlFV111lW6++eZKuy8AAAAAAAAAAJzO0u1ukpKSdODAAXXu3NllvEuXLkpMTFRSUlKx62zdulXe3t4KDQ11jvn7+6tNmzbavHmzc+znn3/WNddcU3HhAQAAAFhCxrYEJY4crq09eilx5HBlbEswHQkAAABwsnSRPjExUZLUpEkTl/GgoCBJ0r59+0q8TlBQkGrUqOEy3rhxY+flCwoK9Ouvv+rPP/9Uz5491bx5c3Xs2FELFiyQw+GoiLsCAAAAwICMbQlKjo5SXnqa5HAoLz1NydFRFOoBAABgGZZud5OZmSlJ8vHxcRn39vaWJGVlZRW7TlZWVrHLF12n6PL79u1TTk6O9u3bpxdeeEF169bVF198oalTpyorK0tDhw51K2e9esX/XnUTGOhrOkKJyOUecrnPqtnI5R5yuYdc7rFqLsm62cjlHnKVbf/qODlyc13GHLm5OrI6Ts26dTGUqjirPF5nIpf7rJqNXO4hl3vI5R6r5pKsm41c7iFX1WPpIn3RrHabzVbiuIdH8RMBypoJX3T5+vXra/78+bruuusUGBgoSbrtttuUk5Oj+fPn67HHHiux0F+atLQsFRRU3xn4gYG+SknJNB2jGHK5h1zus2o2crmHXO4hl3usmkuybjZyuYdcZ3cyJbXUcatktNLjdTpyuc+q2cjlHnK5h1zusWouybrZyOUeclmTh4etzInelm534+tbeHTlzBnz2dnZLttP5+Pj49x+5nWKCu8+Pj5q3769s0BfpGPHjsrNzS2xjQ4AAACAqsfTv55b4wAAAEBls3SRvqgX/YEDB1zG9+/f77L9zOskJSUVm1G/f/9+5+X37Nmjjz76SKdOnXK5TE5OjiSpbt265XMHAAAAABgVYA+XzcvLZczm5aUAe7ihRAAAAIArSxfpg4KCdPnll2v9+vUu4xs2bNAVV1yhBg0aFLtOWFiYMjIylJDwv4Wg0tPTtX37doWEhEgqLNhHRERo8+bNLtf99NNPdfnll6thw4YVcG8AAAAAVDa/4BDVHzCwcOa8zSZP/3qqP2Cg/IJDTEcDAAAAJFm8J70kPfPMMxo9erTq1Kmjjh07atOmTVq3bp0iIyMlFRbgDxw4oCuvvFI+Pj5q06aN2rZtqxdeeEEjRozQJZdcotmzZ8vX11d9+/aVVNjWpnnz5nr55ZeVnp6uyy67TB9//LE2bdqk2bNnF+uBDwAAAKDq8gsOkV9wSLXvhQoAAABrsnyR3m63Kzc3VwsWLNCKFSvUqFEjTZkyRffcc48k6auvvtLo0aMVHR2tW2+9VZI0Z84cTZ48WVOnTlVBQYFatWqlGTNmqE6dOpIkLy8vzZ8/XzNmzNCcOXOUnp6uq666SnPmzNGdd95p7L4CAAAAAAAAAKoXyxfpJalPnz7q06dPidvsdrvsdrvLWJ06dTRp0iRNmjSp1Nv09/fX66+/Xq45AQAAAAAAylPGtgSlxsVq75F0edb1V4A9nJZdAHCBqRJFegAAAAAAgOomY1uCkqOj5MjNlSTlpacpOTpKkijUA8AFhCI9ALiJmSwAAAAAKkNqXKyzQF/EkZur1LhYvoMAwAWEIj0AuIGZLAAAAAAqS156mlvjAICqycN0AACoSsqayQIAAAAA5cnTv55b4wCAqokiPQC4gZksAAAAACpLgD1cNi8vlzGbl5cC7OGGEgEAKgLtbgDADZ7+9UosyDOTBQAAAEB5K2qpmRoXqzzWxAKACxZFegBwQ4A93KUnvcRMFgAAAAAVxy84RH7BIQoM9FVKSqbpOACACkCRHgDcwEwWAAAAAAAAlCeK9ADgJmayAAAAAAAAoLywcCwAAAAAAAAAAIZQpAcAAAAAAAAAwBCK9AAAAAAAAAAAGEJPegAAAKAUGdsSlBoXq70sFg4AAACgglCkBwAAAEqQsS1BydFRcuTmSpLy0tOUHB0lSRTqAQAAAJQb2t0AAAAAJUiNi3UW6Is4cnOVGhdrKBEAAACACxFFegAAAKAEeelpbo0DAAAAwPmgSA8AAACUwNO/nlvjAAAAAHA+KNIDAAAAJQiwh8vm5eUyZvPyUoA93FAiAAAAABciFo4FAAAASlC0OGxqXKzyjqTLs66/AuzhLBoLAAAAoFxRpAcAAABK4RccIr/gEAUG+iolJdN0HABABcrYlqDUuFjt5cAsAKCSUaQHAAAAAADVWsa2BCVHR8mRmyupcJHw5OgoSaJQDwCocPSkBwAAAAAA1VpqXKyzQF/EkZur1LhYQ4kAANUJRXoAAAAAAFCt5aWnuTUOAEB5okgPAAAAAACqNU//em6NAwBQnuhJDwCoUCzABQAAAKsLsIe79KSXJJuXlwLs4QZTAQCqC4r0AIAKwwJcAAAAqAqK9k1T42KVx+QSAEAlo0gPAKgwZS3AxRceAAAAWIlfcIj8gkMUGOirlJRM03EAANUIPekBABWGBbgAAAAAAADKRpEeAFBhWIALAAAAAACgbBTpAQAVJsAeLpuXl8sYC3ABAAAAAAD8Dz3pAQAVhgW4AAAAAAAAykaRHgBQoViACwAAAAAAoHS0uwEAAAAAAAAAwBCK9AAAAAAAAAAAGEKRHgAAAAAAAAAAQyjSAwAAAAAAAABgCEV6AAAAAAAAAAAMoUgPAAAAAAAAAIAhFOkBAAAAAAAAADCEIj0AAAAAAAAAAIZQpAcAAAAAAAAAwBCK9AAAAAAAAAAAGEKRHgAAAAAAAAAAQyjSAwAAAAAAAABgiKfpAAAAAAAAAADMyNiWoNS4WO09ki7Puv4KsIfLLzjEdCygWqFIDwAAAAAAAFRDGdsSlBwdJUduriQpLz1NydFRkkShHqhEtLsBAAAAAAAAqqHUuFhngb6IIzdXqXGxhhIB1RNFegAAAAAAAKAayktPc2scQMWgSA8AAAAAAABUQ57+9dwaB1AxKNIDAAAAAAAA1VCAPVw2Ly+XMZuXlwLs4YYSAdUTC8cCAAAAAAAA1VDR4rCpcbHKO5Iuz7r+CrCHs2gsUMko0gMAAAAAAADVlF9wiPyCQxQY6KuUlEzTcYBqiSI9AAAWkrEtQalxsdrLLBYAAAAAAKoFivQAAFhExrYEJUdHyZGbK0nKS09TcnSUJFGoBwAAAADgAsXCsQAAWERqXKyzQF/EkZur1LhYQ4kAAAAAAEBFo0gPAIBF5KWnuTUOAAAAAACqPor0AABYhKd/PbfGAQAAAABA1UdPegAALCLAHu7Sk16SbF5eCrCHG0wFAAAA4O/K2Jag1LhY7T2SLs+6/gqwh7PuFAAnivQAAFhE0U56alys8th5BwAAAC4IGdsSXCbj5KWnKTk6SpLY1wcgiSI9AACW4hccIr/gEAUG+iolJdN0HAAAUIUxcxewhtS4WJezZSXJkZur1LhY/k0CkESRHgAAAACACw4zdwHryEtPc2scOB8cmK3aWDgWAAAAAIALTFkzdwFULk//em6NA+4qOjCbl54mORzOA7MZ2xJMR8M5okgPAAAAAMAFhpm7gHUE2MNl8/JyGbN5eSnAHm4oES40HJit+mh3AwAAAADABcbTv16JBXlm7gKVr6jlSGpcrPJoRYIKwIHZqo8iPQAAAAAAF5gAe7hLT3qJmbuASX7BIfILDlFgoK9SUjJNx8EFhgOzVR/tbgAAAAAAuMD4BYeo/oCBhQUam02e/vVUf8BAZu4CwAWIlkpVHzPpAQAAAJSLjG0JSo2L1V5O5QcsgZm7AFA90FKp6qNIDwAAAOBvy9iW4NJaIy89TcnRUZLEF0QAAIAKxoHZqo12NwAAAAD+ttS4WJfe15LkyM1ValysoUQAAABA1UCRHgAAAMDfVtJiZWWNAwAAAChUJYr0n3zyie69917ddNNN6tq1q1atWlXm5bOzsxUREaHQ0FC1bNlSjz/+uH7//XeXy+Tl5WnGjBnq0KGDWrRooX79+mnHjh0VdycAAACAC5infz23xgEAAAAUsnyRft26dRoxYoRCQ0P19ttvq23btho1apTWr19f6nWGDRum9evXa8SIEZoyZYqSk5M1YMAAZWb+rx/TxIkTFRUVpccff1yRkZGqUaOGBg4cqKSkpMq4WwAAAMAFJcAeLpuXl8uYzctLAfZwQ4kAAACAqsHyC8dOnz5dXbt21ZgxYyRJ7dq107FjxzRz5kzdfffdxS6/fft2xcfHa/78+Wrfvr0kqXXr1rrjjju0dOlSDR48WAcPHlRMTIxefvll9e3bV5IUFhamLl266P3331dERETl3UEAAADgAlC0OGxqXKzyjqTLs66/AuzhLBoLAAAAnIWlZ9InJSXpwIED6ty5s8t4ly5dlJiYWOKs961bt8rb21uhoaHOMX9/f7Vp00abN2+WJG3btk35+fnq0qWL8zJeXl7q2LGj8zIAAAAA3OMXHKKmU6cpdNVKNZ06jQI9AAAAcA7cmkmfm5urWbNm6eOPP1ZaWpry8/OLXcZms2n37t3lEi4xMVGS1KRJE5fxoKAgSdK+ffvUqFGjYtcJCgpSjRo1XMYbN26sdevWOS9Tp04d+fv7F7vdw4cPKycnR7Vq1SqX+wAAAAAAAAAAQGncKtJPnTpVixcvVrNmzdS6dWt5ndFzsrwV9ZD38fFxGff29pYkZWVlFbtOVlZWscsXXafo8mVdRipceJYiPQAAAAAAAACgorlVpF+3bp06d+6sWbNmVVQeFw6HQ1Lh7PySxj08infrKdpWkqLLl3aZ0v7e2dSrV7zgX90EBvqajlAicrmHXO6zajZyuYdc7iGXe6yaS7JuNnK5h1zuIZd7rJTrr/jNOrBoifampumigHpq/PBDurRDe9OxirHSY3Y6crmHXO4hl3usmkuybjZyuYdcVY9bRfrs7Gy1a9euorIU4+tb+MSdOWM+OzvbZfvpfHx8dPDgwWLj2dnZztnzPj4+ztso6XZLmmVflrS0LBUUlH5w4EIXGOirlJRM0zGKIZd7yOU+q2Yjl3vI5R5yucequSTrZiOXe8jlHnK5x0q5MrYlKDk6So7cXEnSyZRU/TbnXWVmnLDU2gdWesxORy73kMs95HKPVXNJ1s1GLvdYLVfGtgSlxsUq70i6POv6K8AebqnP7sri4WErc6K3WwvHNm/eXLt27frboc5VUS/6AwcOuIzv37/fZfuZ10lKSio2W37//v3Oyzdt2lRHjx7VsWPHil3m8ssvr/A2PgAAAACAc5caF+ss0Bdx5OYqNS7WUCIAAHA2RQfZ89LTJIdDeelpSo6OUsa2BNPRLMetIv2oUaO0fv16LVmyROnp6RWVySkoKEiXX3651q9f7zK+YcMGXXHFFWrQoEGx64SFhSkjI0MJCf97stPT07V9+3aFhBQepSn6/2effea8TG5uruLj453bAAAAAADWkJee5tY4AAAwj4Ps586tdjcjR46UJE2YMEETJkwo8TI2m027d+/++8n+v2eeeUajR49WnTp11LFjR23atEnr1q1TZGSkpMIC/IEDB3TllVfKx8dHbdq0Udu2bfXCCy9oxIgRuuSSSzR79mz5+vqqb9++kqSGDRuqZ8+emjBhgo4fP66goCAtXLhQx44d06BBg8otO4DzV3Q61N5qfjoUAAAAJE//eiUW5D396xlIAwAAzgUH2c+dW0X6Fi1auL2o6t9lt9uVm5urBQsWaMWKFWrUqJGmTJmie+65R5L01VdfafTo0YqOjtatt94qSZozZ44mT56sqVOnqqCgQK1atdKMGTNUp04d5+2+/vrr8vPz07x583T8+HHdcMMNWrhwoYKCgir1/gEo7syeo0WnQ0miUA8AAFANBdjDXfYPJcnm5aUAe7jBVAAAoCwcZD93bhXpJ0+eXFE5ytSnTx/16dOnxG12u112u91lrE6dOpo0aZImTZpU6m16eXlpzJgxGjNmTLlmBfD3lXU6FEV6AACA6qdoH5CF5wAAqDo4yH7u3CrSF/nvf/+rL774QocPH1bNmjXVoEEDdejQQU2bNi3vfACqIU6HAgAAwJn8gkPkFxyiwEBfpaRkmo4DAADOgoPs587tIv1bb72lBQsWqKCgwGX8zTff1MCBA5196wHgfHE6FAAAAAAAQNXHQfZz4+HOhVesWKH3339f7du3V0xMjLZv367vvvtOy5Yt0+23366FCxfqX//6V0VlBVBNBNjDZfPychnjdCgAAAAAAABciNwq0i9evFi33nqr3nvvPbVo0UI+Pj7y8/PTzTffrLfffltt27bV4sWLKyorgGrCLzhE9QcMLJw5b7PJ07+e6g8YyOlQAAAAAAAAuOC41e5m3759GjVqVKnbO3furLfeeutvhwIATocCAAAAAABAdeDWTHpvb2+lpKSUuv2vv/7SRRdd9LdDAQAAAAAAAABQHbhVpA8LC9PixYv1yy+/FNv2888/a/HixQoNDS23cAAAAAAAAAAAXMjcanczbNgwbdmyReHh4QoLC1OTJk0kSYmJidq6dat8fX31/PPPV0ROAAAAAAAAAAAuOG4V6Rs0aKAVK1Zo2rRpio+PV3x8vCSpdu3auvPOOzVixAg1atSoQoICAAAAAAAAAHChcatIL0mXX365IiMjVVBQoCNHjsjhcMjf318eHm51zgEAAAAAAAAAoNpzu0hfxMPDQ/Xq1SvPLAAAVJqMbQlKjYvV3iPp8qzrrwB7uPyCQ0zHAgAAAAAA1UyZRfrrrrtOU6dOVbdu3SRJ1157rWw2W5k3aLPZtHv37vJLCABAOcvYlqDk6Cg5cnMlSXnpaUqOjpIkCvUAAADAOWDSCwCUnzKL9D169FDjxo1dfj9bkR4AAKtLjYt1FuiLOHJzlRoXyxcLAAAA4CyY9AIA5avMIv2kSZNcfp88eXKFhgEAoDLkpae5NQ4AAIDywwzsqo9JLwBQvtxa7XXAgAH65ptvSt2+adMm3XvvvX87FAAAFcnTv+Q1VUobBwAAQPkomoGdl54mORzOGdgZ2xJMR4MbmPQCAOWrzJn0J06c0JEjR5y/f/fdd7rrrrsUFBRU7LIFBQXavHmzDh48WP4pAQAoRwH2cJfTcyXJ5uWlAHu4wVQAAAAXPmZgXxg8/euVWJBn0gsAnJ+zFul79OihzMxMSYWLwr7xxht64403Sry8w+FQaGho+acEAKAcFX0BTI2LVR6nWQMAAFQaZmBfGJj0AgDlq8wivb+/v958803t3LlTDodDb7/9tu666y5dc801xS7r4eEhf39/2t0AAKoEv+AQ+QWHKDDQVykpmabjAAAAVAvMwL4wMOkFAMpXmUV6SerQoYM6dOggSTp8+LD69OmjFi1aVHgwAAAAAABwYWEG9oWDSS8AUH7OWqQ/3aRJk856mfT0dPn7+593IAAAAAAAcGFiBjYAAMW5VaSXpFWrVmnDhg06fvy4CgoKnOP5+fnKzs7Wb7/9pl27dpVrSAAAAAAAcGFgBjYAAK7cKtLPnz9f06dPV82aNeXj46MjR47osssu09GjR3XixAnVqlVLDz/8cEVlBQAAAAAAAADgguLhzoXj4uJ07bXXKiEhQTExMXI4HIqOjtb27dv1yiuv6OTJk/SrBwAAAAAAAADgHLlVpD906JDuv/9++fj4qFGjRqpTp462b9+uGjVqqF+/frrnnnv04YcfVlRWAAAAAAAAAAAuKG4V6T09PeXt7e38PSgoSHv27HH+fuutt+r3338vt3AAAAAAAAAAAFzI3CrSN2vWTD/88IPz9yZNmrgsEpuRkaHc3NzySwcAAAAAAAAAwAXMrSK93W5XXFycRowYoePHj6tTp07avn275syZo08//VRRUVG69tprKyorAAAAAAAAAAAXFE93Lty3b1/9+eefWrJkiTw9PdW5c2fde++9mjNnjiTJx8dHI0aMqJCgAAAAAAAAAABcaNwq0kvSsGHD9Oyzz8rTs/Cq06ZNU58+fXTs2DG1bNlS9erVK/eQAAAAAAAAAABciNwu0ktyFuiLtGnTplzCAAAAAAAAAABQnZRZpB8wYIDbN2iz2fThhx+edyAAAAAAAAAAAKqLMov0Bw8erKwcAAAAAAAAAABUO2UW6Tdt2lRZOQAAAAAAAAAAqHbOqye9JCUnJ+vPP/9U06ZNddFFF8nT01MeHh7lmQ0AAKBKytiWoNS4WO09ki7Puv4KsIfLLzjEdCwAAAAAgAW5XVX/v//7P9ntdnXs2FF9+vTRrl279N1336ljx4769NNPKyIjAABAlZGxLUHJ0VHKS0+THA7lpacpOTpKGdsSTEcDAAAAAFhQmUX6rKwsl9937NihRx99VNnZ2XrkkUec43Xq1JGnp6dGjBih+Pj4ikkKAABQBaTGxcqRm+sy5sjNVWpcrKFEAAAAAAArK7NI361bN33zzTfO32fOnKnLL79cq1ev1uDBg+VwOCRJN954o9asWaNmzZpp7ty5FZsYAADAwvLS09waBwAAAABUb2UW6Y8ePap//vOfioyMlCT98MMPstvtqlWrlmw2m8tlfXx89OCDD+rXX3+tuLQAAAAW5+lfz61xAAAAAED1VmaR/uuvv9aYMWO0b98+55iXl1eplz958qQKCgrKLx0AAEAVE2APl+2M/SWbl5cC7OGGEgEAAAAArKzMIr2Pj4/69++vWbNmSZJatGihTz75pMTLHj9+XCtWrNCNN95Y/ikBAACqCL/gENUfMLBw5rzNJk//eqo/YKD8gkNMRwMAAAAAWJCnOxceOnSoHn74YfXv31933HGHbDabduzYoV9//VWLFi3S4cOHFRERUVFZAQAAqgS/4BD5BYcoMNBXKSmZpuMAAAAAACzMrSJ9y5YtNXfuXL366quaMmWKJDn71QcGBioyMlLBwcHlnxIAAAAAAAAAgAuQW0X6I0eOKDQ0VBs3btTu3bt14MABFRQUqGHDhmrevLk8Pd26OQAAAAAAAAAAqjW3quo9e/bUAw88oGeeeUY33HCDbrjhhorKBQAAAAAAAADABa/MhWPPlJ6ersDAwIrKAgAAAAAAAABAteJWkb5bt26KiYnRwYMHKyoPAAAAAAAAAADVhlvtbjw8PJSYmKguXbqocePGqlevnjw8XOv8NptNH374YbmGBAAAAAAAAADgQuRWkX7r1q2qW7euJOnkyZM6fPhwhYQCAAAAAAAAAKA6cKtIv3LlSvn7+1dUFgAAAAAAAAAAqhW3etLb7Xa98847FZUFAAAAAAAAAIBqxa0ifXp6ugICAioqCwAAAAAAAAAA1Ypb7W66deummJgYhYSE6PLLL6+oTAAAAAAAQzK2JSg1LlZ7j6TLs66/Auzh8gsOMR0LAADgguVWkd7Dw0OJiYnq0qWLGjdurHr16snDw3Uyvs1m04cffliuIQEAAAAAFS9jW4KSo6PkyM2VJOWlpyk5OkqSKNQDAABUELeK9Fu3blXdunUlSSdPntThw4crJBQAAAAAoPKlxsU6C/RFHLm5So2LpUgPAABQQdwq0m/atKmicgAAAAAADMtLT3NrHAAAAH+fW0X6Ivn5+dq1a5cOHTokLy8v/eMf/9ANN9xQ3tkAAAAAAJXI079eiQV5T/96BtIAAABUD24X6b/88ktFREQoOTlZDodDUmEf+ksvvVSvvvqqOnXqVO4hAQAAAAAVL8Ae7tKTXpJsXl4KsIcbTAUAAHBhc6tIv337dj377LOqV6+ehg0bpmbNmsnhcCgxMVEfffSRhg4dqujoaN1yyy0VlRcAAAAAUEGK+s6nxsUq70i6POv6K8AeTj96AACACuRWkX727Nlq2LChVq5cKV9fX5dt/fr1U3h4uN59913Nnz+/XEMCAACzMrYlKDUuVnsp2ADABc8vOER+wSEKDPRVSkqm6TgAAAAXPA93Lrxjxw498MADxQr0kuTj46NevXrpxx9/LLdwAADAvIxtCUqOjirsUexwKC89TcnRUcrYlmA6GgAAAAAAVZ5bRfqzsdlsOnXqVHneJAAAMCw1LtalN7EkOXJzlRoXaygRAAAAAAAXDrfa3bRo0UIrV65Uv379dPHFF7tsy8rK0ooVK3TjjTeWa0AAwLmhHQkqSl56mlvjAAAAAADg3LlVpB8yZIgGDBig++67T/3799cVV1whSc6FY5OTkxUREVEROQEAZShqR1I027moHYkkCvX42zz965VYkPf0r2cgDQAAAAAAFxa3ivStW7fW7NmzNX78eE2dOlU2m02S5HA4FBgYqMjISAUHB1dIUABA6cpqR0KRHn9XgD3c5SCQJNm8vBRgDzeYCgAA6+CMRgAA8He4VaSXpOuuu05du3ZV165ddfDgQUnSwYMHlZ6erlatWpV7QADA2dGOBBWpqMiQGherPIoPAAC44IxGAADwd7lVpN+7d68efvhhZWVl6f7779c999wjSXrrrbf00Ucfae3atfroo4/UqFGjCgkLACgZ7UhQ0fyCQ+QXHKLAQF+lpGSajgMAgGVwRiMAAPi7PNy58LRp0+Tt7a21a9fq2muvdY6PGDFCa9euVc2aNfXWW2+Ve0gAQNkC7OGyeXm5jNGOBAAuXBnbEpQ4cri29uilxJHDlbEtwXQkoNrijEYAAPB3uVWk/89//qNHHnnEuWDs6Ro1aqT+/fvr3//+d3llAwCcI7/gENUfMLBw5rzNJk//eqo/YCCztwDgAlTUWiMvPU1yOJytNSjUA2aUduYiZzQCAIBz5Va7G4fDoZMnT5a5PScn52+HAgC4j3YkAFA90FoDsBYWWAcAAH+XWzPpW7RooZiYGGVkZBTblp2drRUrVqhFixblFg4AAACAK1prANbCGY0AAODvcmsm/ZAhQ9S/f3/dd9996tatm4KCgmSz2XTgwAGtXbtWKSkpmjRpUrkGzM7O1ltvvaUNGzbo+PHjat26tcaOHVtiy53T7dy5U1OnTtWuXbvk7e0tu92uZ599VjVr1nReZuzYsVq5cmWx686cOVN33313ud4PAAAAoDywWDhgPZzRCAAA/g63ivQtWrTQwoULNWXKFC1YsEAOh8O57dprr9WkSZPUsmXLcg04bNgw7dy5UyNHjpS3t7fmzJmjAQMGaO3atfL19S3xOvv379fAgQPVsmVLzZgxQ//9738VGRmprKwsvfLKK87L/fLLL+ratasGDhzocv2zHQAAAAAATKG1BgAAAHBhcatIL0mtW7fWihUrlJ6erkOHDqmgoED/+Mc/dOmll5Z7uO3btys+Pl7z589X+/btnX//jjvu0NKlSzV48OASrzdv3jz5+vrqnXfekZeXlzp06KBatWppwoQJeuKJJ1S/fn3l5+frt99+U69evXTzzTeXe3YAAACgIhS10EiNi1XekXR51vVXgD2c1hoAAABAFeV2kb6Iv7+//P39yzNLMVu3bpW3t7dCQ0Nd/m6bNm20efPmUov0W7du1e233y4vLy/n2N13362IiAht2bJF4eHh2rdvn3JycnTNNddU6H0AAAAAyhutNQAAAIALh1sLx1a2xMREBQUFqUaNGi7jjRs31r59+0q8zokTJ/THH3+oSZMmLuP+/v7y8fFxXu+XX36RJK1atUphYWFq3ry5+vXrpx07dlTAPQEAAAAAAAAAoLjznkn/d+Xl5Wnt2rWlbg8ICFBWVpZ8fHyKbfP29lZWVlaJ18vMLJxJdLbrFRXpMzMz9dZbbykjI0Nz587VgAEDtHz5cl199dVu3ycAAAAAAAAAANxhrEh/8uRJjRw5stTtbdu2Vc2aNUvd7uFR8kkARYvZ2my2ErcVXe+BBx5QmzZt1KFDB+f24OBgde7cWXPnztW0adPO6X5IUr16xQ8IVDeBgSUv4msaudxDLvdZNRu53EMu95DLPVbNJVk3G7ncQy73kMs95HKfVbORyz3kcg+53GPVXJJ1s5HLPeSqeowV6b29vbVnz54yLzN06FAdPHiw2Hh2dnaJM+Wl/82gL2mm/fHjx+XrW/hiCAoKUlBQkMt2Pz8/3XLLLWfNdaa0tCwVFDjcus6FxKq9UMnlHnK5z6rZyOUecrmHXO6xai7JutnI5R5yuYdc7iGX+6yajVzuIZd7yOUeq+aSrJuNXO4hlzV5eNjKnOht6Z70TZo0UVJSknN2fJH9+/cX6zlfxNvbW/Xr19f+/ftdxtPS0pSVleW83oYNGxQfH1/s+idPnlTdunXL6R4AAAAAAAAAAFA6Sxfpw8LClJGRoYSEBOdYenq6tm/frpCQkFKvFxoaqi+//FK5ubnOsc8++0w1atRQ27ZtJUlxcXEaN26ccnJynJdJTk7W999/77wMAAAAAAAAAAAVydJF+jZt2qht27Z64YUXtGLFCm3cuFEDBw6Ur6+v+vbt67zcb7/9pt27dzt/HzRokFJSUjR48GB9+eWXWrhwoSZNmqQHH3xQDRo0kCQ99dRTOnLkiJ566inFx8frk08+0YABA3TJJZfo0UcfrfT7CgAAAAAAAACofixdpJekOXPmqFOnTpo6dapeeuklXXbZZYqKilKdOnWcl4mIiNCQIUOcvzdr1kwLFizQ8ePHNXToUC1cuFCPPvqoxo4d67xMixYtFBUVpby8PL3wwguKiIjQ9ddfryVLlpTa7x4AAAAAAAAAgPJkbOHYc1WnTh1NmjRJkyZNKvUyixYtKjbWunVrLV++vMzbbt26dYnXBQAAAAAAAACgMlh+Jj0AAAAAAAAAABcqivQAAAAAAAAAABhi+XY3AAAApcnYlqDUuFjtPZIuz7r+CrCHyy84xHQsAAAAAADOGUV6AABQJWVsS1BydJQcubmSpLz0NCVHR0kShXoAAAAAQJVBuxsAAFAlpcbFOgv0RRy5uUqNizWUCAAAAAAA9zGTHhccWh8AQPWQl57m1jgAAAAAAFbETHpcUIpaH+Slp0kOh7P1Qca2BNPRAADlzNO/nlvjAAAAAABYEUV6XFBofQAA1UeAPVw2Ly+XMZuXlwLs4YYSAQAAAADgPtrd4IJC6wMAqD6KWpmlxsUqjxZnAAAAAIAqiiI9Liie/vVKLMjT+gAALkx+wSHyCw5RYKCvUlIyTccBAAAAAMBttLvBBYXWBwAAAAAAAACqEmbS44JC6wMAAAAAAAAAVQlFelxwaH0AAAAAAAAAoKqg3Q0AAAAAAAAAAIZQpAcAAAAAAAAAwBCK9AAAAAAAAAAAGEKRHgAAAAAAAAAAQyjSAwAAAAAAAABgCEV6AAAAAAAAAAAMoUgPAAAAAAAAAIAhFOkBAAAAAAAAADCEIj0AAAAAAAAAAIZQpAcAAAAAAAAAwBCK9AAAAAAAAAAAGEKRHgAAAAAAAAAAQyjSAwAAAAAAAABgCEV6AAAAAAAAAAAMoUgPAAAAAAAAAIAhFOkBAAAAAAAAADCEIj0AAAAAAAAAAIZQpAcAAAAAAAAAwBCK9AAAAAAAAAAAGEKRHgAAAAAAAAAAQzxNBwAAAEDlydiWoNS4WO09ki7Puv4KsIfLLzjEdCwAAAAAqLYo0gMAAFQTGdsSlBwdJUduriQpLz1NydFRkkShHgAAAAAMod0NAABANZEaF+ss0Bdx5OYqNS7WUCIAAAAAAEV6AACAaiIvPc2tcQAAAABAxaNIDwAAUE14+tdzaxwAAAAAUPEo0gMAAFQTAfZw2by8XMZsXl4KsIcbSgQAAAAAYOFYAACAaqJocdjUuFjlHUmXZ11/BdjDWTQWAAAAAAyiSA8AAFCN+AWHyC84RIGBvkpJyTQdBwAAAACqPdrdAAAAAAAAAABgCEV6AAAAAAAAAAAMoUgPAAAAAAAAAIAhFOkBAAAAAAAAADCEIj0AAAAAAAAAAIZQpAcAAAAAAAAAwBCK9AAAAAAAAAAAGEKRHgAAAAAAAAAAQyjSAwAAAAAAAABgCEV6AAAAAAAAAAAM8TQdAAAAAAAAAACqgoxtCUqNi9XeI+nyrOuvAHu4/IJDTMdCFUeRHgAAAAAAAADOImNbgpKjo+TIzZUk5aWnKTk6SpIo1ONvod0NAAAAAAAAAJxFalyss0BfxJGbq9S4WEOJcKGgSA8AAAAAAAAAZ5GXnubWOHCuKNIDAAAAAAAAwFl4+tdzaxw4VxTpAQAAAAAAAOAsAuzhsnl5uYzZvLwUYA83lAgXChaOBSoJq38DAAAAAABUXUV1nNS4WOVR30E5okgPVAJW/wYAAAAAAKj6/IJD5BccosBAX6WkZJqOgwsE7W6ASsDq3wAAAAAAAABKQpEeqASs/g0AAAAAAACgJBTpgUrA6t8AAAAAAAAASkKRHqgErP4NAAAAAAAAoCQsHAtUAlb/BgAAAAAAAFASivRAJWH1bwAAAAAAAABnot0NAAAAAAAAAACGUKQHAAAAAAAAAMAQivQAAAAAAAAAABhCkR4AAAAAAAAAAEMo0gMAAAAAAAAAYAhFegAAAAAAAAAADLF8kT47O1sREREKDQ1Vy5Yt9fjjj+v333936/qdOnXS6tWri237/fff9eSTT6p169a69dZb9eqrryorK6sc0wMAAAAAAAAAUDpP0wHOZtiwYdq5c6dGjhwpb29vzZkzRwMGDNDatWvl6+tb5nWzsrL09NNP69ChQ8W2HTt2TI888ogCAwM1ZcoUpaWl6c0339Sff/6puXPnVtTdAQAAAAAAAADAydJF+u3btys+Pl7z589X+/btJUmtW7fWHXfcoaVLl2rw4MGlXnfLli0aP368jh49WuL2JUuWKCMjQ6tWrVLdunUlSfXr19fgwYP1448/qkWLFuV+fwAAAAAAAAAAOJ2l291s3bpV3t7eCg0NdY75+/urTZs22rx5c5nXHTRokJo3b6758+eXettt2rRxFuglKSwsTN7e3oqPjy+fOwAAAAAAAAAAQBksXaRPTExUUFCQatSo4TLeuHFj7du3r8zrrlmzRtOmTZO/v3+pt92kSROXsRo1aujyyy8/620DAAAAAAAAAFAejLW7ycvL09q1a0vdHhAQoKysLPn4+BTb5u3tfdYFXq+++uoyt2dmZp73bZ+pXr3it1PdBAaWvT6AKeRyD7ncZ9Vs5HIPudxDLvdYNZdk3Wzkcg+53EMu95DLfVbNRi73kMs95HKPVXNJ1s1GLveQq+oxVqQ/efKkRo4cWer2tm3bqmbNmqVu9/D4+ycB2Gy2YmMOh8Pt205Ly1JBgeNv56mqAgN9lZKSaTpGMeRyD7ncZ9Vs5HIPudxDLvdYNZdk3Wzkcg+53EMu95DLfVbNRi73kMs95HKPVXNJ1s1GLveQy5o8PGxlTvQ2VqT39vbWnj17yrzM0KFDdfDgwWLj2dnZJc6Cd4ePj0+JM+azs7PVsGHDv3XbAAAAAAAAAACcC0v3pG/SpImSkpLkcLjOUt+/f3+xfvLnc9v79+93GcvPz9fBgwf/9m0DAAAAAAAAAHAuLF2kDwsLU0ZGhhISEpxj6enp2r59u0JCQv7WbYeGhurbb7/V0aNHnWNbtmzR8ePH//ZtAwAAAAAAAABwLixdpG/Tpo3atm2rF154QStWrNDGjRs1cOBA+fr6qm/fvs7L/fbbb9q9e7dbt92vXz95eXlp4MCB2rhxo1asWKEXX3xR7du31y233FLedwUAAAAAAAAAgGKM9aQ/V3PmzNHkyZM1depUFRQUqFWrVpoxY4bq1KnjvExERIQOHTqkTZs2nfPt+vv7Kzo6Wm+88YZGjBghb29v3X333WUuZgsAAAAAAAAAQHmyfJG+Tp06mjRpkiZNmlTqZRYtWlTqtssvv7zUBWqvvvpqRUVF/d2IAAAAAAAAAACcF0u3uwEAAAAAAAAA4EJGkR4AAAAAAAAAAEMo0gMAAAAAAAAAYAhFegAAAAAAAAAADLH8wrEAAAAAAADAucjYlqDUuFjtPZIuz7r+CrCHyy84xHQsACgTRXoAAAAAAABUeRnbEpQcHSVHbq4kKS89TcnRUZJEoR6ApdHuBgAAAAAAAFVealyss0BfxJGbq9S4WEOJAODcUKQHAAAAAABAlZeXnubWOABYBUV6AAAAAAAAVHme/vXcGgcAq6BIDwAAAAAAgCovwB4um5eXy5jNy0sB9nBDiQDg3LBwLAAAAAAAAKq8osVhU+NilXckXZ51/RVgD2fRWACWR5EeAAAAAAAAFwS/4BD5BYcoMNBXKSmZpuMAwDmh3Q0AAAAAAAAAAIZQpAcAAAAAAAAAwBCK9AAAAAAAAAAAGEKRHgAAAAAAAAAAQyjSAwAAAAAAAABgCEV6AAAAAAAAAAAMoUgPAAAAAAAAAIAhFOkBAAAAAAAAADCEIj0AAAAAAAAAAIZQpAcAAAAAAAAAwBCK9AAAAAAAAAAAGEKRHgAAAAAAAAAAQyjSAwAAAAAAAABgCEV6AAAAAAAAAAAMoUgPAAAAAAAAAIAhFOkBAAAAAAAAADCEIj0AAAAAAAAAAIZQpAcAAAAAAAAAwBCK9AAAAAAAAAAAGEKRHgAAAAAAAAAAQyjSAwAAAAAAAABgCEV6AAAAAAAAAAAMoUgPAAAAAAAAAIAhFOkBAAAAAAAAADCEIj0AAAAAAAAAAIZQpAcAAAAAAAAAwBCK9AAAAAAAAAAAGEKRHgAAAAAAAAAAQyjSAwAAAAAAAABgCEV6AAAAAAAAAAAMoUgPAAAAAAAAAIAhFOkBAAAAAAAAADCEIj0AAAAAAAAAAIZQpAcAAAAAAAAAwBCK9AAAAAAAAAAAGEKRHgAAAAAAAAAAQyjSAwAAAAAAAABgCEV6AAAAAAAAAAAMoUgPAAAAAAAAAIAhFOkBAAAAAAAAADCEIj0AAAAAAAAAAIZ4mg4AAAAAZGxLUGpcrPYeSZdnXX8F2MPlFxxiOhYAAAAAVDiK9AAAADAqY1uCkqOj5MjNlSTlpacpOTpKkijUAwAAALjg0e4GAAAARqXGxToL9EUcublKjYs1lAgAAAAAKg9FegAAABiVl57m1jgAAAAAXEgo0gMAAMAoT/96bo0DAAAAwIWEIj0AAACMCrCHy+bl5TJm8/JSgD3cUCIAAAAAqDwsHAsAAACjihaHTY2LVd6RdHnW9VeAPZxFYwEAAABUCxTpAQAAYJxfcIj8gkMUGOirlJRM03EAAAAAoNLQ7gYAAAAAAAAAAEMo0gMAAAAAAAAAYAhFegAAAAAAAAAADKFIDwAAAAAAAACAIRTpAQAAAAAAAAAwhCI9AAAAAAAAAACGUKQHAAAAAAAAAMAQivQAAAAAAAAAABhCkR4AAAAAAAAAAEMsX6TPzs5WRESEQkND1bJlSz3++OP6/fff3bp+p06dtHr16mLbxo4dq2uuuabYf+vXry/HewAAAAAAAAAAQMk8TQc4m2HDhmnnzp0aOXKkvL29NWfOHA0YMEBr166Vr69vmdfNysrS008/rUOHDpW4/ZdfflHXrl01cOBAl/ErrriinNIDAAAAAAAAAFA6Sxfpt2/frvj4eM2fP1/t27eXJLVu3Vp33HGHli5dqsGDB5d63S1btmj8+PE6evRoidvz8/P122+/qVevXrr55psrID0AAAAAAAAAAGWzdLubrVu3ytvbW6Ghoc4xf39/tWnTRps3by7zuoMGDVLz5s01f/78Erfv27dPOTk5uuaaa8o1MwAAAAAAAAAA58rSRfrExEQFBQWpRo0aLuONGzfWvn37yrzumjVrNG3aNPn7+5e4/ZdffpEkrVq1SmFhYWrevLn69eunHTt2lE94AAAAAAAAAADOwli7m7y8PK1du7bU7QEBAcrKypKPj0+xbd7e3srKyirz9q+++uoytxcV6TMzM/XWW28pIyNDc+fO1YABA7R8+fKzXv909eoVz1jdBAaWvT6AKeRyD7ncZ9Vs5HIPudxDLvdYNZdk3Wzkcg+53EMu95DLfVbNRi73kMs95HKPVXNJ1s1GLveQq+oxVqQ/efKkRo4cWer2tm3bqmbNmqVu9/D4eycBPPDAA2rTpo06dOjgHAsODlbnzp01d+5cTZs27W/dPgAAAAAAAAAAZ2OsSO/t7a09e/aUeZmhQ4fq4MGDxcazs7NLnGHvjqCgIAUFBbmM+fn56ZZbbjlrLgAAAAAAAAAAyoOle9I3adJESUlJcjgcLuP79+9XkyZN/tZtb9iwQfHx8cXGT548qbp16/6t2wYAAAAAAAAA4FxYukgfFhamjIwMJSQkOMfS09O1fft2hYSE/K3bjouL07hx45STk+McS05O1vfff6+2bdv+rdsGAAAAAAAAAOBcWLpI36ZNG7Vt21YvvPCCVqxYoY0bN2rgwIHy9fVV3759nZf77bfftHv3brdu+6mnntKRI0f01FNPKT4+Xp988okGDBigSy65RI8++mh53xUAAAAAAAAAAIqxOc7sJWMxx44d0+TJk/X555+roKBArVq10ksvvaSmTZs6L/Pwww/r0KFD2rRpU7HrHzx4UHfccYemTp2q+++/32Xb9u3bNXPmTO3evVseHh4KCwvTiy++qAYNGlT4/QIAAAAAAAAAwPJFegAAAAAAAAAALlSWbncDAAAAAAAAAMCFjCI9AAAAAAAAAACGUKQHAAAAAAAAAMAQivQAAKBKSUpKMh2hRCdOnDAdAQAuSDt27Cg2lpCQYCAJ/i6rPpclLdV37NgxA0lcWfXxgnuWLFliOkKp9uzZYzoCgP+PIj3OW1ZWliRp9+7dWrVqlU6dOmU40f/k5ubq8OHDpmMAwDmrauu4x8fHG/vbQ4cONfa3yxIeHq5ff/3VdAy3pKenG/vbixcvdv585uP22muvVXIalJevv/5aeXl5pmO4yMnJ0Z49e+RwODiYVsXs3r1bP/30k0aNGuX8+aefftKPP/5omfeJGTNmFBubMGFC5QcpQdFB7a+++kpvv/22MjMzjWWx+nNpt9uLjT300EMGkhSy6uP15JNPlvmfFeTm5urYsWM6evSo8z/Tli5dajpCqYYOHao+ffpo9erVys3NNR3HBZ/fqG48TQdA1TRz5kwdOHBAw4cP16BBg3TllVfq3//+tyZOnGgs08aNG7Vt2zYNGzZM3bt3V2ZmpoYMGaJHHnnEWCZJ2rBhQ5nbO3fuXElJXPXs2VP/+te/JEmbN29W+/btjeQ4V//5z38UFRVV4hehyjBnzpwytw8ZMqSSkhS3cuVK9erVy9jfL8m///3vMre3adOmkpJUHQMGDFBkZKQCAgJMRzknw4YN0/fff2/kb1v1gMZDDz2khx9+WMOHD9cDDzxgOo7TY489pgULFkiS5s6dqyeeeMK57Z///Kfzs6CyxcbGqn///pKkkSNHuuT48ccfjWSSpIcfflg2m63U7dHR0ZWYprhVq1aVub1Hjx6VkqM0CxYs0KhRo9SuXTt16dJFYWFh8vLyMpbnP//5j4YMGSJPT08tW7ZM999/v959913dcsstxjKdbSJJgwYNKilJ6RITEzV//nwdPXrU5T33vffeq9QcS5cu1datW/XXX3+57Gt5enrqrrvuqtQsZ5o1a5YyMjL06aefOicvSdKpU6e0ZcsWjRs3zmA66ZVXXpEkPfLIIxo3bpzatWunMWPGaPbs2UbyWPW5fOSRR7Rz507l5OS4vC8UFBToxhtvNJbLqo9Xly5djP3tc7F06VJNmjTJOYHQ4XDIZrPp559/NpqrSZMmGjdunFq3bq2LL77YOW6qFnC6zz77TN98842WL1+ut956S926dVOfPn3UuHFjo7ms+Pl9uuzsbO3bt0+1a9dWo0aNjO/r3HzzzSVus2KtoEh6err8/f1Nx7AUivQ4L/Hx8VqyZIliYmJ07733auzYsQoPDzeaae7cuZo4caI2bNigm2++Wa+//roGDBhgvEg/dOhQBQQEqGnTpsUKSzabzdgH8+lZIiMjLVmkLygo0Pr16xUVFaXdu3fr3nvvNZblyJEjxcZOnjypNWvWyMfHx2iRft68efruu+8UERGh2rVrG8txutdff73E8QMHDujUqVPavXt3JSf6n06dOpVagLPZbPr8888rOVGhG2+8UT169NCUKVMUGhpqJIM7TBbKMzMztXHjxlIzmHpffeihhxQaGqpRo0Zp27ZtmjBhgiX+TZ4+W379+vUuRXqTz+Ppf9tKB16KDhxs3LhRWVlZCg8PV40aNbR69Wr5+fkZTlf4HEpSSkqKEhMTFRwcLE9PT3377be67rrrjBfpFy5cqKysLMXHx2vt2rV6/fXX1apVK02bNs1InqlTpyoqKkojRozQZZddpqlTp2rixImKjY01kkeS7r33XtlsNjkcDuXk5Ojiiy+Wp6enMjIyVK9ePW3ZssVYtiIvvfSSbrrpJrVp06bMg1YVbfz48ZIK91WHDRtmLEdJWrRooZ07d8rDw0OXXHKJc7xGjRp66623zAX7/3bt2qWVK1dq3rx56tmzp4YPH17ibPHKYtXn8u2339bRo0c1ZswYTZo0yTnu6empwMBAY7ms+nj17NmzxHGHw6H9+/dXcpriPvjgAy1dulQ33HCD6Sguimb0n/4YmawFnOm2227Tbbfdpm+++Ubjxo1TdHS0QkJC9PLLL6tRo0ZGMlnx81uS8vPzNWnSJMXExMjHx0c2m00nTpxQ//799cILLxj5zIyIiHBOdundu7diYmKc25YsWWK0SG/VyUJWRZEe56127dpKSEhQ7969Jcn4qVEOh0PXXHON5s+fr/bt28vHx8cSX/rfeOMNrV69WsePH1ePHj3UrVs3S3zJP/3DwwqP0+kyMjK0bNkyffTRRzpx4oTy8/O1du1aBQUFGcv08ssvu/z+66+/6oUXXlDr1q01ZcoUQ6kKrVq1ShMnTpTdbtfMmTN19dVXG80jSR9//LHL7ydOnNDEiRN15MgR44/XrFmzio1t375d06dPNzo7aOTIkerUqZNGjx6te+65R88995w8PKzblc5k0SY9Pb3U2cymv/BcccUVWrp0qcaMGaO77rpLdevWdW47899FZSnr/d7k83j63zaZ40xF7wMffPCBli1b5vx32LFjR+c+j0lFM5kHDx6syMhI50y3w4cPF/usMiUtLU1Hjx7ViRMnlJuba7TVQE5Ojq688krn7x06dFBkZKSxPJL0ww8/SCqc6Xzrrbc6JyF88cUXxg4Un+nEiRPGZ4Kf7vnnn9d3332nY8eOubyPmXy/79Chgzp06KD27dvrpptuMpajNA6HQx4eHtq6dauzDUlOTo7hVNZ7Ln18fOTj46Po6Gjl5ubqxIkTzlwZGRkuB2BMsNrjVWTZsmWaOnWqSwsSf39/bd261WAqKSAgwHIFeklatGiR6QilysrK0scff6wVK1boxIkTeuSRR9SzZ09t3rxZTz/9tLH9Vyt+fkvS/Pnz9ccff+jzzz9X/fr1JUmHDh3ShAkTNHfuXCNtn05/bzh58mSp20yw6mQhq6JIj/NSt25dvfbaa9q1a5dmzpypt956S5deeqnRTB4eHvr000+1ZcsWjRo1SvHx8Zb40m+322W323X48GGtXr1aDz30kJo2bSq73a527dpZoghnhcepSEREhD755BO1atVKL730kjp16qS7777baIH+TEuWLNGMGTP01FNP6bHHHjMdRxdffLEmTpyoL7/8UkOGDFHv3r1dZjyY3on/+eefNXz4cDVu3Fhr1qwxfkpb8+bNnT8XFBRo1qxZWrp0qSZMmKDu3bsbTCa1bt1aq1ev1ujRo9WjRw+XlgeV3WJAkiV6eJYkKCjIsl92Tp06pRkzZig+Pl4jRowwNvvodKfvAFvp/d7qjhw5opMnTzrPhsjOzrbEIoJF/vjjD5dT0Rs0aKA///zTYKJCnTp10qlTp3TfffepX79+ioyM1EUXXWQsj6enp44dO+Z87ScmJhrLcqZdu3a5nHl2xx13nLW9XmUJCgrSX3/9ZXz/vsgrr7yi+Ph4l/1B0wdli/j4+Gj06NHGWwOdqXHjxnr88cd18OBBtW3bVsOHD9c111xjNJNk3edy2bJleuONN3Tq1Cnn82iFNilWfbzmzZunhQsX6t1339Xzzz+vL7/80hKfQWFhYfroo490xx13uHz2mD7YkpKSorFjx2r//v366KOPNHLkSE2ePNno2RpFOnTooNtuu00jRoxQSEiIc/zee+/VsmXLjOWy6uf3unXrFBMTo1q1ajnHGjZsqClTpuiRRx4xUqQva+KL6X1/q04WsiqK9DgvU6ZM0fLlyzV37lzVrl1bNpvN+OzYUaNGac6cORo2bJgCAwP17rvvauzYsUYzna5BgwZ66qmn9NRTT+mHH37Q9OnTNW7cOH399ddG8mRkZDjbRWRmZhbrnW9qxy8uLk533nmnevbsqZCQEHl4eFjmzfvo0aN66aWX9Pvvv+vDDz/U9ddfbzqSixtuuEFBQUFavny580u16Z34BQsW6J133tHzzz/vbCFhFYcOHdLw4cMlFfbqs0IxVSo8M+Lbb79Vv379jGcKDg52tmTA2f3yyy968cUXdckll+hf//qXLrvsMtORJFl3BzgtLU0LFy4s9rNkdkHbIvfdd58efPBB3XXXXXI4HFq/fr0efPBB07GcAgMDNWvWLGfrgZiYGOPvGVLhadZbtmzRl19+qePHj+vEiRMKDg6Wr6+vkTxPPvmk+vfvr9TUVL3wwgvaunVrqS3ZKltBQYG+/fZb3XrrrZIK1wiyyr/XgoIC3XfffbrhhhtcCl2mCs9bt27Vp59+Kh8fHyN/vyxWaQ10pkmTJmnjxo1q1aqVatasqdatW5faqqQyWfW5fP/99y3ZJsWqj9cll1yiFi1a6LrrrlNaWpqeeuop3XPPPaZjad68ecrNzXV5n7fCwZaIiAjdeeedWrx4sfz8/HTttddq7NixmjdvntFckvToo4+W2rrV5KSYp556yrKf36cX6Iv4+flZ6jPAKpgs5B6K9DgvAQEBGjRokE6cOKGjR4/qn//8p+lIat26taKiopy/mzzqW5rU1FR98sknWr16tXJycvTQQw8Zy9KgQQNnu4h//OMfLh/AJgu7X331lVauXKnXXntNOTk56tatm/Ly8oxkOd0333yjUaNGqX379poxY0aJH8wmffzxx5owYYLsdrveeecd1axZ02ietLQ0jRw5Un/99ZeWLl2qq666ymieM61Zs0YTJ05U37599eyzz6pGjRqmIyk5OVmjR4/WH3/8oQULFljiINAvv/xS6jaT/y6t8CWwJH369NETTzyhJ5980lI7oYmJierWrZukwnUhin6WpKSkJFOxFBoaqr179xb7WZLLTC5TnnvuOTVv3lzffPONpMJCXIcOHQyn+p/JkycrIiJC999/vzw8PNSuXTu98cYbpmPpiSee0BNPPKHs7GzFx8crMjJS+/fv108//WQkT6dOndSsWTNt3bpVBQUFeuaZZ9SsWTMjWc40btw4Pf/886pZs6YcDoccDofefvtt07EkSXfddZfxhVlP16BBA8sVKYtYrTVQkQkTJri8J/Tt21dDhw4tse1fZbLqc2nVNilWfbyKZjkHBQVpx44dCg0NVX5+vulY2rFjh+kIJTp06JAefPBBffTRR6pZs6ZefPFFl/0xk9avX290fbXS3H777WratKnlPr/L6oRgamJTTk6Odu/e7Vzrpujnom0mWek7UVVgczA9DufBiqumF81OP7Nfn6keakVOnDihDRs2aM2aNdqzZ4+6dOmi+++/35K9K8/0ySef6L777jPytx0OhzZv3qylS5dq8+bNatWqlR5//HFjC9xed911qlmzZqltd0y+zp577jl9//33mjx5smUWHA0JCVF2dra6d+9eYpsDk19mR44cqc8++0zDhg1TmzZtim039QWtbdu26ty5s8aOHWuJxUZLc+zYMcXExGjJkiWKj483kuFsbXhMndL8/fff65ZbbjHyt8vy3Xfflbm9bdu2lZSk6tmxY4d2794tu92un376SS1btjQdqZhjx46pTp06pmM4JSUlafPmzfr666+1c+dOtWnTRnfddZexxd///e9/u/xus9lUq1YtXXHFFZYofJ06dcp5gOqaa66Rp6c15lANGzZMXbp0UYcOHSzxmTR9+nQlJSXp9ttvd5koYbrlhyQNGTJEr7zyimVaA7366qtKTk7W//3f/6lVq1bO8by8PCUlJemzzz4zmM66z+WcOXPk7+9vuTYpVn28Vq5cqZUrV+q9995Tjx495O/vr/r16+vdd981mqugoEAffPCBNm/erLy8PIWGhurJJ580/t5qt9u1cuVK2e12rVq1SllZWerdu7fWrl1rNJckPfvss6pTp45at26tiy++2Dlu+jUmWXM/rGvXrpo2bVqJBfkRI0Zo3bp1lZ6pU6dOpW6z2Wz64osvKjGNqxYtWjjbMx44cMClVWNSUpL+85//GEpmTRTpcV7uvPNOzZw501KzDbp16ya73a7rr7/e5Wid6eJDy5YtVbduXXXv3l0dO3YsNsPZSo/hmXr27GmJ1bYPHz6sZcuWKS4uTlu2bDGS4VyKXMePH3fZsaksTz75pN54440ye71XdrbZs2eXedTc5GwNq+7EfPbZZ2dduNbkgbP//ve/io6O1po1axQQEKAnnnhCvXr1MpLl2muvLbUNj8kDxlZ5zyxNXl6e80tqSkqKJfqg/vnnnzp+/LiaNm2qyMhIZWdny8PDQ8OHDzfax1ySYmNjtWDBAp08eVIxMTG67777NGzYMMu0vElMTNSQIUOUmZmplStXauDAgZozZ47xWWa33XabOnXqpDvvvFOhoaHy8vIymsdut+uXX37RVVddJQ8PD+3du1eBgYHOBc3vvPNOY9mys7M1bdo0/fe//9XMmTM1ffp0jRo1St7e3sYyFVmzZo02bdqkf//737rlllvUuXNn3X777cYObDz88MPFxmw2W6mLiFemp59+Wtu3b7dMa6CdO3fq119/1ezZszV06FDneI0aNXTzzTe7FEhMsOpzedNNNyk3N9dlzPQkNMm6j5f0v+8XycnJ2rlzp9q1a2f8s/vNN9/UL7/8or59+6qgoEAxMTFq2rSp8Ta47733nvbu3asff/xRjz/+uFasWKHbb7/dEjPYrfoai4uL0wcffGC5/bCyvktK0qZNmyopSdXAZCH3UKTHeenTp4/l2slYtThy+pv4mUUl00c1z6ZHjx5atWqV6RhOp06dMt7GpSxWfQ1K1s5mRSaL4WUx8Txu2bJFUVFR2rZtm0JCQvTTTz9p8+bNlmgRZDVWe88skpmZqaeeekp9+vRxvq4HDx6sEydO6N133zVWdNuxY4eeeOIJjR49Wt27d1fnzp3VvXt3ff/99woLCzO+MHfPnj21aNEi9e/fX6tWrdIff/yhQYMGWWLWmyQ99thj+uc//6k333xTq1at0pIlS/Tpp59qyZIlRnMVFBTojz/+0Hfffae8vDzdeuutRouCQ4YM0cMPP+zs+75jxw5FRUVp5MiReuqpp4x+No4ePVqXXnqpvvjiC61YsUJjx46VzWbTtGnTjGU606lTp7R+/XpNnz5daWlplm0lYVJpryHT/d///PNPy6yNggvH6tWrdf/997usI3O6Rx99tJITuerevbtiY2Od3xlzc3PVvXt3rV+/3mguqXDdqa+++koFBQUKCwvTAw88QCuQMlh9P8xqlixZon379ik4ONjoBISSHDlyRIcPH9aVV15p/ECe1VnjfEpUOVZcNf2qq67Snj17dM011xjLUJJzOZJq1YKgiZ2GTp06lfp3bTabPv/880pOdO6sfMyzsrO99NJLmjx5sqTCL6+nf1Ht1auXVq5cWal53PXBBx9Y8t9kZT+P9913n2rWrKnu3btr8uTJCggI0B133GGZAn12drb27dun2rVrq1GjRsZn7GZmZjoX5C6JqdOG33zzTV199dUu/aXnzJmjiRMn6q233tJrr71mJNfMmTMVGRmp4OBgSZK3t7eGDBmiQ4cOaejQocaL9B4eHi4HMP7xj39Y5rUvFbZ9Cg0N1ZtvvilJeuihh7R8+XLDqaSEhASNGDFCrVq1Un5+vqZOnapJkyYZ+8KYlJTkLNBLhbNlf//9d0sUL3/++WdNmjRJ8fHxql27tt566y3LfPZ899132rp1qxISEvTXX38pODhYYWFhxvKkpKRo7Nix2r9/vz766CONHDlSkydPtsQZQT179tSff/6pPXv2KCwsTMnJyWrQoIHpWPrjjz/04osvWq4VqFWfy4KCAi1cuFC//vqrxo0bpyVLlmjQoEHG3/et9njt379fklzWkbESh8PhMqnLy8vLMpO8evTooR49epiOUczvv/+uxYsX6/jx43I4HCooKND+/fuNT8q06n7Yhg0bnPv0Z7YcfOedd/T0009XeqZJkybpxx9/VKtWrTR9+nQdPHhQAwcOrPQcJfnyyy/1wgsvqHbt2vLw8NC7776rG2+80XQsy6JIj/NixVXTk5KSFB4ergYNGrgcODC9I3ourFoQNKGkxay2b9+u6dOnn7UViGlWnglR2dlOX3A0OjrapUhvhYWAz8aqB1wq+3n08vLSqVOndOTIER07dkwBAQGV+vdLk5+fr0mTJikmJkY+Pj6y2Ww6ceKE+vfvrxdeeMHYv8X09PRSTw02uSD3999/r9WrV7t8sfHy8tLYsWONfllMSkpyFuil//27a9iwoY4dO2YqltMll1yin3/+2fl6WrNmjaV6v0vSyZMnnflSUlJUUFBgOJE0Y8YMLV68WFdeeaUk6ddff9WLL75orEjv6empLVu2OAvMW7ZsUc2aNZWenm788+jMxefy8/PLXJCuMg0YMECBgYF66qmn9OCDDxrv5xwREaE777xTixcvlp+fn6699lqNHTtW8+bNM5pLkuLj4/Xqq6/Kw8NDy5Yt07333qs333zT+EzGV155pcRWoKZZ9bmcOnWq0tPTtXPnTjkcDn399ddKSUkxviiw1R6vohZKkyZN0r///W+1adNGR48e1fbt242/5qXClohvvPGG+vfvL5vNpsWLF+vqq682HUsbN250vsZO/57x/fffG0xVaPjw4WrevLl++OEH3Xvvvfryyy8t0ZLXqvth7777rnOffuDAgS5nU23cuNFIkT4hIUH/+te/5OnpqQEDBujpp5+2TJH+7bff1tKlS3Xttddqw4YNmjVrlubPn286lmVRpMd5seKprsOGDTMd4bxZtSBoQvPmzZ0/FxQUaNasWVq6dKkmTJig7t27G0yG83Xm69tKXxRLUxUyVoa4uDjt2LFDS5culd1u15VXXqns7GxlZ2cb7Zk8f/58/fHHH/r8889Vv359SdKhQ4c0YcIEzZ07V08++aSRXEFBQVq0aJGRv12WmjVrljjzyMvLy+gpp2ee+XB6mxY/P7/KjlPMmDFj9Nxzz+nAgQMKCwvTRRddpHfeecd0LKd+/frpn//8p9LS0jRt2jStXbtWgwYNMh1Lp06dchbopcIzHfPz843lefXVVzV06FDZbDYVFBTooosu0qxZs/T++++rT58+xnJJUps2bfTmm28qJydHX3/9tZYsWWKZ3qxFi/9u2bJFH3zwga6++mqFhYXpoYceMpLn0KFDevDBB/XRRx+pZs2aevHFF9WtWzcjWc40Z84cLV++XIMHD9all16qjz76SKNGjTJesPT09DTeeqQkVn0uv/nmG/3rX/+S3W6Xr6+vFixYoPvvv990LMs+XpGRkfr++++1aNEi5eTkaN68edq7d6+RAuXpXn31VY0fP159+vRxtpV5+eWXjWaSCs9qHDVqlHNdJSvJzs5WRESEJk6cqPbt22vAgAHq37+/6ViW3Q87/bvtmd9zTdV1PD09nQfT69evr1OnThnJUZK8vDxde+21kgrPKp49e7bhRNZGkR7nJTc3V/Hx8crOzpZUOPPnwIEDRgvlbdu21dGjR3XixAk5HA5npqrAah/URUwePDh06JCGDx8uSVq5cqUaNWpkLAv+Hqu+vnFubrrpJt1000166aWXFBsbq5iYGHXs2FG9e/fWiBEjjGRat26dYmJiVKtWLedYw4YNNWXKFD3yyCPGivRWddFFFyk9Pb3Y4tJpaWlG3+cvvvhil57JRQd+/vjjD5fn1pRmzZpp9erV+v3335Wfn68mTZpY5pR5qbB1WFBQkL766ivl5eVp/PjxCg0NNR1LtWrV0s6dO52nMu/cuVO1a9c2luemm27SF198ob1796pGjRpq1qyZatSo4fzCaNKIESM0b948+fr6KjIyUu3atdMzzzxjOpYk6dJLL1V4eLhuv/12ffXVV3r//fe1fft2Y0X6ooMsRbKysixx5ohU+D3o0ksvdf5+3XXXWWLfx6qtQK36XHp6erqcyeLl5WX8DBLJuo/XF1984ZxBfNlll2nx4sWy2+3Gi/Q+Pj6aMmWK0Qwl8fHxMX7grjRFLYuDgoL066+/6qabbrLEe1hOTo4l98NOf2zOfJys8LhJskRboCJnniFopWxWZP5TB1XSsGHDlJSUpJSUFF1//fX68ccfjc/8mTlzpvO0vxo1ajhnclWFdjdW89tvv+nKK680NktjzZo1mjhxovr27atnn32WN/IqyCo7KBeayi6ovvjii85+13Xq1NFjjz2mxx57TFu2bDHep7KkIq6fn5/R194999xj7G+XpXfv3ho6dKgmTZrkPOB54MABjR07VuHh4cZyPfjggxo+fLhmzZqlevXqSSrs7Tl69Gj17dvXWK7SFsXbunWrJPOL4mVlZcnHx0dHjx7VVVddpauuusq57ejRo0bXB5IK3zeefPJJBQUFSZL27dunmTNnGsuTnp6uNWvWKDs726XXrhUWZ42Pj9czzzzjUphftWqVJXoWz5w5U5s3b1ZycrJuv/12jRo1SiEhIcbydO7cWSNGjFBmZqaWLVumFStWqGvXrsbynK527do6fPiw8/Nn+/btllgYz6qtQK36XF599dVasmSJ8vPzlZiYqKioKEsczLPq43Xq1CmXgmnNmjWN7oM999xzmjlzZqnfX02/7m+88UZ9/vnnlizUBwUFaeLEierZs6fGjh2r48ePG28HJxUeyF63bp2aNWtmOorl5eTkaPfu3c7vimf+brJ9UVU8q94kivQ4Lz///LM2bNig1157TY8++qgKCgqMLTxXZPXq1fryyy81efJkjRw5Utu2bVN8fLzRTFZ28OBBRUZG6pJLLtGIESNUu3ZtZWdna9asWVqyZIl27dqlf/7zn5Wea+TIkfrss880bNgwtWnTxqW3uWT2A+ZsLr74YtMRSlXZ2ZKSkpyzmU//WSp87VmdidnFv/76q0uxrSSVfeDst99+K3E8LCzM6AKCZfVsNjkz/MEHH9TRo0dL3W6qeNqzZ08lJyfr/vvvV+3atVVQUKC8vDwNGjRIDz/8sJFMUuFM8AMHDuiOO+5Qs2bNZLPZlJiYqAEDBhg9ld/qi+I9/PDD+te//qXg4GCXLzoOh8P4+kCS1Lp1a61du1Y//vijCgoKdPPNN6tu3brG8jz//POqVauWfvvtN4WEhCghIUGtWrUylkeSNm3apLy8PE2dOlUOh8P5vpWXl6fZs2dbokifnZ2t0aNHq1WrVpb4Qv3kk09q1apVKigoUEJCgnr37q0HHnjAdCxJhYWkxx57TCkpKerdu7d+//13S5zOb9VWoFZ9LseOHas33nhDaWlp6tu3r8LCwoz3o5es+3jdcsstGj58uHr16iWbzaZVq1apRYsWxvI8/vjjkmSJ1jana9mypWw2m/Lz8xUTE+M8Q6PoM9sKPelfe+01bd68Wddff70eeOABbd261WXtQVOuueYaffzxx2rVqpXLd1nTkxEyMjK0ceNGORwOZWZmasOGDc5tmZmZRjKdPHlSQ4YMcRkr+t1ms+mLL74wEUuSlJiY6LJff+DAAZffTR9Asxqbg2bYOA99+vTRsmXL9P7776thw4bq2rWrunfvrjVr1hjL1KtXL61cuVJz5sxR8+bN1bFjR917771au3atsUznqkePHlq1alWl/s0BAwbo6quv1l9//aWmTZuqU6dOGjp0qHx8fDRu3DiXxfwqU6dOnUrdZvoDZuvWrfLz83NZjfyXX35RRESEli5daiyXZL1spy+gU5LTF5KtbOdSDP/ggw8q/SBVmzZtNGrUKPXq1atS/25Zevbsedbn0oSuXbtq2rRpJRbki2bdmFDUZ7SkXFYonp44cUKJiYny8PBQs2bNivWENyU1NVX/+c9/JEnXX3+9vv/+e3344YdasWKF0VzTpk1ztl2zol27drms42La2fZjTBWe77zzTn3++ed67bXX1KdPH9WtW1dPP/20YmNjjeSRChdR27ZtW7Hn0NPTU506dTJ68KxIfn6+FixYoM2bNysvL0+hoaF68sknLdH+w4oyMjL0ww8/qKCgQC1atCjWXsyUHTt2aPfu3bLb7frpp5/UsmVL05FwgTh+/Lhmzpypb775Rp6enrrttts0ZMgQo+3NpMI+5m+88YbL2NChQzVr1iwjeQ4dOlTm9oYNG1ZSkqqnefPmxWb0W2F/+myf0SbWpyooKLDMwvNn+u6778rcbrojh9Wwl4XzcvHFF+vjjz/Wtddeq+XLl6tp06Y6fvy40Uyenp46cOCAmjZtqu3btyssLEwnT540mulsTLaV+fPPPxUdHa2cnBzZ7XYtX75cAwcO1GOPPWb0C9imTZtK3WZy4bkpU6Zo3bp1ysnJ0fjx49WxY0dNmTJFS5cuNb6grRWzlVWEL212dmXp16/fWYvhJs4iWbRokV588UVt27ZNr7/+uiXOzNizZ49uueWWYuOmZ/+UNFvECs4888cqTp/dX/Rl8Pjx487PbdMzkgICAtSmTRvFxMRo/PjxOn78uCUWLPvqq68sXaR/8cUXjR2QKsn69eslSSkpKUpMTFRwcLA8PT317bff6rrrrjNWpA8ICJAkXXHFFdq7d6+6d+9u/DT+ohY3S5YsMdbj/WwiIyP1888/65FHHlFBQYFiYmI0depUjRkzxkieTz/9VDNnzlRGRobL+DfffGMkz5kSExMlFZ7ptXPnTklShw4dTEZSXFycPvjgA508eVJ33XWXnn76aQ0bNkwPPvig0VxWfS5//fVXLVq0SMeOHXMZN9muS7Lu43XxxRdr9OjROnbsmOrUqWM0i1S4YGxycrL+7//+T+np6c7xvLw8JSUlGctVtN9V0oHs2rVrKycnx1g7l7IWsbXZbNq9e3clJ3K1a9cuo3+/NNHR0ZY4w+x0jzzyiCIjI537PFZy4MABS01CszqK9Dgvr7zyipYvX64XX3xRK1euVP/+/fXCCy8YzfTEE0/o5Zdf1rvvvqsZM2Zo1apV6tixo9FMknXbyhQVAGvVqqVjx45p6tSpRttXFJk+fXqJr6WUlBQ9//zzWrJkiYFU0saNG7VmzRqlpKRo4sSJioqKUkZGhqKjo42fNm/FbEWv+7p162r48OElvu5NsWIxXCrcUY6NjVVkZKQeeOABTZ482WXBZBOF1CZNmjjX+rCSsg7mobiitihWnOGfmJioDz/8UGvWrFHDhg2Vk5OjTZs2ydfX11imIpdffrkee+wx3XLLLc5FbSXzPemLWO008Pfee0+SNHjwYEVGRqpx48aSpMOHDxttP1CvXj29//77uvnmmzV79mz5+PgoJyfHWJ7TPfDAA9q4caOys7MlFU5GOHDggCXalGzevFmxsbHOntMdO3ZU9+7djRXp33zzTY0bN875urKSYcOGafv27S6Lx9psNuNF+kWLFikmJkb9+/dXvXr1FBcXp0GDBhkv0lv1uXz++ecVFhZmuYV2rfp4JSYmasiQIcrMzNTKlSs1cOBAzZkzx1jBuVevXvr111+1Z88edenSxTleo0YN3XzzzUYynW716tX6z3/+o+DgYNWoUUPffPONGjVqpIyMDD3xxBPq3bt3pWf65ptv5HA4NHPmTDVs2FC9e/dWjRo1FBcXp8OHD1d6njPNmTPH5XebzabatWvrqquuUrt27QylKuxIYLWC+I033qgePXpoypQpCg0NNR3Hxbx58/Tdd98pIiLC+Jk2VQFFepyXK664QiNHjtShQ4c0bNgwRUZGGj+aePvtt+v222+XVPghuH//fkvsZI0ZM8bZVmbu3LkubWXef/990/EkSf7+/pYo0EuFs1gGDRqkyMhIZ5Fm27ZtGj58uPP5NcHb21t+fn7y8/PTTz/9pC5duujll1+2xArzVsxm5de9FYvhRby8vDRy5EgdPXpUDzzwgLOwaqqQ6uXlZcnTcDds2KDOnTtLUrEZXO+8846efvppI7k6derk8llYo0YNXXLJJWrfvr3RNhFWneE/ePBg7dq1S/fcc4+io6N14403qlOnTpYo0Ev/ey8426nqpnzxxRfO2etFTB90kaQ//vjDpZjUoEED/fnnn8byvP7661q7dq1at26t5s2ba9asWRoxYoSxPKcbNmyYkpKSlJKSouuvv14//vijZU77djgcLvsRXl5eRvcrGjZsqDvuuMPY3y/Lrl279MUXX1imhVgRDw8P+fj4OH//xz/+oRo1ahhMVMiqz2WtWrU0evRo0zGKserjNWHCBI0dO1Zvvvmm6tevr/79++uVV14xNqHqxhtv1I033qiQkBBddtllRjKUxWazaeXKlc6DGElJSZowYYIWL16sfv36GSnSF60Xs2vXLkVERDjHBwwYILvdXul5zrR371798MMP6tKli2rUqKGNGzeqYcOGWrdunXbs2OGy6HplsmJBfOTIkerUqZNGjx6te+65R88995xl2t+sWrVKEydOlN1u18yZM3X11VebjmRpFOlxXn7//Xc988wzSk5OlsPhUN26dTV37lyjK28fP35cU6dOdemdOXbsWJedUxOs2lbm9EKSlfqLFp0J0atXL82ePVtffPGF3n//fb388stGF1I7/UPukksu0SuvvGKZx82K2az6ui9itWJ4kf3792vUqFGSCs+QOP3ggQkXXXSR0b9fmnfffddZpB84cKBL3/yNGzcaK9Kf2e+0oKBAaWlpiomJ0ezZsy0xO/ZMy5cvNzarcvfu3brhhht01VVXKSgoSJKMH/A/XUBAgKXb3SxdutRSPemLBAYGatasWc62ZzExMUbfy+rVq6cBAwZIKmwR9OKLLxrLcqaff/5ZGzZs0GuvvaZHH31UBQUFeu2110zHklR4QPuNN95Q//79ZbPZtHjxYqNfrIsKIu3bt3fZj2jTpo2xTEWaNm2qvLw8yxXpL7nkEv3888/O99U1a9ZYoi2JVZ/Ltm3bKj4+XmFhYZY4mFHEqo/X0aNHFRoaqjfffFOS9NBDD2n58uVGM0mFB4ojIiJ0/PhxORwOFRQU6ODBg/rqq6+M5kpJSXGplTRq1EjJycny8fEx/norWrOoadOmkgrbXZ46dcpoJklKS0tTXFycAgMDJRUuovzcc89pyZIlCg8PN1akt2pBvHXr1lq9erVGjx6tHj16qEGDBs5tRWc7mnDxxRdr4sSJ+vLLLzVkyBD17t3bZb+w6DsdCpmvlKBKGj9+vAYNGuT8AhYbG6uIiAhFR0cbyzRp0iTl5+fr7bffVn5+vj766CONHz9eU6ZMMZZJsm5bmdN7Tefk5Dh/Nt1rWio83bRp06bq0aOHAgICtHz5cqMHgM508cUXW6LQXBKrZLPq676I1YrhkrRkyRJNnz5dDz/8sJ599lnjO+yStGzZMknSqVOn9N///ldSYTHCdCHi9LYtZ7ZwKamlS2UprWAaHBysBx54wFiR/uuvv9bo0aNVt25dvfvuu7r88su1c+dOvfbaazp06JCxIv1XX32lDRs2aOnSpZo4caI6duxoqbVk6El/fiZPnqyIiAjdf//9stlsat++fbFF/CpD3759tXTpUrVs2bLEgz8m93OKXHrppfL09HT2y+/atasyMzNNx5JU2N95/Pjx6tOnjwoKChQWFma0bdG3336rzZs3a8uWLS7jH3/8saFE/9O7d291795dLVu2dNkHmzRpksFUhWc1Pvfcczpw4IDCwsJ00UUX6Z133jGaSbLucxkQEKAnnnjC+X5hhckbknUfL6lwjaCixyslJUUFBQWGE0njxo3T/fffr88++0x9+vTRF198YYkiYJ06dRQTE6NevXrJ4XAoNjZWl1xyifbt22f8cXv++efVu3dvXXPNNSooKNB///tfvfXWW0YzSYUHgooK9FLhzP+jR4/Ky8vL+PddqxbEV61apW+//Vb9+vWzxPfb091www0KCgrS8uXLne3hbDabJf59Won5Sg6qpLS0NJeFIcPDwxUVFWUukKQff/xRa9ascf4+YcIE3XvvvQYTFWeltjIbN240HaFUO3fu1MyZM9W1a1f99NNPWrx4scaMGWP0NOs///xTEyZMKPZzkXHjxpmIJcna2SRrve4laxbDJWn+/Pl67733jM+MOtPy5cs1bdo0SYXF+po1a+r5559X3759jWU6veB2ZvHNSjOxi9SuXdvol4mpU6fq5Zdf1sGDB/Xee+/puuuu0+TJk9WjRw+j7ac8PT11zz336J577tFvv/2mZcuW6eTJk+rcubMeffRRo68xiZ705+vSSy/V22+/bTSD9L/FHhcuXOjyJd9KLr74Yn388ce69tprtXz5cjVt2tS5oLNpPj4+xie6nG737t3avHmzJc/wmj17tsLCwizXMzwnJ0erV6/W77//rvz8fDVp0sQSbRqt+lwuX75cy5cvt1xhy6qPV79+/fTPf/5TaWlpmjZtmtauXatBgwaZjiWbzabBgwfryJEjatq0qbp166bw8HDTsTRx4kSNGjVKERERstlsuuWWWzR58mR9/PHHeuqpp4xm69y5s1q1aqX/+7//k1RYgPb39zeaSSo822DatGnOySQrV65U48aN9eOPP1pi5rqVCuLJyckaPXq0/vjjDy1YsEDXX3+90Txn+vjjjzVhwgTZ7Xa98847lvgssiqK9Dgv+fn5Onr0qPOL4OkrqJuSn5+vgoIC5xt2QUGBJYpvVm0rU79+/VLzmOxfvHjxYs2YMUOjRo3SAw88oKysLI0YMUJ9+/bV7Nmz9Y9//MNIroceeqjEn63Aitms+rqXrFsMHzlypOUyff7551q0aJGioqJ03XXXSZJ27NihMWPGKCAgQHfddZfhhFVDbm6u8vLyjP39goIC5yJqHTp00Hfffafo6Gi1bNnSWKYzXXnllRo3bpyGDx+uNWvWaNmyZcaL9PSkd89zzz2nmTNnqlu3biVur+xZn0WztF566aVij5NVvPLKK1q+fLlefPFFrVy5Ug8//LBl2mL98MMPmj59uo4dO+ZyhpKp2bsBAQHKy8uzXKFSKmw7aJU2RacbMWKE1q1bZ6mzUSXrPpf+/v666aabTMcoxqqPV69evRQUFKSvvvpKeXl5Gj9+vCX6cxcdVG/cuLF+/fVXtWrVyhIF3aCgIC1btkwZGRmqUaOGM+eTTz5pOFlhu5vNmzc73++L9ntMT0p44403NGHCBPXs2VOenp7q2LGjJkyYoE8//dR5RrQJViyId+vWTZ07d9bbb79tucVZn3vuOX3//feaPn26Jd4jrM5alRNUGf3791fv3r3VtWtX2Ww2ffrpp3rkkUeMZrrttttcZncuXbpUt956q9FMknXbyjzwwAPOPs7jx493OYV59OjRLj2eK9OiRYu0ePFiXXvttZIKZ3K99957mjlzpux2u7755hsjuYYMGVLqtvj4+EpMUpwVs1n1dS9ZsxguFR48uOeee0zHcLFw4ULNnDnT2aNSkm666SbNnDlTL7/8srEifUZGhjZu3CiHw6HMzExt2LDBuc1kq4iffvqp2NjRo0e1dOlStWvXzkCiQme2J1q4cKElFwSWCs866N27t5EF1M5kulXF2ezcudN0BBePP/64JBltiVKShg0b6vvvv9fNN99siULN6WJjYzVy5EhJ0owZM8yGOcMrr7wiu92u66+/3hJnKNWvX1/333+/QkJCXN7TTJ8tKBWewv/VV1+pY8eOpqO4sOrZNlZ9Lm+++WYNHTpUnTt3dslluhWDVR8vqfAA+9GjR+Xh4WGZAxw33nijnn/+eT333HN64okn9PvvvxudMDRx4kSNHTu21GK8ydYoRUaOHKlDhw7p6quvtsT7fRF/f3/nweLT19Po16+fwVTWLIiPHTtW999/v+kYJTp58qRWr15tibMzqgKK9DgvvXv3VlBQkL7++msVFBTo1VdfVUhIiNFML730kt555x1Nnz5d+fn5ateunbHFA09n1bYyp8+KOrNgarKnc2xsbImL/T733HPOfs+ffPKJ7rvvvsqO5iInJ0f/+te/FB0drdTUVP373/82mud0Vshm1de9ZM1iuGT2311pjh8/7lKgL9KsWTNlZGQYSFSoQYMGzjVQ/vGPf2jRokXObabOtpGkZ5991uV3Dw8P1a1bV+3bt9cTTzxhKJWrunXrWrZAbzU//PCD5s2bZ7nF54rk5uYqPj5e2dnZkgrPKDxw4ICxmdgLFixQhw4d1K5dO0t9Efvvf/+rfv36ydPTU15eXpY4WFzEyuseeHp6Gp9FebrGjRtbrp1MkYSEBC1fvlw1a9ZUzZo1LfMas9rZNkWs+lzu2rVLUuFi10Ws0C/Zqo/Xxo0bNWbMGF1zzTXKz8/X2LFjNWPGDAUHBxvNNXbsWP34449q0qSJxo4dq4SEBGfbRhNuu+02SXKe0WhFe/bs0aeffmq5s58TExM1ZMgQZWZmauXKlRo4cKDmzJlj/Oyg8ePHW+75jIqKsmyRvlmzZpbaL7Q6a/0rhOWdPkvQ19fXpdD1008/6YYbbjARS1Lhl4mhQ4dq6NChxjKUxKptZco6Sm7yCHpJBfoid9xxhyTpgw8+MFakT05O1uLFi7V8+XJlZ2dr8ODBGjhwoJEsZ7JStqIiYHZ2tvbt26fatWurUaNGxhcclaxZDJcKn78z1xM4nYkZU2X1Rs7Pz6/EJK5OL8pbyaZNm0xHKFFOTo52794th8OhkydPOn8uYvKz28qsuvhckWHDhikpKUkpKSm6/vrr9eOPP6pt27bG8lx//fX6+OOP9frrr+uqq65Shw4d1LFjR2erLFNmzJhh2Z70Vl734KqrrtKePXt0zTXXmI4iqXBG5ZmzJ+fNm2cojasPP/yw2JgV9jWsdrZNEas+ly+++GKx2eAJCQmG0vyPVR+vyMhILV682Pke8dNPP2ncuHHGzsYu8tdff2nVqlW6+eab1ahRIyUlJcnX19dYnk6dOkmSevbsqfz8fGVlZVni/eF0l112mekIJZowYYLGjh2rN998U/Xr11f//v31yiuvaMmSJUZzdenSRcePH9eyZcv0f//3f7LZbGrZsqV69+5dZi2jIlntNXU6K7yPViUU6eGWM2cJns5ms+mLL76oxDSFWrZsWWZR2fQsFqu2lbHyG/nZmMi+Y8cORUVF6YsvvtBtt92mV199VW+99ZYlDgpZMVt+fr4mTZqkmJgY+fj4yGaz6cSJE+rfv79eeOEFoweCrFgMl6QaNWoYPwX9TE2aNNHmzZvVvn17l/HNmzeXOMO+Mm3dulV16tRxnmEjFR74jIiI0NKlS41kOnz4cJnbGzRoUElJXJ08edKlLdbpP5v67K4KrLr4XJGff/5ZGzZs0GuvvaZHH31UBQUFRvtiDxo0SIMGDdKpU6f0448/atu2bXrjjTf0xx9/6LbbbtP48eON5LJyT3orr3uQlJSk8PBwNWjQwKUXdmX3pF+6dKlycnIUFRWlkydPOsdPnTqlZcuWafDgwZWapySvvvpqsUW4H3zwQS1fvtxQokJWO9vGqs9l0YHrUaNGadq0ac7vGXl5eXrttddcWupVJqs+XkVq1arlchDvhhtusESrlFGjRjkL4w0bNlTbtm01ZswYzZ8/32iujz76SJMnT9apU6ck/a8FqOkzWyTp6quv1oABA9SuXTvVqlXLOW76gPHRo0cVGhqqN998U1Lh2mum31cl6dixY+rdu7eaNWum2267Tbm5ufr222+1fPlyLVu2THXr1q30TCVNwjkdE3KqDor0cIsVZwl+8sknpiOUyaptZaywE3W+TGR/8MEH1b17d33++efOGXkmT508nRWzzZ8/X3/88Yc+//xz1a9fX1JhEWLChAmaO3eu0UWSrFgMl6TAwMAy1xcwYejQoXrqqaf09NNPq3Xr1jp16pS+/fZbvf/++1qwYIGxXFOmTNG6deuUk5Oj8ePHq2PHjpoyZYqWLl2q7t27G8t17733ymazuby322w2nTx5UgUFBca+iFnxs7sqsOric0UuvfRSeXp66oorrtDevXvVtWtXo2syFKlZs6auvPJK/fXXXzp69KjS09O1Z88eY3ms3JPeyuseWGUBW09PT+3du1c5OTnau3evc7xGjRp66aWXDCYr/Izct2+fkpKSXBZMzsvLs8SZg1Y728aqz+XSpUu1detW/fXXXy77YZ6ensbW3in6+1Z8vIq0b99e8+bNU//+/VWjRg2tWrVKV111lXPxUVP72keOHNGAAQMkSRdddJEGDhyoVatWGclyug8++EAxMTHGzy4rSXZ2toKCgnTgwAHTUYo5efKk87t/SkqKCgoKDCeSZs2apV69emnQoEHOsccee8y5jp6JCRNJSUl69tlnS6wvmZ6Qk5iY6PIZeSZTC9JbFUV6VHlW761r1bYyZS3smZubayyXVY0dO1YxMTGy2+3q3r27evToYTqSkxWzrVu3TjExMS6zMRo2bKgpU6bokUceMVqkt2IxXLLm2S3XX3+9Zv8/9t4zLKqrfd8+B7CgWGOJGnuNGkXFggUUSaygYsGGvbcIFmwoKCgCiqixoCgWBLEBlhi7aERjwdg7llgIdpEmzLwfeGcyQ7Hk9zyzls9/zk8zeziOuY49w561r3Xf171sGQEBASxcuBCARo0aERgYSPXq1YXpOnjwIFFRUSQkJODl5UVwcDBv375l48aNNGrUSJiu2NhYnecqlYpVq1axbt06zXBIUYSEhBAXF0ezZs2wtbUVquVroV69elINn8tKgQIF2L17N7Vq1SI8PJwqVap8NKLqv839+/c5cuQIhw8f5s6dOzRr1ozWrVszevRovvnmG2G6ZM6kl3nuQd68eTE3N9c8T01NxdvbW+8mb8+ePenZsyeHDh2S7tqlHrbo5uam0ylrbGxMtWrVBCrLRLZuG1k/S3WXz8yZM/Hy8hKs5h9kPV9q1qxZQ0ZGBosXL9Y5HhkZKbRCPCMjg/j4eE2R0PPnz6VYYxcpUkRKgx7+2TB+/Pgx6enpVKxYUbCiTPr27cvQoUN58eIFixYtYu/evTrGuCj++OOPHDd+RowYIWzuWbVq1aTYjMqJ0qVL6/xGGvg48txpGDDwP4oMi4KckHmwp4w4OTnh5OTEmTNnCA0NpVu3bhgZGREREUHnzp2FGjeyatM26NUULlxYeBeHrP+Trq6uub7Wp08fIREuv/76Kx06dCAoKEjv7/0xChYsSOHChSlcuDBXr16lXbt2uLm5kSdPHtHSNMTHxzN58mTev39PeHg4lStXFqZlwYIF/PnnnzRq1IjFixfz119/STNLQ2ZmzJihGT43Y8YM4cPnsuLm5sa2bduYMmUK27dvp3///kKrn9u3b4+NjQ3jx4/HwsJCmg0N0dm1H0PmuQfOzs6aDdlLly4xZcoUocP6/P39pTMqv/vuO7777jt++OEHoRXquSFrt42MnyXA+fPnRUvIEVnPl/asOpkYNGgQXbt2pVWrVigUCk6dOiW0UOL169cAmJubExwcnO3eTIbu3gcPHjBmzBj+/vtvlEolxYoVY/Xq1cIHtPbo0YMKFSpw/Phx0tPTmTdvHi1atBCqSY2xsXG2Y0ZGRlJ0UclGwYIFpfyNlBU5Vs8GDPwPI9qQzA2ZB3t+CpEma9OmTWnatCnPnz9n69atBAQEsGTJEimq3mTS9rFIAdEmuYxmOIClpWWur4mKiggMDKRDhw5C3vtjaH+/ihYtyuzZs6UxBAEOHDiAm5sbDg4OuLi4CN88OHXqFLt27cLExIQBAwYwZswYg0n/GSgUCsqVK8edO3f47rvv6NWrlxRt1moqV66sMR6WLFkiVgwwfPhwjh07hru7O23atKF169ZYWFjkeCOrT8qVK8e1a9c01erqXO5evXoJ1QVyzz3w9fVl7Nix2NrasmvXLlxdXYV26tWoUYOVK1diYWFBgQIFNMdlyNm9ffu2pkNDJmTrtlEj62cpazSWrOfr+fPn/Pnnn7Rt2xY/Pz8uX77M9OnTqVWrllBdPXr0oG7dupw+fRpjY2OGDh1KjRo1hOlp1qyZThSit7e35jVZMunnzp3LsGHD6NatGwA7duzAw8ODjRs3ClYGTZo0kc7gVSqVvHv3LttA4rdv3wpSBBYWFp/8m/v371OpUqX/vpgsiL73/9qQ547WwFdHfHw8L1680PmnE71YkBFZY2VkHuyZG3fu3KFatWofzTTTFyVKlGDs2LGMHj2ao0ePipajgwzaUlJSch1ek5KSIkDRP8hohhv49xQoUEAagz4lJQUvLy+OHTuGv78/zZs3Fy0JyMy1VZ+j0qVLa4aWGfg4CxYsICQkBDMzM80xhUJBTEyMQFV8Mi5s1apVelKiy6RJk5g0aRKPHz/m6NGjBAYG4uLiQpMmTWjTpo2weRGzZs3i8OHDpKamUqpUKR4+fEijRo2kMOllnntgYWHBvHnzGDVqFOvXr9eJvhHBn3/+yZ9//sm2bds0x0Tn7KopWbIknTp1on79+prPFMQNolcze/ZswsPDdbptXFxchGoCeT9LWaOxZD1f06ZNo2XLlsTExBAdHc2gQYPw9PRk8+bNQnW9fv2ab7/9VmdT8fXr18Iq1m/cuCHkfb+EFy9eaAx6gO7duxMcHCxMT61atT7qRYje2OjcuTMeHh74+vpqdKampjJnzhy6dOkiRNPn/N44Ozuza9cuPajRZdOmTZ/8GxcXl2zRWf+vIsddrYGvDn9/f9avX0+JEiU0x0QvFurUqZOtwi1//vzUqFGD+fPnC2vXkjVWRtbBnn/99Rf+/v4ULVqUyZMnY2pqyvv371m6dCkhISFcuXKFoUOHCtG2dOlSGjdurDF5p06dSoUKFaTIN5dNW2pqqhTnxcD/jWfPnuHp6Znr66IMCG1dOWkUpatbt248efKEAQMGcPPmzWybPoMHDxaiKyuiK5u/Fg4ePMiJEycoVqyYaCk6nDlzhoIFC2Jvb0+NGjWkq1AqV64c/fv3x87OjujoaNauXcv+/fuFmfSnTp3i8OHDeHh4MHbsWJ4+fcratWuFaMmKjHMPshZCmJiYMHr0aM2aX9SAN5kHYDdo0IAGDRqIlpGNSpUqMXXqVN68eYOnp6fOhqNIZP0sZY3GkvV8vX79mkGDBrFw4UI6d+6Mg4ODFOdQXbmuTcmSJYmOjhakSH4yMjJ0NjJevnwpVE9MTAwqlYqAgADKlSuHo6MjxsbG7Ny5kydPngjVBpnZ887OzrRp0wZzc3PS09O5dOkSjRs3ZsiQIaLl5Yqo9WLWjoOciIuL04OSrwODSW/gX7F7926OHDmiY9KLZsCAARQsWBAnJyeMjIzYtm0b9+7dw9raGnd398/awftvIGusjKyDPWfMmEGNGjX4+++/Wb16NTY2NkyYMAEzMzOhN9Vr1qzh999/16nK6N+/P15eXhQsWFCo+SajNllvKGQmNzNcpVIJq3w2NjaWIiszK/369cvxsWjq16+Pubk5z58/5/nz56LlaMja2ZL1uaELLmcqVapE4cKFRcvIxqlTp/jtt9+IiIjg3LlzdOnSBTs7O+Fa3759y9mzZ/njjz/4448/ePLkCZaWlgwYMAArKythukqWLEmBAgWoUqUKt27dwtbW9qObj/pEe+7BzJkz+f3334XPPZB1uNvLly+Jiori/fv3miG7Dx48EH6+gByLEmSIlbl37x5Tpkzh+vXrKBQKGjZsyMKFCylbtqxQXbJ+lrJGY8l6vj58+MCHDx84ceIE3t7eJCcnS/G9165cT0tLY8+ePQYD8BP0798fR0dHOnTogEKhYN++fQwcOFCYHnVxxJUrV/Dw8NAcHzBgAA4ODqJkaTA2Nmbp0qVcvHiR2NhYIDPyr379+oKVfRwZkxIMZMdg0hv4VxQrVkwqgx4yK8t27typeT5kyBB69OiBp6cny5cvF6ZL5lgZGQd7Pnv2jI0bN5KSkoKDgwPh4eEMGjSIIUOGCK0u2717N5s2baJIkSKaY/Xq1eOXX35h8ODBQk16mbXlhMjcd5DTDIePD44aOXKk/oRoUbJkSSk7ImTUBLo5ozKRU2eL+rnoLjiZcXJyon///jRt2lTn90f098/U1JSuXbvStWtXnj59SmRkJP3796dy5co4ODhgbW0tRJelpSU1a9akVatWzJw5kwYNGkjRtZEnTx7Onj1L1apViY6OpmnTplIYSZD5/1ewYEGCg4MxMjKib9++QvJitdHO/n38+DFv3ryRoltj4sSJ5M+fnzt37tC8eXNOnTpFo0aNRMsC4NChQyxdulRj7iqVSl6/fq0xb0Qxffp0evbsSffu3VGpVGzdupWZM2eyfv16obpk/SxljcaS9Xy1bdsWS0tLvv/+e+rWrUvnzp3p3LmzaFk65M2bFwcHBxwcHJg0aZJoOdLi6OhIxYoVOXHiBEqlEnd394/Gg+qL5ORk7t27R5UqVYDMWFKZIhvNzc2zRcGFhobSp08fMYIM/E9gMOkNfBHqKe61a9fG09MTOzs7nRtXkdV4ycnJ/P3335QqVQqAv//+m9TUVCDTKBeFrLEysg72VA9Eyp8/P2/evMHHx4eWLVsK06PG2NhYxwRXU6JECeEmhMzackJ0NqOMZjjkbvylpKTobEDqExmMmdyQLeIJ+OiGsEKhYOzYsXpU8w+f09myZ88e6W6uRRMYGIiZmRnv3r0TLSVXypQpw6hRo2jdujXz589nzJgxmrWavjl27BglS5b86N+IyBydPHkymzZtwtvbm8DAQJo1a8aIESP0qiE3QkNDWbp0Ka1atUKpVLJq1SpmzZpFx44dRUsjICCAdevW8c0332iOidzUe/LkCYcOHcLd3Z3evXszfvx4xowZI0RLVnx8fJg4cSKhoaEMHz6cQ4cO6WTTiyI5OZnevXtrnjs5OREeHi5QUSayfpayRmPJer4mTJhAr169NPe3fn5+wofGQmYMjxqVSsWVK1eEDvTU5tmzZ9y8eZOWLVsSHx8vvKtFTXx8PPv378fd3Z179+7h5+dHtWrVPvmb/t9m4sSJODo6UrNmTVQqFXfu3MHPz0+opk/h6+trMOkN/J8wmPQGvojx48frPNe+8RddjTd8+HC6detGy5YtUSqVxMTEMH36dJYvX64Z1ioCWWNlZB7sqaZ48eJSGPRq0tLSssUUpaWlkZ6eLkiRrg5ZtWVFdKudjGZ4TsTHx7Np0ya2bdtG4cKF6du3r941uLq6fvJv1q1bp/f8RRkjngBevXqV7VhqaipRUVGYmZkJM+k/h6CgIINJn4Xk5GShXT+fIj4+nqioKKKiolCpVNjb2+Pj4yNMz+fczIuIHNCudAsPD+fdu3eflY+qD4KDg4mIiNCYXE+ePGHEiBFSmPSRkZEcOHBAo0006g7eSpUqcevWLezt7aVZ45iamtKxY0euX79Ovnz5cHd3p1OnTp/1G/rfpEqVKly4cEFzH3Tr1i2+++47oZpA3s9S1mgsWc8XwLfffqt5LINBD/9k0qvvcb/55htmzpwpWFXmRra7uztGRkaEhYXRqVMnfH19sbW1FS0NV1dXbGxsgEyfokmTJsyYMYM1a9YI1fXTTz/RqFEjzp8/D2QONC9evLhQTZ9C5gInA18HBpPewBchc860g4MD9evX58SJE5iYmDB27FgqVarEX3/9pbOAEIGMsTIfG+wpUpf2e4senqZN69at8fX1ZcaMGRqNKpUKPz8/mjVrZtD2FSODGa7NpUuXCA4O5sCBAygUCtzd3XXMaH3yOa2uu3fv1rtJL2vEU9Ys59u3b+Pi4oKFhQULFy4UoulzMdxUZKdy5crcuHFDGuNBza5du4iMjOTOnTu0b9+e+fPn88MPP4iWJS23b99m06ZNvHnzRud4QECAIEX/YGZmpmOCly1bVvjMIjVlypSRxqCHTKNt7dq1mJubs2zZMszMzKQpKsmXLx9paWlUqFCB69ev07RpU+EFCZC56ePk5ETNmjUxMTHh2rVrlCxZUjMcWNQQYFk/S1mjsWQ9X7IiumM3N3755RfCw8MZMWIEpUqVYsuWLbi6ukph0r969YoBAwYAmdezQYMGERERIVbU/88333zDTz/9JFrGZyPDtT83RMfpfQzDfcg/yOOAGfiquHv3LhcuXKBHjx64uLhw+fJlPD09hRuCL168oFy5cqhUKm7dusWtW7eEX9RljZWRdcPl5s2bmoqflJQUzWOVSoVCoeDChQtCdI0ePZoxY8bQtm1b6tevj1Kp5PLly1SpUoVly5YJ0SSzNllz37WRyQyHzK6bDRs2EBcXR+fOndmyZQsTJ06ke/fuwjR9DiKuY19DxFNISAhLlixh9OjRet/E+DfIfFMhiqdPn9KjRw/KlSunY5yKMrbUTJ8+nbJly2JjY4NKpSIyMpLIyEjN67NmzRKoTj4mTpxIy5YtqVmzpmgp2WjRogVz5syhX79+GBsbExkZSaVKlTSRRSJjJC0tLfHx8aFt27Y6xSaiNM2dO5e9e/diYWFB3bp1Wbp0KZMnTxaiJSs2NjaMGDGChQsX4ujoyPnz5zWDD0Uiy/nJiqyfpazRWLKeL9n4lKksco0PmfG76lhegO+//16atVdGRgbx8fGajdnnz58bTNOPkFusoEqlEnbePuf77+/vrx8x/wKZtekbg0lv4F8xZ84cevXqxbFjx3j27BleXl4sXryYrVu3CtM0a9YsoqOjqVixouaYQqEQbtLLGitz9uzZXF9TKBRYWFjoUc0/HDx4UMj7foq8efOydu1azp49y5UrV1AoFAwePFhnWExSUpImU///dW2y5r6DvGa4s7Mz9vb2rFixQtPKKcvi/WOI0ihrxNPr16+ZNm0a9+/fZ8OGDdSuXVuoHgP/HhcXF9EScmTs2LFfxbVBFvLnz8/06dNFy8iRPXv2AHDixAmd4+PHjxceI6mOf9u/f7/mmEhN33zzDf369ePatWvY2dkxefJkaf4PRo0ahb29PaVLl2bFihWcPXtWivgw7SHAMiHrZylrNJas58vb25s+ffro3HuLRH2tSkhI4N69ezRr1gwTExPOnDnD999/L9ykNzU15cmTJ5rP7ty5c+TLl0+oJjWDBg2ia9eutGrVCoVCwalTp5g6dapoWdKSNQJaG1EbtNq/1drExMSgUCiEfv9r1aqV6zVLoVBw7do1KleurGdV8mIw6Q38K1JTU7G3t2fevHl06NCBpk2bCq+OjYmJYd++fZiZmQnVkRVZY2Xmzp2b4/GHDx/y4cMHrl27pmdFmZQuXTrXmBsZ2hcbN25M48aNc3ytX79+7Nq1S8+K/kEmbSKHd34KWc3wFStWEBoaio2NDa1bt6Zr166GKpZckDXiKSYmBldXV6ysrFiyZEmOUWcGvh5kNbg+dnOoRsSAVllp0qQJx48fp2XLltJ02qiRtasR5NN27tw5nJ2dMTY2RqlUkidPHlasWCFNh8Tt27dZt24dxsbGtGnTRmfgrgFdZP0sExIS8PT05OTJkxgbG2NjY8P06dNz7NzTJ7KeryJFijBkyBDKly9P7969+fHHH4VeY1etWgXAiBEj8Pf3p0KFCkBm7FPWOEIRTJo0iSFDhpCQkICjoyP3798X3o2tpkePHtStW5fTp09jbGzM0KFDqVGjhmhZJCYmEhISwsiRI3n8+DHBwcE4OzsLKYrTRrbfR/jn+6/m+fPnuLq6UqFCBRYtWiRIVSYxMTHZjkVFReHv78+gQYP0L0hyDCa9gX9FWloaz58/59ixY6xevZrnz5+TmpoqVFOZMmWkM+hBzos4ZG/XT05OxsvLi1evXgnNTu7Zs6fGTJ43b57Oomr69OlCTfBPIbOhqm9tnxq0JTKOQVYz3MbGBhsbGx49ekRYWBjTp0/n7du3LF++nP79+3+0O+H/NWSMeAIYMmQIefLk4c8//6Rnz57ZXhcdk/IxZPgfMPCfQ8SA1s9BxPesRIkSjBw5UmdDT6FQcP36db1rycr79+9ZtGgRd+/eJSAggMWLF+Pq6krBggWFacraMm9kZETRokVp2LCh0HW2p6cnXl5eWFlZAZnr6zlz5hAWFiZMk5ply5axb98+2rdvj1Kp1EQYqTOeDegi62c5bdo0ateuTUREBBkZGWzduhU3NzeWLl0qVJes52v06NGMGjWKEydOsGPHDhYtWkSnTp3o06eP0HkWT58+1Rj0kDnr49mzZ8L0qGnYsCHh4eHExsaiVCqpX7++VENQ09LSyJ8/Pw4ODrnGueib6dOna4Zdq+f5ubm5CTedU1NTCQgI0HRsDBgw4KMRx/rm+PHjzJgxg/bt27Ny5Urhs260uwvev3+Ph4cHZ8+eZe3atcLSG2TGYNIb+Fc4OjrSpk0bOnToQLVq1WjdujVjxowRqqlhw4Y4OzvTpk0bnepF0XE3ssbKaHP9+nUmTZpEhQoViIqKErpg0L6Bz5o/L7uJJEM1dm7oW5vMhrLsZnj58uWZMmUKP//8M/v27SMsLIygoCBiY2OF6soNEf+XMkY8AWzYsEGv7/efRD1I0ICB/wsqlYqMjAxMTExITEzk1KlT1KhRQzOsTETmaHh4OOHh4ZQvX17v7/0pPD09KVWqFC9evCBfvnwkJiYye/ZsoQZE1pZ5pVLJ8+fPefLkCYGBgdSrV0+QMjQmJWT+lssw/BcyKwJ37typiUYZMmQIvXv3Npj0H0HGz/LZs2cEBQVpnru6utKxY0eBiv5BxvMFmfcXpUuXplSpUly6dIm7d+/Sr18/hg0bRu/evYVoKlmyJEuXLqVbt24AbN26VYrr/7Bhw1i7di3W1taaY7169SI8PFygqkx27txJUFAQqamp/Pjjj4wZMwZnZ2d69eolVJd2t0GhQoWYMWMG9vb2QjUBuLu7k5SUhJWVFb/++iuvX79m4sSJomWRlpbGwoUL+fXXX/Hy8qJNmzaiJelw6dIlJk2aRO3atYmMjKRw4cKiJUmJwaQ38K/o27cvvXv31uwY7tq1S/iAJLWBtW3bNs0xGTLpZY2VUbNu3TpWrFjBxIkT6d+/v1At8HEzWWYT3IAuMsfdqJHdDM+bNy9du3ala9euUkQ9ZeXly5cUL16coUOHCtMgU8QT5B6PcvHiRYKDg4XFp3z48IHly5dja2vLDz/8wKJFiwgJCaFOnTosWbKEb775RujnKCuHDh3C1tZW51hERITwXFtZuXPnDiNGjMDNzQ1LS0tNN0liYiLe3t60aNFCSOZo8eLFhRrLH+P69essWLCA48ePY2pqip+fn/As86wt82rOnDmDn58fGzdu1LOiTOrVq8e+ffs0punJkyeliGOAzMIE7e6HwoULC49jADh//jzLly/nxYsXOhvqoru6ZP0sy5Yty8OHDzVV2H///bfOoE9RyHq+tm3bRnh4OC9evKB3797s2LGD4sWL8/LlSzp37izMpPf29sbDw4MuXbpgZGREq1atmD9/vhAtABMmTCAuLo5Hjx7pFESkp6cLr3BWs2nTJrZu3Ur//v355ptv2LlzJ8OGDRNu0qenp5OYmKjp4nr//r0URXtXrlzRXEc7derEwIEDhZv0d+7cwcXFhZIlSxIVFUWJEiWE6snKypUrWb9+PVOmTMmx29jAPxhMegP/ipcvXxIVFaW5UCqVSh48eCC08mfTpk3C3vtjyBor8+LFC6ZOncrff/9NaGgo1atXF6ZFGxl+eA3831m/fv1HXx88eLCelHwaWczwadOm4e3tDWRufKorgCAzHmj79u161zRkyBDWrVsHwOrVq3WG/g4dOpRdu3ZJW4Et+lqiVCrZv38/wcHBXLt2jU6dOgnTsnjxYuLi4nB0dOTcuXNs2bKFNWvWcPPmTby9vfH19RWmTUaOHDlCeno6Pj4+KJVKzfH09HSWLVtmMOlzwcfHh4kTJ9KmTRt27NgBwN69e4mPj8fZ2ZkWLVoI0WVubs6ECRP46aefdAwR0UUcQLb2+IyMDKla5rVp2rQp8+bNE/b+J0+eJDw8HA8PD0xMTDTdB4cOHUKhUGTrvtQnjRo1YsyYMTg6OmJsbExUVBRly5blwIEDgLjvmpubG7169eL777+XqtBF1s/SyMiIrl27auZXxMTE8O233zJq1Cgg9w2s/zaynq9ff/2VkSNHYmNjo3PdKl68OM7OzkI0AZQqVYpffvmFN2/eCJ8nADB16lQeP36Mm5ubToyrsbEx1apVE6jsH4yMjHTizMqUKSPFDJeuXbvSs2dP2rdvj0Kh4ODBgzg4OIiWpTM/r0iRIsLvOQC6d++OSqWiTJkyOcbKirp+ATg5OXHp0iXGjBlDkSJFNL+NamRYj8mEwaQ38K+YOHEi+fPn586dOzRv3pxTp07RqFEjIVq8vLyYOXOmZgGVFZEXpKzIFCtjZ2fH+/fvsbe3Z+vWrdleF5UZLtNNhIF/z61btzSPjxw5go2NjUA1ushohgPcvHlT83jjxo06utLT00VI4uXLl5rH+/fv1zHpZViQfgxR15K3b98SFhbGli1bSE5OJiMjg71791KxYkUheiDzBn/Hjh3kzZuXTZs2YWtrS6NGjWjUqJGwqliZuX79OqdPn+bFixc6BQAmJiaGAVcf4enTp5o29DNnztC2bVuMjIwoU6YMiYmJwnRduXIFQGetI0OnJWR2A/n6+pKSksKJEycICQmhadOmomXlirYxoW9kLcYBNPnN6k1tNZs2bRL6XcubN6+U1yxZP8v27dvTvn17zXPtiBmRyHq+MjIysnWbqRFZKXvv3j3GjRvHu3fv2L59O4MGDWL58uVUrVpViJ7vvvuO7777jv3795OWlsaDBw+oUaMGKSkpmJqaCtGUlaJFi3L9+nXN2jkqKkqKDY6RI0dSrVo1YmJiMDExYfLkyTpxQbIgw+a6u7u7aAkfpV69epw8eZKTJ0/qHJdlPSYTBpPewL/iyZMnHDp0CHd3d3r37s348eOFZdJbWloC0K5dOyHv/7nIFivTp08fKQ3xmzdv0rBhQwBSUlI0j1UqFWlpaSKlfRIZWptzQ9/aFixYoHnctWtXneeikdEMB13TO6sBLup/Vft9ZdEkMx4eHuzZs4dGjRoxbdo0bGxsaN++vVCDHjKrtdQVxLGxsTo3zzJUSsnG2LFjGTt2LCEhIfTr10+0nH+FiE007ZvU2NhYnc3+1NRUvetRI6vBBTB58mQCAwMpVKgQ/v7+tGrVSviMp9w4f/680HVOuXLluHbtGklJSZrZBw8fPhQexwDyfseqVKnC5cuX+eGHH0RL0UHWz1J7PQiZ19EHDx5oZmqIQtbz9e7dOyHzfz6Fp6cnM2fOxNfXl9KlS9O/f39mz55NSEiIUF2XL19m7NixmJiYEBYWRpcuXVi5cqXmXlckM2bM4Oeff+bhw4e0bNmSfPnysWLFCmF61BE3r1+/1hSVqHn9+rXw+WFv377VqQZ/9+6dznMRprP6+vXhwwfu3r0LZP4GyBCpJOtvpKwYTHoD/wp1xlWlSpW4desW9vb2wswtdYXuvXv36Nmzp840dxmQNVZm/PjxoiXkyMGDB0VLyJGPDQCGzGo4UYs/mbWBfGaujGZ4VmTRoX1+ZNEkMzt37sTW1pZu3brRvHlzjIyMpDlvaWlpJCcnc+XKFfz8/AB48+aNTpyLAV169+7NmjVriI6OJj09nRYtWjBq1Cih1cRqZBzQWqRIEW7cuEFiYiIJCQmaeREXLlygdOnSetfzNZAnTx7NppAs5NSZ+vr1ax4+fKgZ4CeCWbNmcfjwYVJTUylVqhQPHz6kUaNGwo1KyBxuuHnzZo2Jqo4BDQsLE6JHHUP3/v17+vTpQ/ny5XWuW6Iz6WX9LMPCwvDx8SE5OVlzrHjx4vz+++8CVcl7vkxNTWnTpg01a9bUMepFd7G/fv2aFi1aaKL8+vXrJ8Vw1oULFxIcHMzkyZP59ttv8fHxwcvLSxMPJ5KqVasSGRnJ/fv3ycjIoHLlyuTJk0eYHicnJ3bt2kWzZs2yFQwpFAquX78uTBtkzq/QNp7LlCmjeS6yMjw8PFwTP/3hwwfy5MnDxIkT6dOnjxA92sTHxxMYGMj58+dRKBQ0bNiQ4cOH8+2334qWJh3i7zIMfJV88803rF27FnNzc5YtW4aZmRkpKSlCNalUKvr370/lypXp2bNntuxRUcgaK/OxyI8ePXoIi/woV64ckHljERcXh6mpKeXLlxf+Wco8AFhmbbIji4EKcmlRI6MmmTl27Bjbt2/H3d2dlJQU7OzshHZnqOncuTMDBgxAqVTStGlTvvvuO2JjY1m8eLG0MwVkwN/fn+vXrzNw4ECUSiVbt27Fx8eHGTNmCNUl64BWFxcXBg0aRGJiIpMnT6ZAgQIEBQWxatUqfvnlF73rkZnPGeYsiqydqQqFgmLFitGwYUMKFSokSBWcOnWKw4cP4+HhwdixY3n69Clr164VpkebSZMmUbduXWJjY+nUqRNHjx6lTp06wvRo517LiKyfZWBgIOvXr2flypVMnDiRo0eP8uzZM9GypD1fPXr0EC0hV1JTUzVr2ISEBCkKElJSUnQy6K2trYVsqOfE8+fP+fPPP2nbti1+fn5cvnyZ6dOnU6tWLSF6du3aBSB0VtjHkLEy/NChQ2zatIng4GC+//57AC5dusSMGTMoUaIEP/74ozBtT58+xdHRkXbt2vHzzz+TlpbGmTNn6NGjB1u3btX4PwYyMZj0Bv4Vc+fOZe/evVhYWFC3bl2WLl3K5MmThWqaPHkyLi4unDhxgp07d+Lj40P79u2F30zLGiuj/aMnU+RHRkYGCxYsYOvWrZiZmaFQKEhOTqZ///64uLgIO5eyDgAGubXJiIz/jwCPHj3SVDBqPwb466+/hGi6d++exsR9+PChjqH76NEjIZogsyr8Uxt3ItqvixUrxvDhwxk2bBjR0dGEhoaSkJCAk5MTw4cPF5ZvO2zYML777jsSEhI01/rz58/TtGlTRo8eLUTT10B0dDQ7duzQVJO1bt0ae3t74esKmQe0RkdHk5KSQuHChQFo0KAB27ZtEx4XIRsyD3POGvmREy4uLixevFgPav6hZMmSFChQgCpVqnDr1i1sbW3x9PTUq4bceP/+PR4eHnh5eWFlZcWAAQOERls2adIEyIywmD9/vs5rEyZM0LwuClk/y6JFi1K/fn2+//57Xrx4wejRo+nYsaNoWdKer9zigUTTt29fhg4dyosXL1i0aBF79+5l2LBhomVhYmLCmzdvNPch9+7dE6zoH6ZNm0bLli2JiYkhOjqaQYMG4enpyebNm4XqSklJ4fDhw7x+/VrnuOgowvXr13/09cGDB+tJyT+sX7+egIAAqlSpojlWr149AgICcHNzE2rSL1myBBcXF7p27ao51q5dO01hgsg1j4wYTHoD/4oiRYowYMAAAAYNGsSUKVMEK8rEyMiIunXrEhcXx/379zl37pxoSdLGymgjU+THmjVrePr0KYcOHdK0xz9+/BhPT09Wr16d64BgfSLTAOCsyKJN28zNau6C2FZrGc1wgJkzZ2oeZ61kFDVzY82aNULe91M4OjpqqmxyQ3TEk7W1NdbW1jx58oSwsDBmzJjByZMnheW3ag/DA6S4YZUdlUql0+6dN29eoe3famQd0AqZ50h7A01k1q52PmxOiBxU9rUPc46Li9P7e+bJk4ezZ89StWpVoqOjadq0KUlJSXrXkRPqfOSKFSty+/Zt6tWrJ3QtPWfOHOLj4zl//rzOAPj09HShG+xqZP0s1SZqxYoVuXTpEi1atCAjI0O0LGnPl6zxQD169KBixYocO3aM9PR05s2bJ2zzWptRo0bRv39/nj9/jouLC7///nuu3dD65vXr1wwaNIiFCxfSuXNnHBwchGf4Q+bg2Hfv3vHdd99pjikUCuEm/cKFCylRogTNmzeXZrZTUlKSjkGvpmrVqrx9+1aAon+4du1ajoWD3bt3JzAwUIAiuTGY9Aa+iHfv3jF69Gh69+5N586dgUxjKSUlhRUrVmBmZiZM28GDB9mxYwcXL16kffv2zJ8/X2irqRpZY2W0kamy+Ndff2Xr1q3kz59fc6xcuXIsXLiQgQMHCjfpZRsArI1M2mRutZbRDIePVy/euXNHj0r+QXS1XW6IGIr5bylbtiwuLi6aDdt+/fp9coPhv8HBgwdZu3Ytt27dwtTUlBo1ajBkyBBh1f1fA7Vq1WL+/Pn0798fhULB5s2bqVGjhmhZ0g5orVWrls56wsjIiKJFi2JlZcWsWbMoWLCgXvV8rB1dZGYsGIY5/xsmT57Mpk2b8Pb2JjAwkGbNmjFixAjRsoBMc97Ly4tu3boxc+ZMkpKShHal9ujRg9u3b3Pz5k2ddY2xsTHm5ubCdKmR9bPs1asXI0eOZNWqVXTt2pWDBw9StWpV0bKkPV+yxgNB5jwu9VwUWbCxsaFq1ar8/vvvKJVKxo4dK8X3CzIj2D58+MCJEyfw9vYmOTlZio2gv//+m19//VW0jGxs2LCBiIgILly4QNu2bXFwcNCJMhLBxz4v0ZuNH7tvEx1pLCMGk97AF+Hr60uNGjV02mWWL1+Ol5cXfn5+uLu7C9MWFBREr169WLJkiY7BKxpZY2VkMuazktPnV7hwYaGaZR0ADHJqU5u76enpmmFlCQkJlCxZUqQsQE4zHDKr+P39/SlWrBiTJk3C1NSU9+/fs3TpUkJCQrhy5YreNX0qr1xUR0RqairXrl3LddEnwwZtVtQV2CI2GH799Vf8/f2ZMGGCxki9dOkSnp6eTJ48WahZKTNz5sxh3rx59O7dG6VSScuWLaXYgJR1QGtMTIzOc5VKRUJCAiEhIfj6+up9jShjZqw2hmHOX4a5ubnGYA4PD+fdu3dCM/K1cXd3Jzo6mtq1a9OzZ0/hFbI//PADP/zwAy1atJByaLOsn2WPHj3o2LEjBQoUYOvWrVy+fJmWLVuKliXt+ZI1Hkg2rl69qvO8fv36QGaUy9WrV6VYs7Zt2xZLS0u+//576tatS+fOnTUFmSKpUaOGNPeP2jRt2pSmTZuSkpLCgQMHmD9/Pu/fv6dLly507txZE/mnTypXrkx0dHS24pvo6OgcK+z1ibGxMfHx8dl+j+Lj4w0mfQ4YTHoDX8SFCxeIjIzUqfLJmzcvM2fO1MmY0ifqjDL1JPmUlBSdIbbqFlQZkClWRtbID+0KwayIrJ6VdQAwyKktt66b5ORkVq5cKbTrRkYzHDKzY2vUqMHff//N6tWrsbGxYcKECZiZmQkbEJaUlERqair29va0atVKmgrPR48eMX78+ByvCQqFgsOHDwtQ9XmIuO5v3LiR4OBgypYtqzlWtWpVzM3NmTFjhsGkzwUzMzMp53rIOqC1WLFi2Y4VL16c2bNnCxlQ7OXlxcyZM3PtwFOvG0VgGOb8f0cGk1KNqamppmK9b9++9O3bV6ien3/+mYCAgFxjzURGDuaETJ+lOo6udOnSUm5wgDznS9Z4INn4WPStLGvWCRMm0KtXL8133s/PT9jQWG3at29Phw4dqFGjhqboC5AmFi5//vzY29tjb2/PX3/9xYwZM/D29ubSpUt61zJhwgRGjx7NmDFjsLCw4MOHD5w5c4a1a9eybt06vevRpnfv3syYMYOAgACNB6AuMhT9eykjBpPewBeRJ0+eHE2avHnzki9fPgGKoFmzZhrTIycT/Pr16yJk5YhM1euyRn6kpKTkWiGrvfmib2T+AZFRm8xdNzKa4QDPnj1j48aNpKSk4ODgQHh4OIMGDWLIkCE6C1N9cvjwYc6dO8euXbvw8PDAxsZGipbOatWqERERIVTD18T79+91DHo1lStXFhqPIjtq0/TNmzc6v0miDa6vbUCriYmJkA5HS0tLQOyaJjcMw5wN/DcZPnw4IHf0oIGvn5zigURX7ELmTCLRmeXaHDlyRLSEz+Lbb7/VPJbBoAf45ZdfGDlyJBUqVBAtJVcuXbpEVFQUv/32GzVq1MDLy0uIjtq1a7Ns2TICAgI0BSaNGjUiMDBQeJd9nz59ePjwIa1ataJatWqkp6dz//59BgwYQPfu3YVqkxGDSW/gi8iXLx8vX77MNozyxYsXwqqcteNkZEQmY16bj0V+iCQ1NZVx48bl+JrIc1m/fn2aNm0qZUuWjNpk7LpRI6MZDv9Ub+XPn583b97g4+MjRZu1hYUFFhYWpKSkcPDgQRYsWEBiYiJdunSRcoPIQHY+1gHxNeX765vZs2fj4OBA7dq1pfstl2lA66dITEwUEu9nY2MDwL179+jZs6d0N/mfGubs4uLC4sWL9SnpszFcN+Rm3bp1WFtb06pVq2z3bAYM/KeQNR4oNDRUKpNezfv37/nll184efIkxsbG2NjYMHLkSKnu32TD1NRUs+koE3/99RdRUVFERUWRL18+unTpwo4dOyhVqpRQXfXq1SMoKEiohtxwdXVl4MCBmi6D+vXrS9utJBqDSW/gi3B0dGTChAksWLCA8uXLA/Dw4UNmzpwpfBdMqVQSFBREdHQ06enptGjRglGjRgk13UDeWBmAQ4cOkT9/flq2bMmAAQN49eoVxsbGrF69WthFU9ZqA29vb548eUKzZs1o3bo11tbWOhUHIpFRm4xdN2pkNcO1KV68uHSa8ufPT4cOHShQoADr16/H399fmElvYWEh5H0N/L+FiYkJgwcPFi0jG7INaFVz4MCBbMdev37Nzp07hWbbqlQq+vfvT+XKlenZsyc//fTTV2GKxMXFCXtvlUpFRkYGJiYmJCYmcurUKWrUqKHp1PD399ebFjs7O8zNzbG1tcXS0vKr+OxEU7t2bXbv3s3cuXOpXr061tbWtG7dmu+//16orpyuEdrIEL327Nkzbt68ScuWLYmPj8+xC00Ex48f58SJExgbG9OmTRuaNWsmTMvHOhn3798vvBincuXKzJo1CwsLC82aH8R/v2bNmoWRkRHTp09HpVIRHh6Op6en0PkVstO8eXNCQkL48ccfda79ouOMbW1tKVu2LPb29tSuXRuAixcval4X8V37Gq6v3377rXCP4mtAoTKUQhj4QlatWkVgYCCmpqYolUrS09MZPny48Cnzvr6+3Lhxgz59+qBUKtm6dStVqlTRiXURwa5duz76uqiK9qioKFasWIGXlxeNGjWiU6dOzJkzh6NHj6JUKpk+fboQXWfPns31NYVCIdSce/78OTExMcTExHDmzBnMzMxo3bo1VlZWNGrUSJguGbX17t2bFStW5Nh1M3ToUKFRJV27dtW8v52dnfDoCjXdunXTXC+0H8vAxYsXiYiI4ODBg9SpU4cuXbpga2srbMNFPYskN0Qt3tPS0j5pIPXr14+QkBA9Kcqkdu3aOcaNqFQq0tLSsg01M5DJ1KlTGTp0KDVr1hQtRYdXr17pPNce0GpkZCQsTszJyUnnuZGREcWKFcPKygoHBwchmtQolUpOnDjBzp07iY2NpX379syYMUOopk8h6nfgzp07jBgxAjc3NywtLTXr1MTERLy9vWnRooVe9ahUKi5cuMDhw4eJiYmhfPnytG3bljZt2ggZzqfNp9bKCxYs0JOSnPnw4QN//vknp0+f5syZMzx9+hRLS0vmzZsnRE/Wa4Q2CoVCeM70sWPHcHd3x8jIiLCwMNq1a4evry+2trZCdS1btox9+/bRvn17lEol+/fvp1+/fgwYMECIHnXBWUJCAvfu3aNZs2aYmJhw5swZvv/+ezZs2CBEl5qcvmcyfL/atWvHb7/9pnmuVCrp1KkTv/76q0BVmQwcOFD455YT9erVIy0tTeeYDHHGMl7LZNSkpkGDBjl2pKpUKhQKBRcuXBCgSl4MJr2Bf0VycjL37t3DyMiIqlWr6pgSf/zxB02aNNG7Jnt7e3bs2EGePHmATLPE3t6e/fv3613L14CDgwPLli2jXLlywD/GZWJiIj179hS2YMhtYNrDhw/58OED165d07OinFEqlRw4cIBVq1Zx8+ZN4YsFbWTQtmvXLnbs2JFj181PP/300YXEfxtZzXBtIzUlJUXzWOQCZvny5URFRVGgQAG6du1K586dKVGihN51ZCVrJbH2Ukbk4l2m75M2jx8//ujr6t8BA7r06dOHy5cvU7ZsWZ0NKVk29rKSnp6OnZ2dsN/v1NRU4Z1SH+PFixfs3r2bXbt2YWxszM6dO0VL+iiiricjRoygc+fOmnX12rVr2bt3L/Hx8Tg7OxMWFqZ3TdrcvXuXQ4cOcezYMfLly0dwcLAwLephfBcuXODJkyfY29tjbGzMvn37KF++PD4+PsK0qXn9+jWnTp3iwoULxMTEULBgQcLDw0XLkpKePXvyyy+/MGLECCIiIrh+/Tqurq5ERUUJ1fXjjz+yc+dOzcDYN2/e0Lt3b+Hm7ogRI5g1a5YmSuzJkye4ublJG7chGicnJwICAjQFTImJiYwYMYItW7YIVpbpC2zevFmn88CAgf8UhvuQL8MQd2PgX2FqakqdOnVyfG3BggVCbipUKpXGoIfMWA3t5yKRMVYmJSVF54JYuXJlAM3EbVFkNT+Sk5Px8vLi1atXmiEoonj58iVHjx7lyJEjnDt3jho1amBnZ8eiRYuE6pJRW7du3YiPj6dLly7Zum5EGvQAN2/e1OQ3p6SkaB6L3s0/ePDgJ/8mKSlJrwvo5cuXU7ZsWb799ltOnz7N6dOndV5ftWqV3rRo07VrV2JjY7GxsaF79+7CB9mqkbXuQX2tv3LlCufPn0ehUNCwYUPq1q0rWJncODs7i5bwRYga0Kqmd+/eUm5SHTx4kB07dnDx4kXat2/P/Pnzc13DGoCnT59ib28PwJkzZ2jbti1GRkaUKVOGxMREweqgatWqVK1alZEjR5KQkCBUy5AhQ4DM71hISAimpqZA5kBNUVXOAPfv3+fIkSMcPnyYO3fuaOIQR48ezTfffCNMl7a+zZs3k5SUhEqlQqlU8uDBA+EbQBkZGTqZ0t9//70U80iKFi2qE2NWuHBhKczUp0+f6sz6KFu2LM+ePROoKJOEhARmzpzJgwcP2LJlC1OnTsXb25uSJUsK1fXtt9/SvXt32rdvj7GxMYcPH6ZEiRJ4enoCmXE4ojA1NaVNmzbUrFlT57slap2vRqlUsn79em7fvs2sWbMICQlh2LBhH521pA82b95M//79Abh9+7bOYFZ3d3chHY2ydkNAphc2cOBA0TK+GgwmvYH/OKJMilq1ajF//nz69++PQqFg8+bN1KhRQ4gWbbRjZSCzkksdK7Nu3TphsTJKpVLnuXa+qCx5n9evX2fSpElUqFCBqKgoocOv1FPJW7ZsSadOnfD29tZUtIhGVm2jRo1i4MCB0nXdyGiGw+dVEfTr10+vJpjoVv3c8Pb2Jjk5mQMHDuDl5UVSUhL29vbY2dkJjT9ITU3l2rVruf4OijIGlUolU6ZM4fTp0zRq1Ii0tDRWr15NkyZN8PPzE36zIysirk//F0QNaFUj6yZVUFAQvXr1YsmSJUI3Mb4WjIyMNI9jY2N1jKPU1FQRknJFtOmm5sWLFzrrG4VCkS2WSp+0b98eGxsbxo8fj4WFhfD5XFmZNGkSdevWJTY2lk6dOnH06FEpNs5MTU158uSJxpg/d+6cFN1BjRo1YsyYMTg6OmJsbExUVBRly5bVZFCLypouWbIkS5cu1URibd26VdM9KxIPDw9sbW3ZvHkzhQsXplatWsycOZPAwEChuipWrEjFihU1zzt16iRQjS49evQQLSFHfHx8ePnyJZcvX0alUnHixAkSEhKEbmgA7NixQ2PST506Vefe7M8//xSi6c2bN0Le93OIiIgwmPRfgFy/2Ab+JxBVcTBnzhzmzZtH7969UalUtGzZEjc3NyFatAkODiYoKEhjwOXJk4cmTZpQu3ZtevbsKcykL1++PLGxsTRo0EDn+MWLF6UYkrRu3TpWrFjBxIkTNT+CIvnrr78oX748VatWpVq1alKY4Gpk1iZj142MZvjnom8TTH3j9eHDB+7evQtAlSpVpNjIMzU1pUuXLnTp0oVnz54RGRnJgAEDqFSpEkuWLBGi6dGjR4wfPz7Hz0mhUHD48GEBqmD9+vVkZGRw9OhRzWf3/v17pk+fzrp16xg+fLgQXQb+HbIOaJVtkyoxMREzMzNNJWBKSgopKSma10UPnvsUojY9ihQpwo0bN0hMTCQhIYHGjRsDmZEuoro/ZcfS0pJhw4bRuXNnVCoVkZGR2NjYCNMzfPhwTb56mzZtaN26NRYWFtJsyL5//x4PDw+8vLywsrJiwIABUqz1J02axJAhQ0hISMDR0ZH79++zbNky0bI0c2PU8UpqNm3ahEKhEGbSe3t7M3fuXLp06YJCocDKyor58+cL0aLN48eP6dWrF1u2bCFPnjxMmTIl1zhVfTJu3DjREnKlW7duUg5NjomJYdeuXTg4OFCoUCHWrVtHly5dRMvS+X2WpUBBqVTy5s2bXPXIvuYx8A8Gk97A/wyxsbHC41ByQtZYmREjRuDs7MzMmTNp0aIFCoWCM2fO4OXlJTS+5cWLF0ydOpW///6b0NBQnfYxkZw4cYKrV69y9OhRpk2bxps3b7C2tqZ169Y0a9ZMqGkps7aPIcuiJidk1SZiEzQ8PFxzTfjw4QN58uRh4sSJ9OnTR+9acuPly5e8fPmSV69eCW3lr1atmtChyLmxd+9eNmzYoHMtKFiwIPPmzcPJyclg0n9lbNq0See5ekBrr169hA5olW2TysnJiV27dtGsWTMUCoU0syvUqFQqMjIyMDExITExkVOnTlGjRg0qVaoE6HY46hMXFxcGDRpEYmIikydPpkCBAgQFBbFq1Sp++eUXIZpkx83NjZCQEE2nXocOHejdu7cwPZMmTWLSpEk8fvyYo0ePEhgYiIuLC02aNKFNmzaaOCNRqM2iihUrcvv2berVqydFrEzDhg0JDw8nNjYWpVKJubk5xYoVEy1Lc81PT0/PFu8qklKlSrF8+XLRMrKhUCh0OsYTExOzdZCLYN++fSxdujRbxXNMTIwgRf9w/Phx5syZoxma3KlTJymGJpuYmOh0d+XNm1eKziDt65UM1y6AW7du0axZs1zXYCLXPI8ePdIMnM4J0bFKsiH+G27AwH+IZcuWMWfOHHr06EH37t2lqfaRNVamcePGeHh44Ofnx/jx41EoFFStWpXZs2dTr149Ybrs7Ox4//499vb2bN26NdvrItvb6tSpQ506dRg3bhzx8fEcO3aMRYsW8fDhQ2JjY4Xpkl1bbsiyqMkJmbXpk0OHDrFp0yaCg4P5/vvvAbh06RIzZsygRIkS/Pjjj8K0PX36lKioKCIjIzE2Nsbe3p7w8HBprv0yoVQqc+ywKVKkiLQbUiLZsmULbdu2lfa7tHbtWikiGLIi2yaVuhvqxo0bgpVk586dO4wYMQI3NzcsLS3p2bMnkGkmeXt706JFC01Rh74xNzcnOjqalJQUTXxYgwYN2LZtm2YDQQTv37/Hz8+Pe/fuERAQwOLFi3F1ddXJ6haFiYkJ7dq1o1KlSrRo0YK///5bx1gSRbly5ejfvz92dnZER0ezdu1a9u/fL9ykr1ixIl5eXnTr1o2ZM2eSlJQkNKpLzY0bN1i8eDGBgYHcvHmTQYMG4e/vT5UqVYTqevHiBa6urpw+fZqMjAwaN26Mr6+v8N+o2NhYFi9enK16V/Rw9Z9++onJkyfz7t07wsLC2LZtGx06dBCqCcDX11dn0K5MLF++nPDwcEaMGEGpUqXYsmULrq6uwk36GjVqEBISQkZGBvfu3SM4OJhatWoJ1SQrtWrVkmoNpk2hQoVo166daBlfDQaT3sB/HFE3/OHh4dy9e5edO3fSq1cvatWqRc+ePYX/uMgcK2NtbY21tTXv3r1DpVJly3Les2eP3lvn+/TpI7VBeuPGDf744w/++OMPLl68SKVKlRg9erRoWYDc2gx8naxfv56AgACdG9R69eoREBCAm5ubMJPeycmJuLg4OnbsiJ+fH7Vr1xaiIysWFhaiJeRIUlISSqUym2mkVCr58OGDIFXyolKpmD59OklJSVhbW2NraytNVxfIO6BVRmJiYihRooTm8wsODqZmzZpYWloK1eXj48PEiRNp06YNO3bsADI7XuLj43F2dqZFixZC9eXNm1enkEQ9YF0knp6elCpVihcvXpAvXz4SExOZPXu20O5PNepoGVmqUN++fcvZs2c1a8InT55gaWnJgAEDsLKyEqJJG3d3d6Kjo6lduza9evXi5MmTzJ07V7Qs3N3dGTp0KAA1a9Zk/PjxzJkzJ1v3kr6ZO3cu5ubmLF68mIyMDDZt2oS7uzsrV64Uqmv27Nk4ODhQu3Ztqe7dRo0aRUREBEqlklOnTuHo6KjZCBVJuXLlaNu2rWgZOSLr0OSZM2cyf/58Xrx4QZ8+fWjZsqXwPHrI3Dhbv359tseQ2d0rAhk+r9woWrSoJkLVwKcxmPQG/uM0bdpU2HtXrVqVKVOm0K5dOzw9PXFxceHSpUvC9IC8sTLa5JZhHhQUpHeTfvz48Xp9v89l3LhxnD17lnz58tGqVSvs7Ozw9vYWHlskuzYDXzdJSUk5VpBVrVqVt2/fClCUifr7vm3bNrZv367zmkKh4Pz580J0jRs3jtevX+f6uqg8yKZNm7JhwwYGDx6sczwoKIjmzZsL0SQz/fr1o1+/frx7945jx47xyy+/8ODBA5o1a0bbtm2Fb8bI2v2Q23m5ePEiwcHBep8VcfjwYWbPnk1AQIDmWP78+ZkyZQpeXl5YW1vrVY82T58+1VQznzlzhrZt22JkZESZMmVITEwUpgsyq/G0b/aNjIwoWrQoVlZWzJo1S1jl+vXr11mwYAHHjx/H1NQUPz8/oTMYtPnll1+kqkK1tLSkZs2atGrVipkzZ9KgQQNp8ughc6ZMkyZNOHjwIKVKlcLb21uKeUrJyck6xQe2trZSRDzdv39f5zo2YcIEKYaOmpiYZFtXyELXrl3p2rWraBk6dO3alYULF2JlZaUT2aKe+yESWYcmm5mZSTHnICstWrTg1q1b2R4DwtbVuQ1tfvbsGZs2bWLKlCl6VvQPH1u33rlzh2rVqulRjfwYTHoDX8TixYtxcXEB4Pfff9ep9BkzZgwrVqwQNgj1xYsXREVFsWvXLjIyMujRowerV68WokUbWWNlPgcRRsC0adPw9vYGMlvVtXdde/Tokc2Q0xf16tVj3LhxUrbYyaztY8hqNMlMgQIF9Pp+SUlJub6WkZGhRyW65JRtnZ6ezv79+wkODta/oP8fdfa1GlkysJ2dnenTpw+XL1/GwsKC9PR0zpw5w71793KMFTOQSaFChbCzs8POzo60tDROnz7Nnj17hJv0sg1oVaNd3aZUKjX/j9euXRNiKAUGBhIUFKTz29i7d2/q1q2Lp6enUJNeu6slNjZW59ylpqaKkKQhaz6ySqUiISGBkJAQfH19cXd3F6IraydQRkaGFJEyIF8V6rFjxyhZsuRH/8bFxYXFixfrSZEuBw8eZMaMGdSoUQOlUsnMmTNZsmQJzZo1E6JHjUKh4MaNG5prxt27d6X4jqWnp5OamqoxTZOTk6Womq1evTo3b96kZs2aoqXocPDgQXx8fHj58qXO7+SFCxcEqsrckI2OjubkyZM6x0XHA4F8Q5M/5SctWLBAT0r+/fuvW7eOIUOG6EFNJkuXLtV5/ueffxIcHMyBAweyJTrom5wKU6Ojo9mwYQNnzpzhypUrAlTJi8GkN/BFnDhxQmPS+/n56Zj0T548ESULyMyf++mnn5g9e7bwG+isyBgr8zmIWABqZ8du3LhRx6QXmVc5YsQIkpKSWLduHefPn0ehUNCgQQMcHR2FV6zLqO38+fM0atToo38jsuvmU+jbDIfM6vCP0bhxY0JCQvSkJpPKlSsTHR2drT0+OjpaaEar9jDuN2/esHXrVkJCQkhKSsLJyUmYrq5duxIbG4uNjQ3du3eXpjKkePHibN++nS1bthAdHQ1kxlcsXLhQ+PXrayFv3rxYWVlJERUh24BWbd6+fUtYWBhbtmwhOTmZjIwM9u7dS8WKFfWuJTU1NcfN67p16350A1IfFClShBs3bpCYmEhCQoKmkvLChQvCc6ZzGpRZvHhxZs+ejZ2dnQBFmahzuFNSUjhx4gQhISHSrCNkq0L9lEEPEBcXpwclOePv78/mzZs15u7Vq1eZNWuW8Bivn3/+GScnJ2rUqAHAvXv38PPzE6oJoGPHjgwaNAgHBwcUCgU7duyQIt/50aNHdO/enbJly+p830Wbzr6+vri6umbrChLNtWvXiI6OlqJCPStZhybXr1+f4sWLC9Ojjqi7cOECT548wd7eHmNjY/bt25drxbhs7N69W68mPfxTILFhwwauXLlC3rx5CQoKEr4BWrVqVSBzXbZr1y42btzI/fv3sbOzY8+ePUK1yYjBpDfwRWjfEGa9ORT9I3j8+HHMzMyERjB8CpliZb4GZPqOvXnzBkdHR6pUqULz5s1JS0vjzJkzhIeHExYWluNN7f/L2jw9PT95syWq60ZGMxzINY/14cOHfPjwgWvXrulZUWZL9ejRoxkzZgwWFhZ8+PCBM2fOsHbtWtatW6d3Pdrcu3ePDRs2EBUVRbly5UhJSeHIkSNCW+a9vb1JTk7mwIEDeHl5kZSUhL29PXZ2dtk2Z/VNoUKFGDlyJO/evUOhUBjM+a8Y2Qa0qvHw8GDPnj00atSIadOmYWNjQ/v27YUY9JB5s5oboju5XFxcGDRoEImJiUyePJkCBQoQFBTEqlWrpIjXyAkTExPy588v7P0nT55MYGAghQoVwt/fn1atWjFmzBhherSRrQpVdvLnz69TfV2nTh3h95EAbdq0Yf/+/Vy4cAFjY2Pq16/PN998I1oWY8eO5dtvv+XEiRMolUocHBzo0aOHaFk4OzuLlpAjZmZmwmfS5USJEiVIT0+X0qRv1aoVP/74Iz/99BNNmzYV/v+oNrcPHjxISEgIpqamAPTq1YsBAwaIlPbZ6HudsXbtWkJCQjAzM6Nr164sW7aM3r17CzfoAeLj49m8eTPh4eGUKlUKBwcHNm/ezMKFC0VLkxKDSW/gXyP64p2VhIQEevXqxbt379i+fTuDBg1i+fLlmp07mRF9sygrMn3Hli5dSo8ePRg2bJjm2JAhQ1i1ahUBAQHC2r9l1Sbzd1pGMxyyVx4lJyfj5eXFq1evhC1iateuzbJlywgICNBoaNSoEYGBgUIHaY4YMYIrV67QsWNHNm7cyA8//ICNjY0UmbampqZ06dKFLl268OzZMyIjIxkwYACVKlXSeya3NtHR0fj4+HD37l3gnxkuIiM/DPxvsXPnTmxtbenWrRvNmzfHyMhI6O94nTp12L17d7bq7z179lCpUiUxov5/zM3NiY6OJiUlRbOB16BBA7Zt2yZcW24kJiYK7WjMkycPY8eOZezYsaSlpfH8+XNpzC7ZqlBlx8rKisDAQPr374+xsTERERFUr16dN2/eoFKp9D6/JSYmBktLSw4cOKA5lp6erplv89NPP+lVT050796d7t27s3XrVimGoAI0adKEP//8kxMnTvDhwwdatGhBkyZNRMvihx9+4NChQ9IZ9aVLl6ZLly40b95cZzC3DINQt23bxpEjR1izZg2urq5YWVnRrl07WrZsKVTXixcvdM6VQqHg1atXAhV9Pvpe//j5+WFvb8+oUaM03c6yeClt27alffv2rFu3ThPJGBoaKliVvBhMegNfhCz/6Dkxb948Zs6cia+vL6VLl6Z///7Mnj1bSEXslyLreRVhtMp6Lv74448cKxdHjBhBx44d9S9ICxm1vXz5UmfSfVZEDpqS0QzPyvXr15k0aRIVKlQgKipK6M1+vXr1CAoKEvb+OXHt2jXq1KlD9erVNVW6Ml47Xr58ycuXL3n16pXQarxz587h7u7OjBkzsLS05MOHD8TExODu7o6Pj48UQ8tk5dmzZ9y8eZOWLVsSHx9P2bJlRUuSbkCrmmPHjrF9+3bc3d1JSUnBzs5OqKk7ceJE+vTpQ3R0NA0bNkSpVHLx4kXOnj3Lpk2bhOlSkzdvXh3zoWHDhgLV/IO2Uanm9evX7Ny5U2jX58GDBzl9+jTOzs7Y29vz7t07xo0bx8CBA4VpUjNs2DDWrl2rs+nZq1cvwsPDBaqSlzVr1pCRkZEtEz8yMlLI/JZ9+/ZhaWmZ43VBoVBIYdKrCQsLw9HRUbQMACIiIvD39+enn35CpVIxadIkxo8fT69evYToadCgAQqFgoyMDLZu3UrevHkxMTFBpVKhUCiEZ9JXqFCBChUqCNWQG99++y19+/bF3t6eQ4cOERAQwPbt24XNUlJjaWnJsGHD6Ny5MyqVisjISGxsbIRqkpXIyEhCQ0Pp2bMnlStXplu3bh/tKNQn/fv3JzIykr/++gt7e3spBl/LjMGkN/BFPHv2DE9Pz2yPIbONRSSvX7+mRYsW+Pr6AtCvXz/D4vj/iIjs0UePHjFq1KhsjwH++usvvevRxtjYONsxIyMjnZtsUcimLTU1VWfSvazIZIarWbduHStWrGDixIn0799ftBx27NhB9erVNYOufX19qVatms68CH1z7NgxDhw4QGhoKF5eXrRu3Vr4sEU1T58+JSoqisjISIyNjbG3tyc8PFxozvTKlSvx9/enfv36mmMdOnTg22+/ZdmyZQaTPheOHTuGu7s7RkZGhIWF0alTJ3x9fYVX58k2oFVNsWLFGD58OMOGDSM6OprQ0FASEhJwcnJi+PDhes/zL126tGYWw/HjxzEyMsLc3JxZs2ZRpEgRvWrJStasZCMjI4oWLYqVlRWzZs2iYMGCwrRlNSqNjIwoVqwYvXr1wsHBQZAqWL16NV5eXhw4cABzc3Pmzp3LgAEDhJr0EyZMIC4ujkePHumsmdPT06VYG8rK1atXRUvQQW1k9enTR3jhzaeQqVM1ODiYbdu2aYYmDx8+nKFDhwoz6WXPth43bhzv37/n6tWrpKenU69ePWmiB5cvX87vv//OX3/9RZMmTRg3bpzwKnoANzc3QkJCOHjwIJC5du3du7dgVXJSs2ZN3N3dmTJlChEREWzdupVnz54xffp0hg0bJjRdYtq0abi4uLBnzx5CQ0NZsGABJiYmnD171nAPkgMGk97AF9GvX78cHwP07dtX33KykZqaqrnpSUhIkGb3UEamTZuGt7c3ALt27dIx3Hr06MH27dsZOnSo3nXNnDlT8zjrUCSRQ5KUSiXv3r3LFqchwwwEGbWVLVuWBQsWCHv/z0E2M/zFixdMnTqVv//+m9DQUKFxMmq2b99OYGAgAQEBmmPqgaMKhYKuXbsK0WViYkLHjh3p2LEjd+7cISwsjNTUVH766ScGDx5Mnz59hOhycnIiLi6Ojh074ufnR+3atYXoyMqLFy90DHo1DRo04NmzZwIUfR388ssvhIeHM2LECEqVKsWWLVtwdXUVbtKDXANa1WzYsIGBAweiUCiwtrbG2tqaJ0+eEBYWxowZMzh58qTeNRUvXpxx48bl+rqLi0u2al59EBMTo/NcpVKRkJBASEgIvr6+QiP01q5dK02MjDYqlYqaNWuyZs0arKysMDMzE25YTp06lcePH+Pm5oabm5vmuLGxsTSDw3NDxLmLjIykS5cuuXZaiuqyPHXqFBcuXGDZsmVUqlQp27lRxzPIQN26dUVL0KBUKjUGPWRujBoZGQnTU65cOYAcu4tNTU1JSUkRalReunSJMWPGUKJECTIyMoiPj2fVqlVSdFHt2bOHxMREevfuTatWrahXr54UHaomJiYMHDhQsxmrUql48OCBtLFw2oj6fSpYsCD9+vWjX79+nDt3jtDQUBwcHPjzzz+F6FGTN29eHBwccHBw4OrVq4SEhDBixAiqVavGtm3bhGqTDYNJb+CL+NiNjmj69u3L0KFDefHiBYsWLWLv3r06Gd0yI+IifvPmTc3jjRs36pj0ItvTRVbnfozOnTvj4eGBr6+vZtGSmprKnDlz6NKli0FbFkTfOH8MGc1wyOxcef/+Pfb29mzdujXb6yIyK7ds2UJwcLBOxEfbtm2pUaMGP//8szCTXptq1aoxa9YsJk2aRFRUFGFhYcJM+rNnz5IvXz62bdvG9u3bdV5TKBSafFt9k5ycnOtrIm+oZScjI0PHgPj++++luGmVbUCrmoiIiGxVzWXLlsXFxYXx48cLUvVx4uLihLxvTgPdixcvzuzZs4V0MWrTu3fvTw5+F4GRkRH79u3j5MmTuLq6cvz4ceH/j9999x3fffcd+/fvl+pa+uTJk1yjuaKjo7GyssLf31/PquDBgwcA0nVaOjo6MnXqVJ49e5btXlehUHD48GFByv7h8ePH/PHHH9SvX58HDx4Iv94DFC1aVCf7/dChQ8K7lCBzM+jixYs0a9YMY2NjYmJiKF++PG/fvmXkyJHC4oIWLlyIn5+fZpBnTEwM3t7eUnT+79+/n8ePHxMdHc3atWu5fv06tWvXZunSpUJ1hYaG4uvrq7OOLV68OL///rtAVTnz+vVrihQpovld0nex44ULF7Jt+FhYWGBhYcH+/fv1qiUrqampBAQEcO/ePZo1a8aAAQOYP38+06ZNy3FT7f91DCa9gS/iwYMHuLi4EBcXR7NmzZg3b54UU+8hs/q7YsWKHDt2jPT0dObNm0eLFi1Ey/osRNyQaZuoWQ1V0Tc9hw4dIn/+/LRs2ZIBAwbw6tUrjI2NWb16tbDIiBEjRuDs7EybNm0wNzcnPT2dS5cu0bhxY80EelHIqG3QoEFC3vdzkNEMBzm6kbKiUqlyvNEvX748GRkZAhTljqmpKY6OjkKzWnO6kU9PT9fEkYiidOnSXLp0SRNZpObSpUs6JrQBXUxNTXny5InmN/HcuXNSVBjLNqD1c8iTJ49oCV8FJiYm5M+fX6gGWTfZXV1dWb58Oc7OzpQsWZKVK1fqdF+K5MiRI8yfP18z+FR0BvbYsWM1Gy3jx49n2bJlmtf8/f2xsrKicuXKetc1YcIEABYsWKCJOXj9+jXnzp0T2qGUkpLCoUOHGDRokNDf6tw4ceIEU6ZM0czW8PHxYcGCBcK7utzc3BgzZgzz5s1DoVBgYmLCL7/8IlQTZN7Hbt++XVM1/+jRIzw9Pdm8eTN9+/YVtk58//69xqCHzLz1+fPnC9GSE0WKFKFYsWKYmZmRkZFBUlKSaEmsWbOG9evXs3LlSiZOnMjRo0el6ABNTEzE3d2dXr160aRJE5ydndm/fz/lypUjKCiIihUr6t3f6du3L+3bt2fhwoXZ1qqrV6+mffv2etWjjbu7O0lJSVhZWfHrr7/y5s0bfv75ZwoXLsyAAQOE6ZIVg0lv4Ivw8PCgW7duWFpasn37dnx8fKQZtAjQuHFjnVyr8PBwYbl4amSNldFGppv7qKgoVqxYgZeXF5BZ9TxnzhyOHj3KunXrmD59uhBdxsbGLF26lIsXLxIbGwtkZi9qR0gkJSVRoEABgzYyW07Pnj2b6+si8+dkNMMB6tevT9OmTaXKsc3IyECpVGarEFQqlUI7bmRF3WoN8ObNG7Zu3UpISAhJSUk4OTkJ0zV69GimTJmCm5sbFhYWpKenc+bMGebPny/Vb7hsTJo0iSFDhpCQkICjoyP379/XMbtEIduAVjVZ58hkZdWqVXpU83WSmJgo/LNMTU3l2rVruZr1oqI/LCwsdAzUsLAwITpywtfXl2nTplG7dm0p1tTan92jR49yfU0U/v7+XLhwgU2bNpGSkkJgYCC3bt1izJgxQvTs2bOHPn368PLlS81GizZFixYVoktNQEAAmzdv1kQo3b59mylTpgg36atXr86uXbuIj48nIyODIkWKCJ2/oyYhIUEn1qZ8+fLEx8djZmaW4wwvfaFQKHj8+LFmrfjXX38J1aNNv379uHXrFpaWltja2jJz5kwp8vKLFi1K/fr1+f7773nx4gWjR4+WYm7EwoULKViwINWqVeP48eOcPn2aI0eOcOvWLRYuXMiKFSv0rqlSpUqkpKTQp08fVq5cqfO/KPq6f+XKFXbv3g1Ap06dGDhwID///LNQTTJjMOkNfBHPnz/XZDdPnjxZeMwHZFYXTJ8+nWLFirFy5Uq+++47Ll++jLu7O48fPxZu0ssaKyPDTUROBAcHExQUpFnA5MmThyZNmlC7dm169uwpzKRXY25ujrm5eY6v9evXT2iLuEza5s6dm+Pxhw8f8uHDB65du6Y3LVmR0QwH8Pb25smTJzRr1ozWrVtjbW3Nt99+K1RTkyZNCA4OztaRsX79en744QdBquTm3r17bNiwgaioKMqVK0dKSgpHjhzJNjNCn1haWjJ16lQ8PT01cQOVK1dm9uzZWFhYCNMlOw0bNiQ8PJzY2FiUSiX169eXYri0bANa1RQqVEjo7JiviQMHDmQ79vr1a3bu3Ennzp0FKPqHR48eMX78+Bxv6kVGf+S2ASTD5k/hwoX56aefRMvQoL3Gz7rel2H9f/jwYc2a9Ntvv2Xz5s04ODgIM+lbtGhB69atAWjatKnOawqFguvXrwtQ9Q8fPnzQmXFQvXp1KboZ9+3bx5IlSzhw4ABxcXF07doVLy8vbGxshOoqUqQIW7dupUePHqhUKnbs2EHRokWJi4sTOq9u7NixODo6YmlpiUKh4OTJk8yZM0eYHm0GDx5Mq1atMDY2RqVSSdP9ZmJiwps3b6hYsSKXLl2iRYsWUnz3L168SFRUFAqFgujoaH788UfKlClDmTJlhBW/mJqasmLFChYsWECPHj345ZdfNB20oq/7Jib/2M5FihQRvmkgOwaT3sAXof0PZmxsrPNcFD4+Pri5ufHXX3+xatUqvv/+e7y9venatStr164VLU/aWBntires1W9//fWXKFmkpKToVKOq23Fl2M3/FDL/4Ohbm3q3XE1ycjJeXl68evVKeOWujGY4wN69e3n+/DkxMTHExMQQGBiImZkZrVu3xsrKikaNGuld088//0z//v05dOiQps364sWLJCYmStkSLpoRI0Zw5coVOnbsyMaNG/nhhx+wsbERatCradu2LW3btuX169eA+MpAmcnJQIXMuBtAuBkn44BWyPxOyTpXRjY2bdqk89zIyIhixYrRq1cvHBwcBKnKpFq1alJmxGpvAH348IHffvtNmiGa9evX5/jx41hbW4uWAsi9HoXMz0/bBMyTJ4/QeyIPDw88PDzo168fISEhwnTkRv78+bl8+bKmOOLy5cuYmpoKVpW5QbZx40Yg835t586djBkzRrhJ7+XlhaurKx4eHigUCho2bIi3tze7d+9m9OjRwnTZ2tpSpUoVTp8+jVKpZOTIkUIH2Wpjbm7OuHHjiImJISMjAwsLC/z8/IR3RvTq1YuRI0eyatUqunbtysGDB6lSpYpQTZDpg6mvWbGxsTrFTCKvv0ZGRsycOZOaNWsydOhQ5syZQ+fOnaX7TZBphouMiHdYDXxVyGQyq1EqlZqFu7W1NX/88QcbN26kQYMGgpVlR4bzpUY7xzNr5ZvISrisFQ7ag61kq3zOikyfb1ZEart+/TqTJk2iQoUKREVFCa9EldEMV1OiRAns7Oyws7NDqVRy4MABVq1aRWBgoJBKrkKFCrFt2zb27t3L1atXUSgU9OvXj59++kmaKhuZuHbtGnXq1KF69eqaoW6yXBeSk5NJTEykZMmShIWFkZycjJGREf3795em3VoWshqo2igUCuEmvawDWmW7CfwcRGleu3atFPMNviaybgB169ZNaIyYNsePH2fz5s3kyZOHPHnyCM+kVyqVmtiWjIwMnQgXGapQGzZsyKRJk+jRowcKhYKIiAidiEZRTJs2jQ0bNmiMXVk2gaZMmcKoUaM064q4uDgCAgIEq8r8nmkXuZQpU0ZopbqaihUrEhYWxtu3bzE2NqZgwYJA7t04+uLGjRssXryYwMBAbt68iYuLC/7+/lKYzvPmzaN+/fosWrSIjIwMNm3ahLu7OytXrhSqq0ePHrRv3x4zMzO2bt1KbGysputFJEZGRrx7946kpCRu3ryp6cCJj4+X4v6oR48eVKlShQkTJnD79m3Rcnj79q1OAcy7d+90noteV8uGwaQ38EU8e/YMT0/PXJ+LGLiY1bhdv369TiW2aGQxaLIia7Vb+fLliY2NzbbJcvHixRwHWBqQm3Xr1rFixQomTpyoicqSAdnMcDUvX77k6NGjHDlyhHPnzlGjRg3s7OxYtGiRME158+alW7du0l4zZOLYsWMcOHCA0NBQvLy8aN26NampqaJlERcXx+DBgxk+fDj9+vVjzZo1NGnShOvXr1OgQAF69uwpWqJUfMyklx2RN4cir1O5oTYpTUxMSExM5NSpU9SoUYNKlSoBuoUA+qR3795C4/E+Rm4RWBcvXiQ4OJglS5boV1AuqFQq/v77b9EyAKTrLLt16xbNmjXTGPPaES4y3Je4ubkREBDAggULMDExwdLSknHjxgnTo1QqmTJlCmfOnKFhw4akpaWxevVqmjRpgp+fn/CNbAsLC/bu3cuff/6JUqnE3NycYsWKCdUEULx4ccLCwjSbLbt27aJEiRLC9Hh5eTFz5kxpo7Hc3d01c+hq1qzJ+PHjmTNnjhRrjvv37+ts/EyYMIFOnToJVJTJ6dOnmT9/PlFRUbx9+5Z58+ZRunRp4cWY/fv3p1u3bqhUKjp06EDJkiU5cuQIixYtEna/W7JkSZ3n6sjGsWPH6sQvi6Bs2bI63/MyZcponstQ/CIbBpPewBfRr1+/jz4XTbFixaQy6EHeWBmAgwcPsnbtWm7duoWpqSk1atRgyJAhwvJsITMuwtnZmZkzZ9KiRQsUCgVnzpzBy8tLSgPAQM68ePGCqVOn8vfffxMaGkr16tVFS9JBRjO8T58+PHz4kJYtW9KpUye8vb2Fx6Q4OTnlekOvUCjYsGGDnhXJjYmJCR07dqRjx47cuXOHsLAwUlNT+emnnxg8eDB9+vQRomvRokVMnjxZk3VduHBhFixYwJ07d5gzZ47BpM+FAQMG6DxXKBSYmppSvXp1Ro4cKSyGTdYBrVWrVmXbtm00aNCAatWqERoaypYtW6hTpw6zZ8/W+2D1O3fuMGLECNzc3LC0tNR8zxMTE/H29qZFixaaSD19I3PXgXbBjVKpZP/+/QQHB3Pt2jWhpk3W7/ytW7do0qSJIDW6lCtXjv3793P9+nVGjRrF4cOHhc4WuHHjhrD3/hwKFCggfMaUNuvXrycjI4MjR45oir/ev3/P9OnTWbduHcOHDxemLSYmhhIlSlC9enWsra0JDg4mf/78WFpaCtOkZu7cubi4uDB37lwUCgV16tQRuo5WnxNZZ6MkJyfz448/ap7b2tryyy+/CFT0D+np6aSmpmo6vJKTk6XY0PPx8WHBggVA5iyGwMBAPDw8CA8PF6rLwcGB6tWrk5CQoPFNXr16xbBhw4QVNQUGBmY7VrZsWUJDQ/ntt98EKPoHGTaiviYMJr2BL6Jdu3bSmW0pKSlcu3YNlUpFamqq5rGaOnXqCFQnb6zMr7/+ir+/PxMmTKBWrVooFAouXbqEp6cnkydPFraj2bhxYzw8PPDz82P8+PEoFAqqVq3K7NmzNcNPDMiPnZ0d79+/x97enq1bt2Z7XUTXjRoZzXDI3LQrX748VatWpVq1alJoyqkaJC4ujhUrVkjRmi4z1apVY9asWUyaNImoqCjCwsKEmfQ3btxg+fLlmufq38hq1arx9OlTIZq+BqpWrcrDhw/p3bs3RkZG7Nq1i7x585KSkoK7uzt+fn5CdMk6oHX16tX89ttvNGzYkOvXr+Pt7c28efO4ffs2vr6+eh+Q5+Pjw8SJE2nTpg07duwAMuPO4uPjcXZ2pkWLFnrVo01O61VtRK9d3759S1hYGFu2bCE5OZmMjAz27t2ridsQgfZ3XqFQ0KdPH1q2bClMjzaBgYH8/vvvPHv2jEGDBrF8+XIePHjA2LFjhWk6fvw49+7do0mTJsK/T2p+/vlnAgICsLOzy/H1rPOM9MXevXvZsGGDTnd2wYIFmTdvnmYgtwgOHz7M7NmzdSqcTU1NmTJlCl5eXsJnIFSqVImdO3fy5s0bjI2Nhc8PU2fhy9r5qVAouHHjBrVq1QLg7t270mRzd+zYkUGDBuHg4IBCoWDHjh1SVDd/+PBB5/pVp04d0tLSBCrK5NSpUzRv3lznWPfu3QWpySS3eUqA8BkWWefcGBkZUbRoURo2bCj8uiEjBpPewBfRt29fXF1d6dGjh2gpGlJTU3VaJLUfKxQKDh8+LEKWBlkXChs3biQ4OFgnQqZq1aqYm5szY8YMoT/M6kF47969Q6VSUbhwYZ3X9+zZI7RCKTf0XSX4JehbW58+fbJVYGhXaIhERjMc4MSJE1y9epWjR48ybdo03rx5g7W1Na1bt6ZZs2ZCZjJkNQK3bdtGUFAQo0ePFp7t+bVgamqKo6Mjjo6OQjVoox3xYRggmzuXLl1i69atmJhkLpetra3p27cvixcvFvobJOuA1n379hESEoKZmRn+/v5YW1tjb2+PSqWiY8eOetfz9OlT7O3tAThz5gxt27bFyMiIMmXKkJiYqHc92jx69Ijx48fnaNKLXrt6eHiwZ88eGjVqxLRp07CxsaF9+/ZCDXrIXE8/fvyYP/74gw8fPlCpUiXhMSRq9u7dy7Zt2+jVqxfFihUjPDwcR0dHYSZ9YGAg4eHh1K1bl6CgIFxdXXM1xvWJ2ux2c3MTrEQXpVKZ41qwSJEiQrteAgMDCQoK0pi6AI6OjtSpUwdPT0/hJv379+/x8/Pj3r17BAQEMHv2bFxdXTUZ8PqmQYMGH63+FjUjQs3PP/+Mk5MTNWrUAODevXvCNvuzMnbsWL799ltOnDiBUqnEwcFBii5LU1NToqOjNdXqMTExUtxvu7i40KdPHyZMmCBFxwHIPU9p//79Os+VSiXPnz/nyZMnBAYGGgoxs2Aw6Q18EZs2bWLKlCmcPn2auXPnSnGRPHLkyCf/5o8//hDaEitjrMz79+9zzHivXLmyFBnKQK7maVBQkBCD5FODF0NCQvSuSVZtI0eOxM3NDVtbW01r58iRIylWrJjOHAsRyGiGq6lTpw516tRh3LhxxMfHc+zYMRYtWsTDhw+JjY0Vpuvdu3fMmjWLa9eusXbtWkMV/VeGsbExb9++1Wx4qiM+Xr16JY3JJSPqjWI1SqWSpKQkAKHVbzJHpagroi5cuECHDh2AzJtD9UaHPtH+jGJjY3U6uESvc6pVq5atskwWdu7cia2tLd26daN58+YYGRlJYUKcOHGCKVOm0KhRIzIyMjQxCLa2tqKlYWJiorN2KFy4sJDvvJrdu3cTERGBmZkZ9+7dY8aMGVKY9OpBrE2aNOHx48c6A21FkpSUhFKpzHZdVyqVfPjwQZCqzOuUtkGvpm7duprfIpF4enpSqlQpXrx4Qb58+UhMTGT27NnCIm/27NkDZP5Gjhw5Msf4D5G0adOG/fv3c+HCBYyNjalfvz7ffPONaFkaunfvrlMNHhoaKqwDVM3MmTMZO3YsJiYmKBQKFAoFy5YtE6oJIDIykhkzZuDk5IS/v3+2PHgRyBwpk1sM45kzZ/Dz82Pjxo16ViQ3BpPewBdRq1YtduzYgb+/Pz179sTb25vy5ctrXpe1Im/BggXCBnTJGivzMWNGhgXzxxChT+bBizJqW7ZsGYmJiTRs2FBzbO7cuXh4eLBs2TKcnZ31rkkbWc1wyIwm+eOPP/jjjz+4ePEilSpVYvTo0cL0nDt3jilTpmBhYcGuXbsMbYlfIXZ2dsycOZNFixZpjKSMjAw8PT3p2rWrWHES06ZNG4YMGULXrl1RqVRERUXRunVroqKihA7Hk3U+i0qlQqVSkZKSwuXLl3F3dwcyYwlFmOJFihThxo0bJCYmkpCQQOPGjYHMDYTSpUvrXc/XwrFjx9i+fTvu7u6kpKRgZ2dHenq6aFkEBASwefNmqlWrBsDt27eZMmWKFCZ9mTJlOHbsGAqFgrS0NIKCgoTOyDIxMdH8VlepUoX3798L05ITAQEBrFu3TsegFNlB0rRpUzZs2MDgwYN1jgcFBWWLtNAnSqUy19dkuFe7fv06CxYs4Pjx45iamuLn5ye0y0z7fy5v3rzSzamDzIgbyMyAP3/+PIAUsTI54evrK9ykr1+/PseOHePWrVsYGxtTuXJlKTaoSpcuTVBQECEhIfTu3ZspU6boeGIiIsaePHny0ddzKs4UTdOmTZk3b55oGdJhMOkNfDF58+Zl6tSpvH79mp49e6JQKFCpVCgUCq5fvy5aXo6IXMjIHCvztSKiokvmwYsyajt69Cjbt28nf/78mmOlS5fGx8cHR0dH4SY9yGeGjxs3jrNnz5IvXz5atWqFnZ0d3t7eQk3xpUuXsn79eiZOnEiXLl1IT0/n9evXmtdl3Zg1oMugQYOYOnUqNjY2NGzYEIVCQWxsLE2bNpVuALxMuLq6Eh4ezuHDhzExMaFLly44ODhw6tQpzSAzEcg2oFVNq1atmDhxIunp6VStWpWqVaty//59li5dSps2bfSux8XFhUGDBpGYmMjkyZMpUKAAQUFBrFq1SviwPgsLixyPX7x4keDgYJYsWaJfQVoUK1aM4cOHM2zYMKKjowkNDSUhIUGTzS2qC/TDhw8agx4yhwhmZGQI0ZIVNzc3pk6dys2bNzE3N6d+/frSxFgAQqv6cyIyMpIDBw5Is1nm7OxMnz59uHz5MhYWFqSnp3PmzBnu3buX41wlfVGnTh12796drQtiz549VKpUSYwoLbJ2HmRkZEiTsS4js2bNIjo6Wic6THQMyceQYSMIMq9ftWvX5u7du3h6ehIVFcXFixdFywIyuw/OnTuHm5ubJgFA1IZjp06dNL6cGoVCQWpqKkqlUlqfTrbfJxkwnBEDX8yDBw9wdXUFMmNctHcNZUVkm66ssTI3b97UqXJWo1KppBjIIhsyD16UUVuePHl0DHo1ZmZmQuNkQE4zHKBevXqMGzcux9ZmUaxYsQLI7Eby9vbOtvCTdcFnQBdjY2MWLVrE1atXOXfuHCqViqFDh+pkQCYlJUkRYScTRkZGODg40KFDB813/82bN0IHjoJ8A1rVODs7s2HDBhISEpg9ezaQOcciX758uLi46F2Pubk50dHRpKSkaKKeGjRowLZt24QbXNrRO0qlkv379xMcHMy1a9fo1KmTQGWwYcMGBg4ciEKh0MwIevLkCWFhYcyYMYOTJ08K0ZU/f34uX77MDz/8AMDly5eFD8NTU7p0aTZs2KAZsmtmZiZ0LZ2RkaETJZP1uegN9jJlykhj0AMUL16c7du3ExoaSnR0NAANGzZk4cKFQteGEydOpE+fPkRHR9OwYUOUSiUXL17k7NmzUkRbNG7cGF9fX1JSUjhx4gQhISE0bdpUtCxpiYmJYd++fcLvNz4XGWLOIDPqbMOGDfz+++9YWFiwcuVK0ZKAzE7jadOmUadOHQ4fPpxthp6+ydoJrlKpWLVqFevWrWPq1KmCVH2c8+fPG+49csBg0hv4IkJCQli8eDFOTk6MHz/ekGX7GcgaK3Pw4EFh7/01IvPgRRm1GRkZkZiYmG0hmpiYKLxtXkYzHGDEiBEkJSWxbt06zp8/j0KhoEGDBjg6Ogpb0N+4cUPI+xr476COecqJfv36CYuFk5XQ0FAWLFigySSWpWtQtgGtakxMTBg6dKjOsSlTpug89/b2Ztq0aXrTlDdvXp2N4ZyKE0Tx9u1bwsLC2LJli8bc3bt3r/ABrREREQwcOFDnWNmyZXFxcWH8+PGCVGV+l0aNGqU5P3FxcQQEBAjTA5CWlkZERARFihShXbt2mvXYkSNHWLBggbC19q1bt2jWrJnOfYbaPJXhGmZpaYmPjw9t27bVKegQERGhplChQowYMSLX111cXFi8eLEeFWVu/mzfvp0tW7Zw/PhxjIyMMDc3Z9asWRQpUkSvWnJi8uTJBAYGUqhQIfz9/WnVqhVjxowRpufAgQOax+/evdN5DuJjZcqUKSOdQX/16tUcj6vj60SRmprKrl272LhxIy9evKBjx46ULFlSis0pAB8fH8LDw3F1dZViwG5W4uPjmTx5Mu/fvyc8PFwzi0oUo0aNynbs9evXPHz4UIoZA7JhMOkNfBFr1qxh1apVmlxPA18v6py+K1euaAzBhg0baoY6yYyIRYPMgxdl1Na5c2dmzZrF/PnzNTvkSUlJzJo1S/giWUYzHDIrdB0dHalSpQrNmzcnLS2NM2fOEB4eTlhYGMWKFdO7Ju1om5wQvUFl4D+HLG3NMhEUFERoaKhQ4yg3ZBrQ+iWcOXNGb++lngOkxsjIiKJFi2JlZcWsWbMoWLCg3rRkxcPDgz179tCoUSOmTZuGjY0N7du3F27Qf4o8efIIe28LCwv27t3Ln3/+iVKpxNzcXMjvojazZ8/m9u3bJCYm8vbtW9q1a4erqyu///47w4cPF6ZL9g32nTt3ArB//37NMZGZ9J9DXFyckPctXrw448aNy/V1EZsHavLkycPYsWMZO3YsaWlpPH/+nHz58gnRArqDM8uUKaPzXIZYmYYNG+Ls7EybNm10NqdE6vrYxqvI62vr1q2pX78+EydOpHXr1uTNm1fT5SIDp0+fZtu2bdnM75SUFHbu3Enfvn0FKcvcrHJzc8PBwQEXFxehv9tq2rVrp/NcoVBQrFgxGjZsqIkJMvAPcq/kDUjH1KlTv0qDXqT5IGusjFKpZMqUKZw+fZpGjRqRlpbG6tWradKkCX5+fsKN54+RNZtRX+8p6+BFGbUNHDiQOXPm0KJFC6pXr45SqeTu3bvY2dkxduxYIZrUyGiGQ2b+e48ePRg2bJjm2JAhQ1i1ahUBAQGaIYz6pFmzZtnyDdXIUI1n4D+HLG3NMlGiRAkpDXrZBrR+Cfpcj8XExGR774SEBEJCQvD19RVyTVWzc+dObG1t6datG82bN8fIyEia/8FHjx7lWPWmZtWqVXpUQ7ZqWDVnz54FxBpc586dY9++fbx69YqJEyeyfv16ypYty969e4XGgU6dOpW5c+fmGDsoA0eOHBEt4X8GUZsHkNmVffr0aZydnbG3t+fdu3eMGzcuWyeOvvicKus9e/YIG26rjiPZtm2b5pjozYPP+V8Ucc4sLCw4d+4cBQsW1MSTysTWrVt1zO/4+Hg2bdpEeHg4RYoUEWLSp6Sk4OXlxbFjx/D39xc69Dor3bp1y3YsLS1NeASurBhMegNfxJo1a4S2Uv9bRObjyRors379ejIyMjh69KjmAvn+/XumT5/OunXrhFUATZs2DW9vbwB27dqlc1Hv0aMH27dvz9ZOrw9kHrwoozYjIyPmzZvHqFGjuHr1KkZGRtSrV49SpUoJ0aONjGY4wB9//EFERES24yNGjBB23f2cajxDlrmB/1VatmzJli1baNu2rU51oOgOEtkGtH4J+jSic9pwLV68OLNnzxay2a/NsWPH2L59O+7u7qSkpGBnZyc8Ck5NoUKFslW9iUTbeLt69arOxplog6tgwYLkzZuX0qVLc//+fZycnITGfahJS0ujW7duBAQEUKNGDdFysrF+/focjw8ePFjPSgz8X1i9ejVeXl4cOHAAc3Nz5s6dy4ABA4SZ9J9DUFCQMJNelqiWL0XEOVu2bBl///034eHhuLm5oVQqSU1N5dGjR1LMQ1Qb9JcuXSI4OJgDBw6gUChwd3cXViDXrVs3njx5woABA7h58yY3b97UeV3k9TUtLQ03NzdsbW358ccfgcwujuLFizNv3jzpu0D1jeFsGPgiZGyHX7x4sWYg2e+//64z0G3MmDGsWLGC6dOni5InbazM3r172bBhg84OZsGCBZk3bx5OTk7CTHrtH5SNGzfqmPQib2A/Z/CiQVt2ypUrp/kfkAUZzXA1OXWwGBkZSV1pYMgyN/C/SmBgIGlpacydO1dzTIYOEtkGtH5tmJiYCK8wLlasGMOHD2fYsGFER0cTGhpKQkKCZv1lZWUlTFvRokVzrHoThbax1bVrV6mMLu1Np6JFi0ph0AMsWbKEyMhIhgwZws8//yxdZvKtW7c0j9PS0jh79iyWlpYCFRn4N6hUKmrWrMmaNWuwsrLCzMxMSq9AGxH6ctuUUiP75pSoz7RUqVKMGzeO0aNHc+jQIUJDQ+nQoQM//vijzvw1Efz6669s2LCBuLg4OnfuzJYtW5g4cSLdu3cXpql+/fqYm5vz/Plznj9/LkxHTixdupTExESddIm5c+fi4eHBsmXLcHZ2FqhOPgwmvYEvIj4+Hk9Pz1xfnzVrlh7VZHLixAnNTamfn5+OSf/kyRO968mKrLEySqUyxwywIkWKCF1gab93Vh0ytIJnHbx48eJFgoODWbJkiThR/z8ya5MNGc1wpVLJu3fvsv1fvn37VpCiz0P2GzIDBv4tly5dEi0hR2Qc0Po1IcMA8w0bNjBw4EAUCgXW1tZYW1vz5MkTwsLCmDFjBidPnhSmTeZrugzrQG209Yje+MlKly5daNasGdOnT+fgwYNUqFBB85qI+zVtFixYoPM8Pj6emTNnClJj4N9iZGTEvn37OHnyJK6urhw/fly6/9GsiNCnvSn1NSL6MzU2NqZdu3a0a9eOuLg4wsLCALHRReqIpxUrVlC8eHFA/HlSJxHkxPHjx/WoJDvq7kHt38nSpUvj4+ODo6OjwaTPgsGkN/BFGBsbC2/zzorspq6ssTJJSUkolUqMjIx0jiuVSj58+CBEU1Zk+PxyQqlUsn//foKDg7l69aqwBUJOyKxNFmQ1wzt37oyHhwe+vr6a735qaipz5syhS5cuQrV9DFn/Tw38w+fkPhoii/4hMjKSLl26fNWRDPoc0Pol6NMAzinL/PXr1+zcuVP4b2NERES2SIiyZcvi4uLy0UF++mDRokVC3/9rQju/P6csf33n92flxo0bxMXF0aRJE+nu37QpXbo0jx8/Fi3jo8i8eSUKV1dXli9fjouLCyVLlmTlypXCN4BkJOumVE6INJy/JipXrqxJSBAZXbRixQpCQ0OxsbGhdevWdO3aVbprREpKCrt27WLjxo08f/5cM8dFBHny5MlxI9vMzEzqbnFRGEx6A19EyZIlPzphXjQymkWyxso0bdqUDRs2ZDMbgoKChA4akfEzVPP27VvCwsLYsmULycnJZGRksG/fPipWrChamtTaZENWM3zEiBE4OzvTpk0bzM3NSU9P59KlSzRu3JghQ4YI02Xg68fR0fGTkUQhISF6UiM/Dx48AL7u6jcRN4vbt2+nR48eH/0bfcYPZo1FMTIyolixYvTq1QsHBwe96fhStIfRiaBq1aps27aNBg0aUK1aNUJDQ9myZQt16tRh9uzZhg09LbSrv2XK8U9KSmL+/PkcPXoULy8vWrduLVqSDtoboCqViitXrvDNN98I0/PkyRPKli2b42vR0dFYWVkJj9fIDZHGoIWFBcHBwZrn6gpnA1+OSMP5a0Xkd9/GxgYbGxsePXpEaGgo06dP5+3btyxfvpz+/fsL3RSNj49n8+bNhIeH8/79e0aMGMGgQYOE6YHM9VdiYiJmZmY6x2XobJQRg0lv4IuQbYcQ5DZ1Qd5YGWdnZ/r06cPly5exsLAgPT2dM2fOcO/ePbZu3SpM18eqkv766y9RsvDw8GDPnj00atSIadOmYWNjQ/v27aUwwWXWJiOymuHGxsYsXbqUixcvEhsbC8Dw4cOpX7++5m8MQ1oN/Btk/O2WmQkTJgCfV/0mKyLWRoGBgfzxxx94eHhgamqa4980bdpUb3rWrl2rM/BXJnKqutZGZAX26tWr+e2332jYsCHXr1/H29ubefPmcfv2bXx9fZkzZ45e9WifJ9mq1T8nu9/FxYXFixfrQc0/2NvbU7FiRSIiIihZsqRe3/tzyLoBWqZMGaZOnSpIDYwdO1azkT1+/HiWLVumec3f3x8rKysqV66sd11f8+aBrMi6HpJVF8irTQYPqHz58kydOpWJEyfy66+/EhoaSlBQkOY+Tp+oh9gePnwYS0tL5syZg5+fn2ZNK5LOnTsza9Ys5s+fr7mPTUpKYtasWUKHv8uKwaQ38EW4urp+8m/WrVunV6Pr2bNnmpx87ceQuZMoGlljZYoXL8727dsJDQ0lOjoagIYNG+Lj40PBggWF6fpYVZLIKqWdO3dia2tLt27daN68OUZGRlIsDkBubTIiuxlubm6Oubl5jq8ZhrQa+DekpqZy7dq1XG+0tGdZGMgcUr5s2TJsbW354YcfWLRoESEhIdSpU4clS5YIrfiUmYiICLy8vHBwcCAgIIAaNWoI1dO7d29pr5eFChWSqvJam3379hESEoKZmRn+/v5YW1tjb2+PSqUSMlxd+zzJes4+RlxcnN7fs0+fPtnmVsiEbBug2r+Njx49yvU1fSPr5sHXjJ2dnWgJOSLzfZus50w0Bw8eZO3atdy6dQtTU1Nq1KjB6NGjKV26tBA9vXr1wt7enkOHDmk2Z2WJrxs4cCBz5syhRYsWVK9eHaVSyd27d7Gzs2Ps2LGi5UmHwaQ38EVYWlp+8m92796tV5O+X79+OT4G6Nu3r9505IassTJpaWl4enpia2vLiBEjABg5ciRxcXHMmzcPExMxl4fPqUoSgXrgibu7OykpKdjZ2UnTniWzNpn5Gs1wfd8sGrLM/zd49OgR48ePz/H7o1AoOHz4sABV8rJo0SLi4uJwdHTk3LlzbNmyhTVr1nDz5k28vb3x9fUVLVFKChQogJeXF0ePHmXcuHE4OjpSvnx5zev6rpaStfoPoGjRotKudwBNS/qFCxfo0KEDkHmtELE2lLVaXWaio6OlNOk/1j0C4roitA3SrGapSPNU1s2DnGIrZGDatGma4Zm7du3SuXb06NGD7du3S/l/IRLDOft3/Prrr/j7+zNhwgRq1aqFQqHg0qVLzJ8/n0mTJlGrVi29a5o5cyZbt27FwcEBe3t7unbtqncNuWFkZMS8efMYNWoUV69excjIiHr16lGqVCnR0qTEYNIb+I+j70WDzBn5IG+szNKlS0lMTKRhw4aaY3PnzsXDw4Nly5YJnbKd0870kCFDsLKyEqapWLFiDB8+nGHDhhEdHU1oaCgJCQmauQIGbf9byGru6Ptm0ZBl/r9BtWrViIiIEC3jq+HkyZPs2LGDvHnzsmnTJmxtbWnUqBGNGjVi48aNouV9FiKvYXXq1KFixYqEh4drbsAUCoXeTXqZO0hk/Y2BTG0qlYqUlBQuX76Mu7s7kDmELjU1Vay4XBBRrS4zb968ES0hR86cOUPBggWxt7enRo0a0vwfyKIjK7JuHgwbNoyCBQtiY2ND27Zt+fbbb4Vp0ebmzZuaxxs3btQxnA3FSznzNZ8zkf+3GzduJDg4WCeOqmrVqpibmzNjxgwhES5OTk44OTlx5swZQkND6datG0ZGRkRERNC5c2dhBZhqXr16Rf78+TXnJiYmBhMTE4oXLy5Ul4wYTHoD/3H0vWh48OABLi4uxMXF0axZM+bNmydVK7qssTLq6mvtSdulS5fGx8cHR0dHYSZ9bjvTnp6eTJ48WXhumUKhwNraGmtra548eUJYWBgzZszg5MmTQnXJru1rQ+a2U30i642rAQP/TYyNjTUdJLGxsfTs2VPnNdHINqBVm927d+Pp6YmDgwMrVqwQOgRV5g4SWVrQc6JVq1ZMnDiR9PR0qlatStWqVbl//z5Lly6lTZs2ouUZ+AyUSiVv3rzJ9Tdc1FDDU6dO8dtvvxEREcG5c+fo0qULdnZ2FC5cWIgeNdrnKyMjQ+fcZWRkCNMl6xosLCyM+Ph4Dh06xMyZM3n//j1WVlbY2toKjTnTPl9Zz53s63pRn/XXfM5ExvC8f/8+x3kRlStXFr6Z3bRpU5o2bUpCQgLh4eEEBASwZMkSjh07JkzT7du3cXJyYt68efz4449AZlHmlClT2LhxI1WqVBGmTUYMJr2Brx4PDw+6deuGpaUl27dvx8fHh4ULF4qWpUHWWJk8efLoGPRqzMzMPhlv8d9Exp3p3ChbtiwuLi5SDuWSWZuBrweZK1ENfD4WFhaiJXx1pKWlkZyczJUrV/Dz8wMyq1OVSqVgZfINaFXz888/c+HCBRYvXkyLFi30/v5ZkbmDpGrVqmzbto0GDRpQrVo1QkND2bJlC3Xq1GH27NlCY8ScnZ3ZsGEDCQkJzJ49G4Bt27aRL18+XFxchOky8PncunWLZs2a5bpBdf36dQGqwNTUlK5du9K1a1eePn1KZGQk/fv3p3Llyjg4OGBtbS1EV9bzpX39FGlUyrp5AJmFXf369aNfv34kJiZy7NgxVq5cSVxcnBTXXdkN5qzIkPsu0zmTPYbnYwUbsmyulSxZkrFjxzJ69GiOHj0qVMuiRYuYOXOmxqAHmD17NnXr1sXX15eVK1cKVCcfBpPewFfP8+fP6d+/PwCTJ0+mS5cughXpImusjJGRUY6ZgomJiULb22Temc4Nf39/nJycRMvIEZm1GZAfmStRDXw+48aN4/Xr17m+LqqqUlY6d+7MgAEDUCqVNG3alO+++47Y2FgWL14sxY20bANa1aSmphIZGZlj6/Lx48eFGXAysnr1an777TcaNmzI9evX8fb2Zt68edy+fRtfX1/mzJkjTJuJiUk282PKlCk6z729vZk2bZo+ZX21iDBsatWqJYVR+jHKlCnDqFGjaN26NfPnz2fMmDFcvXpViJYbN24Ied9PIevmQVbMzMzo3LkznTt35sOHD8J0yHROtJHZcJb1nH3NMTwiuXLlCkqlknr16uHq6sqbN28wMTHBy8tLqK4nT57kuH52cHBg3bp1AhTJjcGkN/AfR9+LUe1KdGNjY+F5W1mRNVamc+fOzJo1i/nz52sqtpKSkpg1a5bQavWvYWc6K7LqArm1Gfhy9F1dKXMlqoHPp1mzZjo3YtrXBZFVlbIybNgwvvvuOxISEjQ3hufPn6dp06aMHj1asDr5BrSq+djQR2dnZy5cuKBHNbl3kFy8eJHg4GCWLFmiVz3a7Nu3j5CQEMzMzPD398fa2hp7e3tUKhUdO3YUputzOXPmjGgJUvDkyZMcC0sgc3irlZUV/v7+elYlr/GmJj4+nqioKKKiolCpVNjb2+Pj4yNU0/Hjx7l37x5NmjSRpktQ1s2DjyE64kw9nFj7McBff/0lSpbUhrOs50z2GJ6bN2/qFGCqUalUpKWlCVCU+ZszY8YM5s2bB8Cff/7JyJEj+f3339mwYQMTJkwQogs+7u+IvGbIilxupgHp2bBhAwMHDvzo3+h7J1jGC7c2ssbKDBw4kDlz5tCiRQuqV6+OUqnk7t272NnZMXbsWGG6vkZk+85pI7M2mREVNZCcnExiYiIlS5YkLCyM5ORkjIyM6N+/P8bGxoYhrQb+FV27diU2NhYbGxu6d+9OtWrVREuSnvbt2+s8HzZsmM5zFxcXFi9erE9J2ZBlQOvnIGLDeNasWZrHSqWS/fv3ExwczLVr1+jUqZPe9WRF3cl44cIFOnToAGR+frIVm+SEbAUAovSMHTtWM1x9/PjxLFu2TPOav78/VlZWVK5cWe+6tDftciMpKUnva51du3YRGRnJnTt3aN++PfPnz+eHH37Qq4acCAwMJDw8nLp16xIUFISrq6sUXVMg5+aBrMycOVPzuF27djqvZX2uT2Q2nGU9Z9qIPkc5cfDgQdESsrFy5UrWrl1LrVq1gMx4sW7dumFlZcWgQYOEmvTffPMN169f5/vvv9c5fu3atVxjG/9fRv5VoAGpiIiI+KRJr+9FzbNnz/D09Mz1ufZNmghkjZUxMjJi3rx5jBo1iqtXr2JkZES9evU0N/qikHFnGsi1BVelUgm/WZVZm6zIaIbHxcUxePBghg8fCxd5JQAAd11JREFUTr9+/VizZg1NmjTh+vXrFChQQGd4pb4wZJn/b+Dt7U1ycjIHDhzAy8uLpKQk7O3tpRjY97USFxcn9P1lGtD6OYi6yX779i1hYWFs2bKF5ORkMjIy2Lt3LxUrVhSiR4369zklJYXLly/j7u4OQEpKirTRftro8/OUtVoddA23R48e5fqavlm6dOkn/6Zfv36aDQZ9MX36dMqWLYuNjQ0qlYrIyEgiIyM1r4u6Z9u9ezcRERGYmZlx7949ZsyYIYVJL/PmAWTes9WsWVO0DA3dunVDqVTy9u1baWP8ZDOcZT1nsp2nrJQrV060hGy8fPlSY9DDPwVn33zzjVAPBWDMmDGMGTOGsWPH0qBBA1QqFbGxsaxYsULHtzOQicGkN/DV069fv48+F42ssTJqypUrJ9UPjYw705BZIZUbxYoV06OS7MisTUZkNMMhc6jO5MmT6dy5MwCFCxdmwYIF3Llzhzlz5gjRZcgy/9/B1NSULl260KVLF549e0ZkZCQDBgygUqVKQmM/DHw5sg1oVfOxa4UIPDw82LNnD40aNWLatGnY2NjQvn174QY9QKtWrZg4cSLp6elUrVqVqlWrcv/+fZYuXUqbNm1Ey5MKWavVQddIymoqyW4yidhEGDt2rJTnxcTERFNMVaVKFd6/fy9YUSaybh6omTBhAsWKFaNPnz506NBBaIc4ZEaZjRs3jhcvXlC9enWWLVsmxfVexu+8GlnPmawxPDKTNVJGu+BM5DB6gIYNG+Lj48OyZctYsGABRkZG1K9fH19fX0NBWA4YTHoDX0TWi2RWPpZH+t+iXbt2VK9eXe/v+7kYYmW+DPWGwZUrVzh//jwKhYKGDRtSt25dobqOHDki9P0/hszaZERGMxwys0eXL1+uea6+ga5WrRpPnz4VosmQZf6/ycuXL3n58iWvXr3im2++ES3HwBci64BW9fUit0HT+mbnzp3Y2trSrVs3mjdvjpGRkTRmibOzMxs2bCAhIYHZs2cDsG3bNvLly4eLi4tgdXIha7W6DO//f0HE/8LHikrUyBAlJkvklKybB2p+++03YmJiCA8Px8/PDzs7O3r37k2FChWE6PHx8WHevHlYWloSFhbGokWLPqur5L+NzIazrOfsa4jhkY1vvvmGu3fvUrVqVZ3jd+/elaJor0KFClSrVo03b96gUCioUKGCVIWiMiHHL5CBr4ZChQpJd2Hs27cvrq6u9OjRQ7SUHJE1VkZWlEolU6ZM4fTp0zRq1Ii0tDRWr15NkyZN8PPz++jgkf8mbm5umkEsL1++zNEcEYXM2mRERjMcyJbJp92+L6pi3ZBl/r/D06dPiYqKIjIyEmNjY+zt7QkPD6d06dKipRn4QmQb0KpGtiGHx44dY/v27bi7u5OSkoKdnZ3wIX1qTExMss1wmjJlis5zb29vpk2bpk9Zn40+zWmZq9WVSiVv3rxBpVKRkZGheQyQkZEhVNvXiogosZw+O+3nsnQNyrJ5oI2lpSWWlpbExMQwa9YsNm7cSPPmzXFzc/us2Qj/SZKSkjSdSIMGDWL79u16ff/ckNlwlvWcyRrDIzMDBw7k559/xsfHh9q1awNw584dJk+ezKRJk4Rqe/r0KY6OjrRv356JEyeSlpbGmTNn6NmzJ1u3bjWY9VmQ70pvQGqKFi2qM5FcBjZt2qQxdefOnSu8nSc3ZIuVkZX169eTkZHB0aNHNW2T79+/Z/r06axbt47hw4cL0XX58mXN46FDh+o9x/NjyKxNRmQ0wyGzTfHt27eajHB1+/6rV6+EbU4Zssz/N3ByciIuLo6OHTvi5+enWbwb+N9DZGXvp+Ju9H19LVasGMOHD2fYsGFER0cTGhpKQkICTk5ODB8+HCsrK73q+VLOnDkj5H23b9/+ycKX6dOn60mN3NXqt27dolmzZhqNTZs21bwmegPBwOeT9XOEfz5LkV2Dsm8eJCYmsnv3brZt20ZycjIDBw6kW7duREdHM2bMGHbv3q1XPUZGRjrPZZnVIrPhLOs5kzWGR2ZsbW158eIFQ4YMATKvXUqlksmTJ9OqVSuh2pYsWYKLiwtdu3bVHGvXrh116tRhyZIl+Pr6ihMnIQaT3sAXIeNCuVatWuzYsQN/f3969uyJt7e3zs69bD+GBj7O3r172bBhg06uYcGCBZk3b57mxlo0Mv4fqJFZmyzIaIZD5tDtmTNnsmjRIs33PyMjA09PT51Fjb4xZJl//Zw9e5Z8+fKxbdu2bFVSCoWC8+fPC1L29SLrtVakMfipuBt9G10bNmxg4MCBKBQKrK2tsba25smTJ4SFhTFjxgxOnjypVz1fiqjvWGBgIH/88QceHh7ZNrXVaJvR/21krlaXrXvEwL9D1s9R1s0DNdbW1lhaWjJ58mSaN2+uOd6pUyfCwsL0rkfW32WZDWdZz5msMTyy4+joiIODA3fv3kWlUlG1alXhsyIArl27xsKFC7Md7969O4GBgQIUyY3BpDfwRSxatEi0hBzJmzcvU6dO5fXr1/Ts2VNzkyjDAsbAl6FUKilUqFC240WKFJFmISFzdZTM2mRBVjN80KBBTJ06FRsbGxo2bIhCoSA2NpamTZtKMxDbkGX+dXL48OFsx9LT09m/fz/BwcH6F/QVoDYETUxMSExM5NSpU9SoUYNKlSoBuh04+ka2Aa1qZDO6IiIiGDhwoM6xsmXL4uLi8lnZ2KIR9XseERGBl5cXDg4OBAQEUKNGDSE61MherX78+HHu3btHkyZNqFOnjmg5n42snccimDp1KnPnziV//vyipegg2zU1K4MHD2bcuHE5vrZp0yY9q8me9571uYjZeSC34SzrOZM1hkd24uLiKFiwILVq1dIc+/vvv1m4cKFQH+9jHo4MmwiyYTDpDXwRVatWZenSpTRu3BhLS0sgc2FToUKFXH+k9cGDBw9wdXUF4ODBg3rPwDPwnyMpKQmlUpmt/U6pVPLhwwdBqj5eyQViOzZk1iYjsprhxsbGLFq0iKtXr3Lu3DlUKhVDhw6lXr16wjSBIcv8fwHtqLU3b96wdetWQkJCSEpKwsnJSaAyOblz5w4jRozAzc0NS0tLzTDpxMREvL29adGihaYDRwSyDWj9GpGlpV9GChQogJeXF0ePHmXcuHE4OjrqrKt/+uknveqR2agMDAwkPDycunXrEhQUhKurK3Z2dqJlAZCcnExiYiIlS5YkLCyM5ORkjIyM6N+/P8bGxoSEhIiWKA1paWl069ZNik0pbWTdPFCzf/9+off/WdHOfgfxee9qZDacZT1nssbwyMzatWv55ZdfgMzfpsaNGxMcHMzSpUupW7euUG3GxsbEx8dnu3eMj483mPQ5YDDpDXwRa9as4ffff9epNu3fvz9eXl4ULFiQwYMH611TSEgIixcvxsnJifHjxwuNqzDwf6dp06Zs2LAh23cpKChIp5VS33yqkktkx4bM2mREVjNcTZ06dXSq8S5evEhwcLCQaBlDlvn/Dvfu3WPDhg1ERUVRrlw5UlJSOHLkSI6dS/+v4+Pjw8SJE2nTpg07duwAMqPY4uPjcXZ2pkWLFkL1yWpaNmjQIMdNAnVno74H2matCMyKqArBr4U6depQsWJFwsPDKVWqFJC5ptC3SQ/yVqvv3r2biIgIzMzMuHfvHjNmzJDCpI+Li2Pw4MEMHz6cfv36sWbNGpo0acL169cpUKCAZuNRRkR0zS5ZsoTIyEiGDBnCzz//LM35kXXzQE3lypWZNWsWFhYWOp0ZIq4RAKVLlxZ6r5gbMhvOsp4zWbrnvya2bt3Kvn37ePr0KevWrSM0NFQTXSf6d6l3797MmDGDgIAAzMzMAHjx4gVTp06lb9++QrXJiMGkN/BF7N69m02bNlGkSBHNsXr16vHLL78wePBgISb9mjVrWLVqFY0bN9b7exv4z+Ps7EyfPn24fPkyFhYWpKenc+bMGe7du8fWrVuF6ZLVFAG5tcmMTGZ4VpRKpSaK5OrVq3Tu3FmIDkOW+f8GI0aM4MqVK3Ts2JGNGzfyww8/YGNjYzDoc+Hp06fY29sDmcM727Zti5GREWXKlCExMVGwOvkGtKqpW7cu9+/fx87OTorh0oUKFZKmKvDfINKk2L17N56enjg4OLBixQqhppLM1eomJiYaw6FKlSq8f/9esKJMFi1axOTJkzVrh8KFC7NgwQLu3LnDnDlzhJnQT548oWzZsjm+Fh0djZWVlbAosS5dutCsWTOmT5/OwYMHqVChgua1WbNmCdEk6+aBmtevX/P69WsePHigOSZqIw/AxcWFPn36MGHCBKm6ymQ2nGU9Z7LG8MiMqakpZcqUoUyZMowZMwZzc3P27dsnfC0G0KdPHx4+fEirVq2oVq0a6enp3L9/nwEDBtC9e3fR8qTDYNIb+CKMjY11DHo1JUqUEFbBPnXqVINB/z9E8eLF2b59O6GhoURHRwPQsGFDfHx8KFiwoGB1Bv7XkMUMV/P27VvCwsLYsmULycnJZGRksG/fPmEDpgxZ5v8bXLt2jTp16lC9enXNd0mmmzHZ0K56i42N1TFoUlNTRUjSQbYBrWo2bdrEkydPiIiIYOrUqVSpUgUHBwdatWqVrZJQHxQtWpRu3brp/X0/h+3bt9OjR4+P/s306dP1pEaXn3/+mQsXLrB48WLhXSMgb7V6TpiYyHFrfePGDZYvX655rr5WVKtWjadPn4qSxdixY9m1axcA48ePZ9myZZrX/P39sbKyEholduPGDeLi4mjSpIk0UZEybh6oEZE7/zEiIyOZMWMGTk5O+Pv7U7JkSdGSALkNZ1nPmawxPDKj7cWZmZmxZMkSqaKyXF1dGTRoEH/++ScA9evXN0Sn5oIcKwkDXxVpaWnZsqPS0tJIT08XomfNmjV07NhRyHsb+M+TlpaGp6cntra2jBgxAoCRI0cSFxfHvHnzpLkBMvB1I5sZDuDh4cGePXto1KgR06ZNw8bGhvbt2wvVZMgy/9/g2LFjHDhwgNDQULy8vGjdurUUZrOsFClShBs3bpCYmEhCQoKmEODChQtS3FDI3D1VtmxZxowZw5gxY7hw4QIREREsXLiQNm3aMGXKFL1qkbl6MTAwUNOGbmpqmuPfaEfX6ZPU1FQiIyMpXrx4tteOHz+OtbW1XvXIWq0OZJsDlPW5KKM363dKuzpdpPms/T/56NGjXF/TN0lJScyfP5+jR49qfiNlQsbNA4D79++zefNmkpKSUKlUKJVKHjx4QFhYmBA9pUuXJigoiJCQEHr37s2UKVN05mmIisqS2XCW9ZzJGsPztVCoUCGpDHo1pUuXFtZp8zVhcLsMfBGtW7fG19eXGTNmaKrwVCoVfn5+NGvWTIgmmW/CDHw5S5cuJTExkYYNG2qOzZ07Fw8PD5YtW4azs7NAdQb+F5DRDAfYuXMntra2dOvWjebNm2NkZCRFtbMhy/zrx8TEhI4dO9KxY0fu3LlDWFgYqamp/PTTTwwePJg+ffqIligVLi4uDBo0iMTERCZPnkyBAgUICgpi1apVmqFcBj5NpUqVqFatGpcvX+bw4cN6N+kXLVqk1/f7EiIiIvDy8sLBwUG6vOmPVXU6OzvrfbZAVmQq1sg6Ewj+2VwR2dVibGzM27dvNTEH6ur0V69eCZ3dpb2mybq+Ebnesbe3p2LFikREREhTSQzybx5MmjSJunXrEhv7/7V373FRV/n/wF8zeMlLKLauibnejf1qKXgpLQWxr5g6w4Cmmbh5w9T0K1AhKCWkkkpoUilpulwewqgIA6J4r6jFVRH8egt3Lf1qaqy/UpEVMGB+f7AzzXCTsfycM/h6/jXMp8djXh3wMzPvc8775GPs2LH44osvpDgzYvz48cjNzcW7775r/qyqUqlq3R2qBHsoOMs2ZrK24ZHZTz/9hL/+9a8wGo3mx5ZEtKWmByPPpxyyC3PnzsW8efMwcuRI9OvXD5WVlTh9+jS6d+9utWVRSYWFhVi+fHmd10VvBSTbfPnll0hJSbGa/e3QoQNWr16NSZMmsUhPv5msxXDT3354eDhKS0uh0WiE7VAyYS/zxqdnz54ICwvDW2+9hYyMDOj1ehbpq+nfvz+ys7NRWlpqLnK5urpix44d6Nq1q9hwkO+AVktlZWU4ePAgDAYDzp49Cy8vLyxduhT9+/dXPEuPHj2wY8cOuLq6omfPnkhOTkZSUhL69OmD9957z+qgQ6W1bNkSK1aswBdffIH58+dj0qRJVqsXZV1pJmJhjKyr1QF5d7VoNBosWbIE0dHR5t3PFRUVWL58OXQ6nbBcsi6smjx5MmbOnCk6Rg2yTh6Y/Pvf/0ZERARWrFiB4cOH4y9/+Qv8/PyEZsrNzUVISAj69OmDQ4cOSdGPW/aCs4xjJmsbHpm98MIL+Mc//lHjMdkfFunJJs2aNcPnn3+O48eP48yZM1CpVJg+fbqQL18mDg4OUm39o9+madOmtW7Pat26dY02S0QPQsZiOAA4OTnB398fs2bNQnZ2NpKTk3Hjxg1MnToV/v7+GD58uOKZ2Mu88WrRogUmTZqESZMmiY4ipWbNmlm951ju7hJNtgNaTUJDQ3H48GEMHDgQEydOhIeHh9ADRz/77DPs27cPbm5u+Pbbb7Fy5UosW7YM//znPxEVFYWlS5cKy2bSp08fdOnSBdu3b8cf//hHAGIPXrwfEfd/WVerA1XnYr3//vvStRWYNm0agoOD4enpCTc3N6hUKuTn5+O5557DlClThOWqrKw0T7DUNvkiSnZ2tpRFelknD0xM37+7dOmCf/7zn3j22WeFfkZcvXo1tm/fjkWLFkl1yK7MBWdZx0zWNjwy++CDD1BYWIjPPvsMJ06cgEqlgpubG/z9/dGxY0fR8cgGKqOsU9pkV06ePIm4uDh89NFHir+2j4+P+RAisn/jx49HfHy8uf+oSXFxMSZPnoxdu3YJSkaNjdFoNBfDs7OzMWDAAGHF8Lpcu3YNer0eqamp+OabbxR//fLycnMv8//93/+Fh4cH8vLyhGQhUoqLi4tVoUGtVqNt27YYPnw4wsLCpDjE3HRAa1ZWlvADWk1cXFzQvn37OhdOKP3+7e3tja1bt6J169ZYu3YtLl68iJiYGBiNRowZMwZZWVmK5qlu165dWL58OXx9fREUFCR0QsPSrVu36rzm6ekpvN2NTAICAnD+/HnpWhaZnDlzBidOnIDRaISbmxueffZZoXlM91bZDr3W6XQwGAxCXrs+r7/+OuLj40XHqNOiRYvg6OgIHx8fLFmyBL6+vtDr9di9e7eQPL6+voiOjhZ6+HB9tm7dii1btkhVcJZ9zEpLSxEaGopvvvlGijY8Mrt+/TpeffVVeHl5YciQIbh37x6OHj2K/fv3Y/v27XB2dhYdkRqIK+npgVVWVmLv3r2Ii4vD2bNnMW7cOCE5OM/UuIwbNw5hYWGIjIw0b0W/e/cuwsLCpF1ZRvZJpVLB3d0d7u7u5mL44sWLpSpAOzs7IygoSNiqG/Yyp0fRkSNHrH42Go24ceMGtm7diqioKISHh4sJZkGmA1pNEhIShLxufUwT/nl5eXj55ZcBVN37Rfc1X7hwIfLy8rBmzRq88MILQrNU9/zzz9dbSFWarKvVAeCjjz5Ceno6ZsyYgYULF0q1EhWo2nXTt29f0THMZG0PZLnCvzaidmzfvn1byOs2VHh4OLKzs/Ff//VfeOWVV/C3v/0N77//vrA8L7/8srTFZkC+vu+A3GMmYxsemX300UcIDAy0amnm5eWFPn36YO3atYiKihIXjmzClfRks6KiIuj1eiQlJaGkpAQVFRXYuXOnsEMXjxw5giFDhtT732zZsgUzZsxQKBH9FpWVlVi6dCkyMzPRq1cvVFZW4rvvvoNGo0F4eLjQVYLU+CUmJmLq1KmiY9Tg5uYmzerFkpIScy9z7mKiR0l5eTk0Go3wFdjV/fzzz8jMzERaWhpKSkqwd+9e0ZGsiNptqdVqkZ6ejtLSUgwZMgQ7d+5Ejx49UFpaCq1Wi/379yuax9KcOXMQGRmJdu3a1bj21Vdfwd3dXUAqOcm+Wh2oOh8rNDQUTZo0wZ/+9Cfz86LOxfL09KxzQkWlUuHgwYMKJ/rVV199he+//x6DBw+WpmWFrCv8tVotEhMTpZs8kJXMu+stC87Lli2TpuAs65jJ2oZHZhqNps4di15eXti3b5/CiehBcSU92SQiIgKZmZkYMGAAQkJC4OnpidGjRwsr0AO4b4EeqNpSzCK9fVCr1Vi2bBnmzJmDs2fPQq1W49lnnzX3aiV6mNauXStlkV6m+XT2MqdHVZMmTaRZzSvTAa21sdxtee7cOYwdO1bxDMOGDUNAQADKy8vRo0cP9OjRA5cuXUJMTAxGjBiheB5LsbGxdV4LDAwUOilbX7sbQPnCoOyr1YGqFeIXL17E4MGDpSicxsTE1HguNzcXa9asgZeXl4BEVTZu3Ijt27ejb9++2Lx5MxYtWgSNRiMsj4mLi4uU7W5qO4/BROTkQfWWcJZUKhXOnTuncCK5seBsu7///e/YsWOHtKv8ZVTfd0We62dfWKQnm6SmpuKll16Cj48Phg4dCrVabReHCMpU4KKG6dSpEzp16iQ6Bj1iZL1X2MN9lqixKy4uluKQadkOaLVU227L3bt3C1nMERgYiPj4eNy4cQPvvfceAGDHjh1o3rw5goKCFM/TUKLfh+7X7kZEYdDb2xvPP/88QkNDceDAASlWqwNV7RgjIyPxxRdfYMWKFfDw8BCWxZJli5vKykrExMQgOTkZy5cvh1arFZZr165dMBgMaN26Nb7//nssXrxYiiK9rJ+xZJ08OHLkCIxGI9atW4dOnTph0qRJcHBwQGpqKq5duyYs15UrVzBnzpw6r9c3OfowyVxwlnXMZG7DIysHBwcUFhaiQ4cOVs8XFhaySG9nWKQnm3z55ZdISUlBeHg4SktLodFopPjCej+yfvgiIrmIvFecPXu21ueNRqPwog3Ro6S2Nii3bt1CamqqsPN3LKWlpaF9+/a4fPkyYmJiaqyaFXXAumy7LZs0aYKZM2daPVe9X//KlSsREhKiZKz7Ev2ZVda+4bKtVgeq2pF06dIFBoNB2Nkx9bl69SreeustAEBKSorVYZUiNGnSxHxORPfu3fHvf/9baB6ThozL3bt3zWdlKUX0vaAuTk5OAKoOJo6IiDA//5e//AW+vr6iYuHxxx8XulOkLjIXnGUdsz179sDf3190DLvy6quvYvHixVi3bp35PvvTTz8hODgYr732muB0ZAsW6ckmTk5O8Pf3x6xZs5CdnY3k5GTcuHEDU6dOhb+/P4YPHy46IhFRvWQthi9YsKDOa6YvRET08CUmJlr9rFar4eTkhIkTJwotQJjIeEArYJ+7LY8ePSrkde/XUoZ+JetqdQCYPHlyjYkgWWRkZGDFihWYPHkyFixYAAcHB9GRahB9gLNJbe2BqpsyZYrivbtlnTwwKSkpwffff4/u3bsDAM6fP49ffvlFSBagqhWXj4+PsNevi8wFZ1nHjGw3efJkXL58GcOGDUPPnj1RXl6OS5cu4S9/+QvGjx8vOh7ZQI53RrI7KpUK7u7ucHd3x7Vr16DX67F48WJ88803oqMREdVL1mL44cOHhb02Ef3q888/R/PmzUXHqNPgwYNrfd50QGtd1x82e9xtKWpi9n4tZURydXWtNYPRaIRKpVK8X77Mq9Wzs7OlLNIHBwdj3759CAwMxKBBg2rsjhB1YGtFRQVu375t/ruv/rMsOyRqI+JeIevkgUlAQAAmTZqEp59+GpWVlfjuu+/w4YcfCskCiG8VZo9kHTNZ2/DIbtGiRZg2bRr+93//FwDQr1+/Gu1vSH4s0tNv5uzsjMDAQDz11FOio9RJ1jcgIlKerMXwd999F8uWLQMA/Pzzz2jXrp3gRESPpldffVVY0cNWMhzQamKPuy1FFcRlbSkDVPUzv3TpEjQaDTQaDRwdHYXmkXm1+u3bt0VHqFVubi6eeOIJJCQk1Nh5o1KpcOjQISG5ajsI9bnnnjPnEnUQakOInjyri8jvuKNGjcKAAQNw4sQJAMDAgQOFfnaNjo6+738josWZzAVnWcdM1jY89qBDhw4YNWqU6Bj0G7BITzb5+uuvERoaCicnJ2zYsAFPPfUUTp8+jfDwcFy9ehUTJ05UPFN8fDxef/31ev8bWT/cE5HyZC2Gnz592vx45syZdlMkJGps7GFiX6YDWqvjbsv7u1+7G5ErihMTE3Ht2jUYDAYEBweje/fu8PX1xbBhw6BWqxXPI+tqdaBqksxyJXh1on6Psi5GkHlyyl6JnDwoKSlBdna2+d/A1atXAQDTp08XkqdHjx73/W9EtDiTueAs65ixDQ89ylikJ5usXr0a7777Ln744QfExsbiz3/+M1auXAmdTofPP/9cSCaDwXDfIr1Go1EoDRHJzh6K4fZQJCRqrMrKynDu3Lk6/x2KahVhItsBrSY+Pj7m+2l2djaGDx8OZ2dnBAUF1dtm7FF0v3Y3olcUOzs7Y968eZg3bx7y8vJgMBiwatUqjBgxosbhuw+brKvVgdpXhpuI/D3WdfaOiah7WHBwMN5//3089thjQl6ffl/BwcG4evUqevfuLe1Og+pEfL6294KziDHj9yB6lLFITzaprKw0zwS7u7vj2LFjSEhIgKurq+BkRES2k/VDoL182SFqjK5cuYIFCxbUWXgT1SrCRNYDWi3Ha+3atVbtbZo2bSoi0n2Jeg+wpxXFXbt2Rc+ePXH69GkcOnRI8SK9rKvVAcDFxQUGg0HY69elvkkxkfewe/fuwcfHB+vWrUPv3r2FZKDfz/nz57Fnzx5pDgBuCBHvlbJ+12goEWMmaxseIiXYzx2VpNCsWTOrn//617+iU6dOgtJUkbnPGxHJTYbClollIaL6YWqA3AeqETUmPXv2lLLwZiLrAa2W91MZihIpKSmYMGFCvf9NaGioQmnsS1lZGQ4ePAiDwYCzZ8/Cy8sLS5cuRf/+/RXPIutqddPry0jWdjcfffQR0tPTMWPGDCxcuBCvvPKK6EgN1rJlS9ERpPPkk0+KjmAXWHC2naxteIiUwCI9PTAnJyfhBXpA7j5vRCQfWYvh1QsRpsPUAPGFCCKShz0c0CpD8XLjxo04duwYIiIi0KJFi1r/G8v7rJJcXV1rHSOj0QiVSoW8vDwBqaqEhobi8OHDGDhwICZOnAgPDw+hOyFkXa0OAJ07d77vf3P37l0hBV7TZ5wmTZqguLgYOTk5ePrpp4W3xfL29sbzzz+P0NBQHDhwAH/605/M18LCwoTlKikpQXFxMdq3bw+9Xo+SkhKo1Wr4+fnBwcEBW7duFZatPiInD3r37o2//OUvGDZsmFULI1E96WXFgvPDIcNiAKKHgUV6sklpaam5T2ttPVtF9Di09z5vRKQsWYvh9tT+gKgxGzhwYK3Pnzx5EnFxcfjoo4+UDVQH2Q5oLSoqwoEDB2A0GnHnzh3s37/f6vqoUaMUzWMwGLBixQr4+vpK116jb9++uHTpEjQaDTQaDRwdHUVHMktLS0P79u1x+fJlxMTEICYmxur6rl27FM0jw4RPXaqPTW2mTJmi+Nk3Fy5cwOzZs/Huu+9iyJAh5hXrxcXFWLlyJV544QVF81RXUFCAixcvYvDgwVLsErx48SKmT58Of39/TJkyBZs2bcLgwYPx7bffomXLlkJX/Ms8efDvf/8bXbp0weXLl4VlsJWshV1ZcwHyZpP5vYHot2CRnmxSVlaG+fPnm3+2fCyqx6GsbxxEJCcWw4moPparOSsrK7F3717ExcXh3LlzGDt2rMBkVWQ9oNXZ2RkJCQkAgI4dOyIxMdF8TaVSKV6kb9myJVasWIEvvvgC8+fPx6RJk6xWPiudx1JiYiKuXbsGg8GA4OBgdO/eHb6+vhg2bBjUarWwXADMv0NZyLxavSFEfE9ZvXo1AgICMGLECOzcuRMAsHv3bhQWFiIwMFBYkf7u3buIjIzEF198gRUrVsDDw0NIjuqio6Px9ttvY9y4cQAAR0dHfPDBB7hw4QKWLl0qrEgv8+QBAHzwwQcAgKtXr6K8vFz4Lo2GkLXFmcwFZ1nHjKixYpGebCJjj8OG9HkjIiIiaqiioiLo9XokJSWhpKQEFRUV2L17txRFCFkPaLUsytclMzPTXAhTSp8+fdClSxds374df/zjHwGImTSoztnZGfPmzcO8efOQl5cHg8GAVatWYcSIEYofzmpp8ODBtT5v2klS1/WHRdbV6g0lovh2/fp1aLVaAFVtNEaOHAm1Wo2OHTuiuLhY8TwmWq0WXbp0gcFgQPv27YXlqK6goACffPKJ+WfTPbZnz564fv26qFjSTh6Y/N///R/mzZuHf/3rX6isrISTkxM+++yzBrV3eRg8PT3r/PemUqlw8OBBYS3OZMUxI5IPi/Rkk9dffx3x8fGiY1jp0aMHYmJiMGjQIAwZMgQAEBwcjD/96U9WK/2JiIiI7iciIgKZmZkYMGAAQkJC4OnpidGjR0tRoAfkO6DVFps3b1a0SL9r1y4sX74cvr6+WL9+vdBJjPp07doVPXv2xOnTp3Ho0CGhRXpLMu4kqY29/Tt42Cx3Y+Tn51vtDiorKxMRCQAwefJkzJw5U9jr16X6mRVr1641PxbZjkfWyQOT999/H7NmzTK3nd25cyciIiKE7capbUIvNzcXa9as4fl1dbDnMeN9nxorFunJJrdv3xYdoYZNmzbhb3/7G3Q6nfk5Pz8/rFixAq1ateLhNURERNRgqampeOmll+Dj44OhQ4dCrVZLuxVd1lx1UfJL9cKFC5GXl4c1a9YI78Fdm7KyMhw8eBAGgwFnz56Fl5cXli5div79+4uOJvVOktrY27+Dh61NmzYoKChAcXExbty4gUGDBgEA8vLy0KFDB2G5srOzpSzSOzg4oKioyHw2RLdu3QAAN2/ehIODg7Bcsk4emPz0009W58KNHz8ecXFxwvL07dvX/LiyshIxMTFITk7G8uXLzTtLZCWq4GzPY8Y2PNRYsUhPNqmsrMTt27frfCMR8YFh165dSExMRJs2bczPPfvss/j0008xffp0FumJiIiowb788kukpKQgPDwcpaWl0Gg0KC8vFx3LTLYDWm2hZDG1rKwM6enpaNeuXY1rX331Fdzd3RXLUl1oaCgOHz6MgQMHYuLEifDw8JBmlb/sO0no/oKCgjBt2jQUFxfj7bffRsuWLbF582bExsbi008/FZZLxsVeAKDRaLBkyRJER0ejWbNmAICKigosX77cahGY0mSdPDCpqKjArVu3zN//f/75Z7GB/uPq1at46623AAApKSkNOtdCNNEFZ9nGjG146FHGIj3Z5B//+Aeef/75Wov0KpUK3377reKZHBwcrAr0Jn/4wx+k+ABDRERE9sPJyQn+/v6YNWsWsrOzkZycjBs3bmDq1Knw9/e36gEvgmwHtMoqNja2zmuBgYHIy8tTMI21tLQ0tG/fHpcvX0ZMTEyNlgO7du0SlMy+dpLYAxEH2vbv3x/Z2dkoLS01F3hdXV2xY8cOdO3aVfE8JjIu9gKAadOmITg4GJ6ennBzc4NKpUJ+fj6ee+45TJkyRUgmQN7JAxM/Pz9MmjQJL7/8MlQqFfbs2YPXX39daKaMjAysWLECkydPxoIFC6SoBchecJZxzOy5DQ/Rb6UyspkT2UCn08FgMIiOYcXHxwfbtm0zf3gxuXfvHnx9fZGZmSkoGREREdmb+Pj4GoWGa9euQa/XIzU1Fd98842gZA0n4oDWhvDx8ZHigE9XV1fk5+cLe/1jx47Ve13pw1kt3bx5EykpKdi2bZt5J8mePXvw1VdfCct0PyL/rkpKSlBcXIz27dtDr9ejpKQEarUafn5+UhS7ZOLi4gKVSiXVYi9LZ86cwYkTJ2A0GuHm5oZnn31WaJ6KigoEBwfj6NGjNSYPoqKihGYz+fvf/46vv/4alZWVGD58uPl8OBGCg4Oxb98+BAYGmls8WerTp4+AVFV/V9VZFpxF/i5lHTNLlm14lixZIn0bHqLfikV6soksX64srVu3DsXFxVi8eLF5ltpoNOKDDz5AZWWl1WFJRERERPWp77POL7/8Ik1bkvrI+HkNkGexh5ubm9CV9HU5efIk4uLi8NFHH4mOAqPRaN5Jkp2djQEDBkixk6Q2U6ZMwdatWxV/3YsXL2L69Onw9/fHlClTMHLkSAwePBjffvstpkyZgldeeUXxTMCvxXATtVqNtm3bYvjw4QgLC0OrVq2E5JLl37+9kW3ywKSwsBAbNmxAeHg4vv/+e3z44YeIiIhA+/btheTx9PSs85pKpcKhQ4cUTFM72QrOso+ZZRueqKgo4W14iJTAdjdkExlvjHPnzsW8efMwcuRI9OvXD5WVlTh9+jS6d++Ojz/+WHQ8IiIiaiTsoUAPiDuE7n40Go1ir3Xr1i3FXuu3qKysxN69exEXF4dz585h7NixoiMBqCrQuLu7w93d3byTZPHixUJ2ktxvtbqIAj0AREdH4+233zbvWnF0dMQHH3yACxcuYOnSpcKK9EeOHLH62Wg04saNG9i6dSuioqIQHh4uJJesbZMa0o5EpL59+1od8CmLRYsWmYu8nTp1wuDBg7F48WJs2rRJSJ7Dhw8Led2Gkq3vOyD3mMnYhodICVxJT43G8ePHcebMGahUKvTv3x/9+/cXHYmIiIjszMCBAzFw4MA6r9fX61wWIlbSh4SEYOXKlQCqeq77+PiYr02YMAEpKSmK5pG9tUZRURH0ej2SkpJQUlKCiooK7Ny5U/gBrZZ/O9nZ2VYr50XsJJF1tToAvPTSS1YFXMuV4p6entIVwMrLy6HRaJCVlSXk9f/nf/6n1l7Tlu7evat4H39Z25HIPnng7e2N9PR0q+dE75a4e/cu9Ho9Tpw4AZVKBTc3N0ycOBGtW7cWlgmQu+As45jZQxseooeFK+nJJjJ/WBg0aJDVTVymLcNERERkHx5//HEeTPYAzp8/b36ckJBgVaQvLy9XPE9BQYHir9lQERERyMzMxIABAxASEgJPT0+MHj1aeIEesN6FsXbtWqsivYidJLKuVgeAFi1aWP28du1a82NRh6DWp0mTJnjssceEvf79CvRAVesipScYLVepW7YjWb58udB2JLIfnllRUYHCwkJ06NABAPD//t//E7qL6/bt25g0aRK6d++OoUOH4t69ezh69Ci2bdsGvV4PJycnIbmqF5yrvzeJLDjLOma5ubl44oknkJCQgISEBKtrMrThIXqYWKQnm8j+YcFyy/DZs2elPDSNiIiI5NW2bVurAjM1jGVxpnqhRkSbi/u1uxFZRE1NTcVLL70EHx8fDB06FGq1WppWIJY5ZNhwXVBQgE8++cT8sylTz549cf36dVGxAAAODg4oKiqCo6MjAKBbt24Aqg7flWmlrElxcbGQCTNbiPybk60diayTBybTpk2DTqfDsGHDoFKpkJOTg+DgYGF5YmJiMGHCBMyaNcv83IwZMxAbG4t169YJa/Mkc8FZ1jGTbRcSkZJYpCebyPphobYtw3v27JFiRRIRERHZDxkKk7+V6P8HGQrOzz//vLTtbr788kukpKQgPDwcpaWl0Gg0UhZPZfg9yrxaXaPRYMmSJYiOjkazZs0AVK0uXr58OXQ6nbBc+/fvr/HcrVu3kJqaKv0CJlF/czK3I5Ft8sBkwoQJ6Nu3L/7+97/DwcEBM2fORO/evYXlOXbsWK2tdmbPno0xY8YoH+g/ZC44yzpmgJxteIiUwCI9PRCZPizIvGWYiIiI7Et0dLToCL+Zkge0mshQ0LUkc7sbJycn+Pv7Y9asWcjOzkZycjJu3LiBqVOnwt/f36rFjNKKiopw4MABGI1G3Llzp0bBd9SoUYrmkXm1+rRp0xAcHAxPT0+4ublBpVIhPz8fzz33HKZMmSIsV2JiotXParUaTk5OmDhxInx9fQWlkpfM7UhknjwAgHv37uGxxx6Dr68vzp49KzpOreOjVqvNk2iiyFxwlnHMZG3DQ6QEHhxLNpPtw0K/fv1qbBkeOXIke5URERHRA9mxYwdcXV3Rs2dPJCcnIykpCX369MF7772n+KGG1cl2QKuJ5YG7ubm5VofvnjhxAsePHxeSy15cu3YNer0eqamp+Oabb4TlmDp1ap3XVCpVjXYND9vmzZtx8uTJGqvVg4OD4ebmJrQYbnLmzBmcOHECRqMRbm5uePbZZ0VHslsiDr329PSs85rIdiSyH56ZmpqKzZs3o6ysDNu2bcO4ceMQGBiIiRMnCskzduxY6PV6PP7441bPFxUVwc/PDxkZGUJy1VVwvnTpkvCCs6xjtmzZMnTs2NGqDQ8AxMbG4scffxTWhodICSzSk01k/LBw8+ZNpKSkYNu2beYtw3v27MFXX32leBYiIiKyb5999hn27duHqKgo3Lt3D6+++iqWLVuGf/7znyguLsbSpUuF5rMsYlUvaOl0ulq3rivhfoU1pfv8u7q61rq632g0QqVSIS8vT9E8lix/b9nZ2VYr53/55RchB7TaIjMzU7G2KaaC/NGjR2usVo+KilIkgz2SeeVufUQU6WUl6+SBiY+PDxITE+Hn5weDwYDr169j1qxZ2L17t5A8GzZswHfffYeoqCjzvb+srAwhISHo27cvZs6cKSSXzAVnWcdMo9HAYDDUWAxaWVmJMWPGYO/evUJyESmB7W7IJjIefCLzlmEiIiKyL3v27MHWrVvRunVrrF27Fu7u7tBqtTAajcJ7tALyHdBqItthu3379sWlS5eg0Wig0WjM7VJkYPl7W7t2rdVnVdkL9EDV6nalivQODg6Ijo62Wq0+c+ZMKVare3p61vlvTqVS4eDBgwonqmLPrSJE7FS6X5sWUSvWZe5lDlS1RLGc9OnYsaPQHfazZ89GYGAgRowYgf79+6O8vBynTp3CoEGDMGPGDGG5ZO77LuuYAXK24SFSAov0ZBOZPyyoVCq4u7vD3d3dvGV48eLFQrcMExERkf0xFR7y8vLw8ssvA6j6nNGkiVwfnWXqAz9nzpx6r8fGxiqUpEpiYiKuXbsGg8GA4OBgdO/eHb6+vhg2bBjUarWiWaqz/L3Z46ZmEZn79u2Lvn37Kv669YmJianxXG5uLtasWQMvLy8BiarExMRgwoQJVit3Z8yYgdjYWKxbt07oyt2SkhIUFxejffv20Ov1KCkpgVqthp+fHxwcHLB161bFMy1YsKDOayJXrMs6eWDStm1bfPvtt+b7WUZGBtq0aSMsj4ODA2JiYpCfn4+TJ08CAPz9/dGvXz9hmUxkLTjLOmaVlZW4c+dOrW14iBo7ub5pkF2wh+2Tzs7OCAwMxFNPPSU6ChEREdkRo9EIo9GI0tJSnD592lzQKi0tRVlZmdhwkKswb+no0aNo1aoVtFotevfuLUXx2dnZGfPmzcO8efOQl5cHg8GAVatWYcSIEXjnnXdExwMg7++zPkpmlnW1OgCrSYPKykrExMQgOTkZy5cvh1arFZZL1pW7Fy9exPTp0+Hv748pU6Zg06ZNGDx4ML799lu0bNkSr7zyipBcsi5Ck3XywGTx4sVYuHAhLl++jBdffBHNmzfH+vXrhWYCqlqdubq6io5hZg8FZ9nGbNy4cYiIiKjRhmfp0qXw9vYWnI7o4WKRnmwi4/bJr7/+GqGhoXBycsKGDRvw1FNPmb9UX716VdjhNURERGR/hg0bhoCAAJSXl6NHjx7o0aMHLl26hJiYGIwYMUJ0PFy5csW8at3yMQD88MMPomIhJycH+/btg8FgQG5uLry9vaVqM9O1a1f07NkTp0+fxqFDh4QW6YuKinDgwAEYjUbcuXMH+/fvt7o+atQoQcnkI+tqdUtXr17FW2+9BQBISUlB586dBSeSc+VudHQ03n77bXOrJEdHR3zwwQe4cOECli5dKqxID1RNzlZUVKBJkyYoLi5GTk4Onn76aXTp0kVYJlknD0x69OiB9PR0XLp0CRUVFejWrZvQdl0ajabe67t27VIoiTWZC86yjpnMbXiIHjYeHEs2kfHgE41Gg/nz5+OHH37AxYsX8ec//xkrV66ETqdDUFCQ1H0XiYiISC7l5eWIj4/HjRs3MH36dHTo0AFRUVH4+eefER4ejubNmwvNJ9sBrbW5fv060tPTsWfPHnTr1g2+vr5wd3dXPEdZWRkOHjwIg8GAs2fPwsvLC97e3ujfv7/iWSxNnTq1zmsqlarGuU+yEXW4p+Vq9SVLlghdrW6SkZGBFStWYPLkyViwYIHQntwmY8eOhV6vr3Xlrp+fHzIyMoTkeumll6x2PlgedO3p6SmsKH3hwgXMnj0b7777LoYMGWK+hxYXF2PlypV44YUXhOQC5Jw8AIDvv/8ebdq0wRNPPIEzZ87AYDCgT58+Qt9/jh07Vu/1wYMHK5TEWkVFBQIDA3Hq1KkaBecPP/xQ6G4qWcfMxLINj5ubm/A2PERKYJGebCLjSdtjx441nyLv7u6O5s2bY9WqVVJt2SIiIqLGY+XKlQgJCREdQ3oFBQWIjIzEiRMn7ttf+fcWGhqKw4cPY+DAgdDpdPDw8LCLQ1lNMjMzFTuc1VaWxVWlWK5Wj4qKkmK1enBwMPbt24fAwEAMGjSoxnVRPcM3bNiA7777rsbK3ZCQEPTt2xczZ84Ukkuj0VitzL148SK6desGAPD19UVqaqqQXLNnz8a4ceOg1Wqxc+dOfP7559i9ezcKCwsRGBgIvV4vJJeskweHDh3C4sWLsX79ejz11FMYM2YMXn75ZVy+fBmenp6YNm2akFxZWVnmM2RkJGPBWfYxI3oUsd0N2Uy27ZPVX/evf/0rOnXqJCQLERERNX5Hjx4V9tqyHdBaXWFhITIyMpCRkQGj0QitVovVq1crniMtLQ3t27fH5cuXERMTU6Ntiqht/A21efNmaYv092uR8HuTcbU6UNV254knnkBCQkKN3Q8ie4bL2irCwcEBRUVF5hZYpgL9zZs3hf5Or1+/bt6VcfToUYwcORJqtRodO3ZEcXGxsFyrV69GQEAARowYgZ07dwKA1eSBqCL9xo0bkZSUhB49emDz5s3485//jOXLl6OkpASTJk0SVqTfuHGj1AVn2fq+A/KOmaxteIiUwCI92UT2g0+cnJxYoCciIqKHSuRGVBkPaAWqiuLp6em4cOECRo8ejcjISDzzzDPC8sjeMuZ+RP1eQ0JCsHLlSgBVv1PL9hUTJkxASkqKoiuxq69WLygosLouarU6IG/PcAcHB8TExFit3PX39xe+clej0WDJkiWIjo42L7KqqKjA8uXLodPphOVSq9Xmx/n5+QgLCzP/LPKwcFknD0pKStCjRw8AwIkTJzB8+HAAQIsWLaR5P5IJC862e/fdd0VHIBKGRXqyiYwHn5SWluLcuXMwGo0oKyszPzYR+eGdiIiIGh+RPWRlPaA1NDQUzs7O8PT0hNFoRHp6OtLT083XLQtfSqirl+7JkycRFxcnvNfu/Yj6Gzt//rz5cUJCglWRvry8XPE8sq5WB3DfFk6iv4PItnJ32rRpCA4OhqenJ9zc3KBSqZCfn4/nnnsOU6ZMEZarTZs2KCgoQHFxMW7cuGFuXZSXl4cOHToIyyXr5IHpe7bRaER+fr7VWXV3794VFQs//vgjli9fXud1pd+DTGQuOMs6Zj/99JOUK/yJlMAiPdlExu2TZWVlmD9/vvlny8eiP7wTERER/Z5atGgBnU4HnU5nPqDVz89P6AGtAPDmm28KnbyoT2VlJfbu3Yu4uDicO3cOY8eOFR1JWpYLXaqvihXx+5V1tToALFiwoM5rIr+DuLq61vq7MhqNUKlUyMvLE5CqaoV/dHQ0zpw5gxMnTsBoNGLmzJl49tlnheQxCQoKwrRp01BcXIy3334bLVu2xObNmxEbG4tPP/1UWC5ZJw969uyJ+Ph4lJWVoUmTJujfvz+MRiPi4+PRt29fYbkcHBzQtm1bYa9fF5kLzrKOmaxteIiUwCI92cS0ffLkyZPIz88HIH77pMwf3omIiIgelo4dO2LOnDnw8PBAZGQk5s2bp/gBrSZ1FSxLS0uFHQhZVFQEvV6PpKQklJSUoKKiArt370aXLl2E5LE3Mky6yLxaXdbvIJmZmQCqivJvvPEGNm7cKDiRtb59+wot5lbXv39/ZGdno7S01LwjydXVFTt27EDXrl2F5ZJ18mDx4sUICwvDjRs38OGHH0KtViMiIgI5OTnYsmWLsFzt27e3WqwnC5kLzrKOGdGjjEV6stkvv/yCXr16oX///gCqtsX+8ssvaNq0qZA8r7/+OuLj44W8NhERET16ZOi7K8sBrXUpLCxEYmIiduzYAUdHR7z22muKvn5ERAQyMzMxYMAAhISEwNPTE6NHj7abAr2ovzEZCvOWZF2tbmI0GlFRUYEmTZqguLgYOTk5ePrpp4X+nVmez9WsWTNpzuvy9PSs8+9LpVLh4MGDCif6VbNmzcx98gHAzc1NWBYTWScP2rdvj88++8zquQULFiAsLMx8AHBmZqbiB1/Xd8+8deuWlCvGRZN1zGRtw0OkBBbpySY//vgjXn/9dSxYsMD8xrthwwYUFBQgPj5eyNa727dvK/6aRERE1DilpKRgwoQJ9f43oaGhCqWpSbYDWqs7deoU4uLisH//fqhUKoSHhws5FDI1NRUvvfQSfHx8MHToUKjVaukK0PW532GDD8uVK1cwZ86cGo8B4IcfflA8j6yr1QHgwoULmD17Nt59910MGTIEr7zyCgCguLgYK1euxAsvvCA4oVxiYmJqPJebm4s1a9bAy8tLQKIqLi4uVvcGtVqNtm3bYvjw4QgLC0OrVq2EZZNx8qA27dq1s/p58+bNihfpFy1aVOO57777DvHx8cjIyDAfoqw0mQvOso6ZrG14iJSgMsqwFIjsRlBQEFxcXDB79myr59evX4/vv/8eH374oeKZtFotEhMT65wJ5g2eiIiIGmrUqFHo378/IiIi0KJFC9FxanBxcYGzszNefPFFNG3atEbhWdQX/qysLMTHx+PixYsYN24cvL29ERAQIKzIevPmTaSkpGDbtm0oLS2FRqPBnj178NVXXwnJYykkJAQrV64EUDXpYnk464QJE5CSkiIqGtLS0uq9bplVKTKuVgeqzuoaN24ctFotdu7cic8//xy7d+9GYWEhAgMDodfrheYDqn5f9/udilBZWYmYmBgkJydjyZIl0Gq1wrLcvHnT6mej0YgbN25g69atUKvVCA8PF5JL5smD+9HpdDAYDMJe/+uvv0Z8fDz+9re/YeDAgZg3bx6GDBkiJMuLL76IV199tc7rsrSbkWnMZL1vESmBK+nJJv/85z+xZs2aGs/PmTNH8dlyk3/84x94/vnnay3Sq1QqfPvttwJSERERkT0yGAxYsWIFfH19sW7dOvTu3Vt0JCuyHtAaGBgIrVaL9evXm1dViszp5OQEf39/zJo1C9nZ2UhOTsaNGzcwdepU+Pv7Y/jw4cKynT9/3vw4ISHBqvBdXl4uIpKZiCJ8fWRerX79+nVzcfno0aMYOXIk1Go1OnbsiOLiYmG59u/fb358584dq5+BqolIka5evYq33noLQNXOpc6dOwvN4+TkVOO5du3a4b333hO2owUAjhw5YvWz5eRBVFSUsMmDhhBx7y8rK0NaWhoSEhLw008/YcyYMWjfvj0SExMVz2JJ5r7vso6ZrG14iJTAIj3ZpEmT2v9k1Go1mjdvrnCaKi4uLkJn6omIiKjxaNmyJVasWIEvvvgC8+fPx6RJk6yKSKILXDIe0ApU7apMTk6Gp6cnPDw8oNPppOjdr1Kp4O7uDnd3d1y7dg16vR6LFy/GN998IyyT5bhUHyPREzCW7W1qExsbq1CSKqtXr0ZAQABGjBiBnTt3AoDVanWRRXq1Wm1+nJ+fb7WLpaysTEQkALAqsHXs2NHqZ5VKJfQelpGRgRUrVmDy5MlYsGCBuYe5jJo0aYLHHntM2OvLOnkgKw8PD/Tr1w8BAQHw8PBAs2bNkJ2dLTqW1AVnWcdM1jY8REpgkZ5s0rp1a1y5cqXGiofLly8L+5Al+ssMERERNT59+vRBly5dsH37dvzxj38EIL7AVRvRB7SaeHp6wtPTE1euXEFycjJCQ0NRVFSETz75BH5+fooXIiy3y2dnZ2P48OFwdnZGUFBQvYeRKk22z7FHjx5Fq1atoNVq0bt3b+ETLbKuVgeANm3aoKCgAMXFxbhx4wYGDRoEAMjLyxNyTpdJQ1bBijjYMzg4GPv27UNgYCAGDRqEgoICq+t9+vRRNM/9FBcXC9/ZUhvRkweyGjhwIHJzc9GqVSs0b94cw4YNEx0JgNwFZ1nHzLLNTvU2PBs2bBCYjOjhY5GebDJjxgzMnTsXS5YsgZubGyorK3Hy5ElERkbijTfeEJJJ9BZJIiIialx27dqF5cuXw9fXF+vXr0fTpk1FR6pBlgNaq+vcuTOCg4MREBCArKwsJCcnY/PmzcjPz1c0h2Vxee3atVbtbUT/PmUrzFvKycnBvn37YDAYkJubC29vb2g0Gjg6OgrJI+tqdaDqrK5p06ahuLgYb7/9Nlq2bInNmzcjNjYWn376qdBs9yPiYM/c3Fw88cQTSEhIQEJCgtU1lUqFQ4cOKZrHpHo7IKBqhXNqaqqwdq71kXXywJKIyb2PP/4Y//rXv7B9+3a8++67qKysRFlZWa0LDJUkc8FZ1jGTtQ0PkRJYpCebjBgxAsXFxQgLC8O1a9cAAF27dsWbb74p7ENMTEyMkNclIiKixmfhwoXIy8vDmjVrhLbSqEv1A1qTkpIQEBCA8ePHC80VGhpa6/PdunVD+/btFU5jXQgXvRq8uitXrpjbylg+BoAffvhBVCwAQIsWLaDT6aDT6XD9+nWkp6fDz88P3bp1g6+vL9zd3RXNI+tqdQDo378/srOzUVpaap7EcHV1xY4dO9C1a1eh2e5HxL8JUYdI30/1wp9arYaTkxMmTpwIX19fQansb/LAkqh2PH/84x8xf/58zJ07FwcPHkRSUhJGjx6NUaNGYe3atUIyyV5wlnHMZG3DQ6QEFunJZhqNBhqNBrdu3YJara6xskbp7ZOenp51rkhSqVQ4ePCgYlmIiIjIvpWVlSE9Pd18+Kmlr776SvEiZXWyHdBq0qtXrxrP3bx5E/Hx8ejUqZOARL+SYXwsLVmyxPzYy8vL6lr1n0Xq2LEj5syZAw8PD0RGRmLevHk4e/asohlkX63erFkzNGvWzPyzm5ubwDQNJ+LfxP3+dkS1u5GlWFqdrJMHISEhWLlyJQAgLS3N6rDpCRMmICUlBTNnzhQVDwDg4OAALy8veHl54eLFi9Dr9cKy2EvBWaYxk7UND5ESWKSnB1ZXb1Glt0/WtpI+NzcXa9askeqLDhEREcmvvoMxAwMDkZeXp2CammQ9oHXGjBlWP+fk5GDRokXQaDRWLUqUUlRUhAMHDsBoNOLOnTs1VqWKPFvAsqglq8LCQmRkZCAjIwNGoxFarRarV69WPIfMq9VdXFysit1qtRpt27bF8OHDERYWhlatWglMJ5/6zoIQ2e4GAO7evQu9Xo8TJ05ApVLBzc0NEydOROvWrYVlknXy4Pz58+bHCQkJVvcz0W14jhw5gj/84Q/mSeO4uDg8/fTTde70UoLsBWcZx0zWNjxESmCRnn53Sn9R7Nu3r/lxZWUlYmJikJycjOXLl5sPmiIiIiL6rWQohst2QGt15eXliI6ORlpaGiIiIoQtmHB2djb3ve7YsaNVwUv0AcCW7W1qU99E0cOWlpaG9PR0XLhwAaNHj0ZkZCSeeeYZYXkAeVerHzlyxOpno9GIGzduYOvWrYiKikJ4eLiYYJKStd3N7du3MWnSJHTv3h1Dhw7FvXv3cPToUWzbtg16vR5OTk7Cssk4eWD5Plj9PVHkrqVDhw7hvffew7p168zPPfbYY3jnnXewYsUKYbvgZC44yzpmgJxteIiUoDLK8G2DGhUfHx+kpaUp/rpXr17FW2+9BQCIiooS/qZHREREjYubm5vwlfTV3bt3z3xA6/nz5xU/oNXSpUuXEBQUhFatWiEqKgpPPvmksCwNoXSLRhNXV1e0atUKWq0WvXv3rlHoErnS3sXFBc7OznjxxRfRtGnTGkU3pXdF2ONq9fLycmg0GmRlZYmOUiedTgeDwaD46xqNRlRUVKBJkyYoLi5GTk4Onn76aXTp0kXxLCbLli1Dx44dMWvWLKvnY2Nj8eOPPwqbbKlr8uDSpUtCJw8s/3aqf+8XVQcAgEmTJiEiIgIuLi5Wz585cwbLly8X2r7FpKKiwlxwzs3NFV5wtocxs2RqwyNylT/Rw8aV9NQoZGRkYMWKFZg8eTIWLFgABwcH0ZGIiIjIDt26dUt0hHrJdkCryc6dO7Fq1SpMnz4dc+fOFZbDFkq3aDTJycnBvn37YDAYkJubC29vb2g0mhrnPInw5ptvStXD3x5Xqzdp0gSPPfaY6Bj1EnGw54ULFzB79my8++67GDJkCF555RUAQHFxMVauXCnsoO5jx47VOmExe/ZsjBkzRvlA/xETE4MJEyZYTR7MmDEDsbGxWLdunbC/fZnuD5bKyspqFJuBql33d+/eFZCoJpn6vgNyj5mMbXiIlMAiPdm94OBg7Nu3D4GBgRg0aBAKCgqsros6hIiIiIjsz/PPPw+VSlVraxsZihOyHtC6ZMkSqNVqbNy4EZs2bTI/bzQaoVKppNuBAIhrX9SiRQvodDrodDpcv34d6enp8PPzQ7du3eDr6yu0xUBdfcNLS0uRmpqqcBrUulq4Xbt2eO+994QUmhuiuLhYaG9uWQ/2XL16NQICAjBixAjs3LkTALB7924UFhYiMDBQWJEeQK0LvNRqtVWbJaXJOnlw5coVc8suy8cA8MMPP4iKhcrKyjqviW4eIWvBWdYxk7kND9HDxiI9/e6UvqHn5ubiiSeeQEJCgrn3qInoQ4iIiIjIvlSf7JeNbAe0mtjj5y0ZJl06duyIOXPmwMPDA5GRkZg3bx7Onj0rOpZZYWEhEhMTsWPHDjg6OuK1114THQmAHKvVqx9GDFTtxElNTRWyQ8NE1oM9r1+/bj4v7OjRoxg5ciTUajU6duyI4uJiYbkqKytx584dPP7441bPFxUVCUr0KxknD5YsWWJ+XP3MEVFnkABVC/N27dpVY/IuMzNT6CHTMhecZR2zjRs3YvPmzVar/F999VX07dsXy5cvZ5GeGjUW6el3p/SqFlkPISIiIiL7c792N6IPZjWR5YBWE5Gr+O1VYWEhMjIykJGRAaPRCK1Wi9WrV4uOBQA4deoU4uLisH//fqhUKoSHh0On04mOZSZ6tToAq8OIgariqZOTEyZOnAhfX19BqeQ92FOtVpsf5+fnW00qlpWViYgEABg3bhwiIiIQFRVlHp+ysjIsXboU3t7ewnLJOnng4+ODyspKFBUVSfN+CAABAQGYPHkysrOz4ebmhsrKSpw8eRLHjx+v8W9VSTIXnGUdM5nb8BA9bCzSk01k3T559658J98TERGR/blfu5tvv/1WQCprlge0GgwG6Q9oJWtpaWlIT0/HhQsXMHr0aERGRuKZZ54RHQsAkJWVhfj4eFy8eBHjxo1DUlISAgICMH78eCF5ZF2tDtQs0stIht0iJm3atEFBQQGKi4tx48YNDBo0CACQl5eHDh06CMs1e/ZsBAYGYsSIEejfvz/Ky8tx6tQpDBo0qMbOJSXJOnlw8uRJzJ8/Hz/99BN69eqFjz/+WOjBvyYdOnRASkoKkpKS8NVXX0GtVqN///4ICwtDmzZthOWSueAs65jJ2oaHSAks0pNNZNw+WdfJ99u2bYNeL+7keyIiIrI/sre7sccDWmUl6st+aGgonJ2d4enpCaPRiPT0dKSnp5uvi2xbFBgYCK1Wi/Xr16Ndu3YAxBZ6ZV2tbiLjQiGZCvOWgoKCMG3aNBQXF+Ptt99Gy5YtsXnzZsTGxuLTTz8VlsvBwQExMTHIz8/HyZMnAQD+/v7o16+fsEyAvJMHq1evxrJlyzBkyBDo9XpER0cjJiZGWB5L7dq1w/z580XHsCJ7wVnGMZO1DQ+RElRGGe4MZDd0Op35ABvLx0DV1re0tDTFMy1btgwdO3a0OvkeAGJjY/Hjjz8iPDxc8UxERERED4OLiwvUajWaN29uVYyT+YBWWW3evFnIDtCPP/643kKqyILJ4cOHkZycjOPHj8PDwwM6nQ7vv/8+20vWoq6FQpcuXRK6UGjgwIEYOHAggKqzu0yPAeDEiRM4fvy4kFwAcO/ePZSWlsLR0RFA1Sr6du3asfBWD8vJAzc3N+GTB9VrAOPGjUNmZqa4QP9R/RBWBwcHtG3bFu7u7uZdGyKEhoZi6NChtRac9+3bh48//lhQMnnHrLCwEJMnT8aAAQNqbcPTuXNnYdmIHjYW6ckmlm/K1Yvyoor0Go0GBoOhxsE6lZWVGDNmDPbu3at4JiIiIrJPrq6utRZQZSmCX716td7r7A1fpSEtGmVTWlqK1NRUKQ5nvXLlCpKTk5GWloaioiLMnTsXfn5+QnpQy7haHZB3odD9vo9Z/lsg+e/5svH19UVqaqr5Z1E1gOq2bNli9XNlZSV++ukn7N27FwsXLhR2pobMBWdZxwwAfv75ZyQlJeHMmTPmNjyTJk0S2oaHSAlsd0M2kXX7ZPUCPVC1HVbkyfdERERkf/r27YtLly5Bo9FAo9GYV3zKgkX4hpGxRWNdCgsLkZiYiB07dsDR0VGKIn3nzp0RHByMgIAAZGVlITk5GZs3b0Z+fr6iOWRua3ns2DGrFcUms2fPxpgxY5QP9B+yFuFdXFysvkuq1Wq0bdsWw4cPR1hYGFq1aiUkl2kVuNFoxBtvvIGNGzcKyVGdrJMHsq7xrKsF0LRp0zB37lxhBWdZ+74D8o4ZIGcbHiIlsEhPNrly5QrmzJlT4zEA/PDDD0IyVVbKefI9ERER2Z/ExERcu3YNBoMBwcHB6N69O3x9fTFs2DCo1WrR8aiBLAtJ1YtKsiw6OXXqFOLi4rB//36oVCqEh4cLLYoANdsfmHTr1g3t27dXOA0QExODCRMmWK1WnzFjBmJjY7Fu3TrhbS1lXChk+f2sNrGxsQolsXbkyBGrn41GI27cuIGtW7ciKipK2O/ScuKzWbNm0kyEyjp5UL0GUP1nUX9fdenQoQN++eUXoRnsreAsesxkbcNDpAQW6ckmS5YsMT/28vKyulb9Z6WMGyfnyfdERERkn5ydnTFv3jzMmzcPeXl5MBgMWLVqFUaMGIF33nlHdDyykSxFeZOsrCzEx8fj4sWLGDduHJKSkhAQEIDx48eLjoZevXrVeO7mzZuIj48XUryUdbU6IO9CoaNHj6JVq1bQarXo3bu3NCufa9v10K5dO7z33ns1+nWTvJMHlvUAQFwNwF6w4Gy76u9DpjY8wcHBwtvwED1sLNKTTWTcPjl7tpwn3xMREZH969q1K3r27InTp0/j0KFDLNLbCdkK85YCAwOh1Wqxfv16tGvXDoA8eat/ds7JycGiRYug0WgQFhYmJJOMq9UBeRcK5eTkYN++fTAYDMjNzYW3t7eUrbtMmjRpgscee0x0DGqgDh06YOjQoaJjNMi9e/eQkJCAbt26CctgbwVnGcZM5jY8RA8bi/RkExm3Tzo4OCAmJgYnT54098n09/cXfvI9ERER2aeysjIcPHgQBoMBZ8+ehZeXF5YuXYr+/fuLjkYNJGOLRpP169cjOTkZnp6e8PDwgE6nk2a1s0l5eTmio6ORlpaGiIgIYatlZV2tDsi7UKhFixbQ6XTQ6XS4fv060tPT4efnh27dusHX1xfu7u7CstWmuLhY6DkR+/fvNz++c+eO1c8AMGrUKKUjSS0oKAiTJ0/G//zP/0gzuQjU3sO/rKwMbm5u+PDDDwWlkrvgLOuY1UV0Gx4iJaiMsn0iJKm5urrWu31S1Er7X375Bffu3TMfOHT+/Hl0794dTZs2FZKHiIiI7FNoaCgOHz6MgQMHQqfTwcPDg58n7FBaWlq912XYHXrlyhUkJycjLS0NRUVFmDt3Lvz8/NC2bVuhuS5duoSgoCC0atUKUVFRePLJJ4Vl2bBhA7777rsaq9VDQkLQt29fzJw5U1g2k/z8fJw8eRIA4ObmJuVCoYKCAkRGRuLEiRM4e/askAzVi98AcOvWLaSmpmLEiBF44403BKQCpk6dWuc1lUqFhIQEBdP8ynK8Vq9ejeDgYKvroiYPCgsLsXjxYpSVlWHt2rVCzqqozdWrV61+VqvVaNOmDVq2bCko0f1pNBrs2rVL2OtzzIjkwyI92aSkpMS8ffLu3btSbJ/88ccf8frrr2PBggUYN24cACAgIAAFBQWIj49Hhw4dhGUjIiIi++Li4oL27dvXWSjll0P6vd27dw9ZWVlITk7G+fPnzTtDRdi5cydWrVqF6dOnY+7cucJymFRUVCAwMBCnTp2qsVr9ww8/lGolr2wKCwuRkZGBjIwMGI1GaLVaaLVaYZMu1YvharUaTk5OGD58OHx9fYVkaqjMzEzz90ylyDp5YLJ161Zs2bIF77zzDjp37mx+vk+fPgJTAf/+979x8eJFtGjRAp07dxbeFqs+shSc7WHMTG14Tp06hZiYGNFxiB4aFunpgZm2T+7Zs0fo9smgoCC4uLhg9uzZVs+vX78e33//vZRbtYiIiEhOx44dq/f64MGDFUpCv4WMLRpNqh8kaKm4uBgff/yxgmmsubi4QK1Wo3nz5lYFcKPRCJVKhby8PCG5ZFytXlurCED8WKWlpSE9PR0XLlzA6NGj4e3tjWeeeUZIlsbCx8fnvrtzRBAxeWBSWlqK0NBQfPPNN+Z2VCqVCocOHRKSp6KiAh988AG2bduG1q1bQ6VSoaSkBH5+fggKCpJqQk+WgrOsY3a/NjxchEmNGYv09JuJ3j5Z1wx0ZWUlxo0bhz179iieiYiIiBqXkydPIi4uDh999JHoKNQAsrZoBIAtW7bUeO7mzZuIj49Hp06dkJWVJSBVlertD6rr1KmTQknkZxoro9GIN954Axs3brS6LmqsXFxc4OzsjBdffBFNmzatUewSdQAwANy9exd6vR4nTpyASqWCm5sbJk6ciNatWwvL1BA6nQ4Gg0F0jBpETR7k5uYiJCQEffr0wbJly6Q4lDg2NhanT5/Ge++9Zy7iXr16FcuXL0e/fv3uO3H7sMhccJZ1zOyxDQ/R74UHx9IDqW375OrVq4VkadKk9j9j0yogIiIiogdRWVmJvXv3Ii4uDufOncPYsWNFR6IGysnJMbdozM3NlaJFo0n1gwRzcnKwaNEiaDQaoQVUQL4ivKyr1QHrsWrWrJk0Y/fmm29KtWrY5Pbt25g0aRK6d++OoUOH4t69ezh69Ci2bdsGvV4PJycn0RHrJON4AhBy4PTq1auxfft2LFq0CK+88orir1+XrKwsbNu2DY899pj5uU6dOmHVqlV4/fXXhRWcMzMzrX6WqeAs65iZ7qWWbXieeOIJIVmIlMYiPdmk+vbJyMhI4dsnW7dujStXrlj1wgOAy5cvw8HBQVAqIiIisldFRUXQ6/VISkpCSUkJKioqsHv3bnTp0kV0NGqgFi1aQKfTQafTmVs0+vn5CW3RWF15eTmio6ORlpaGiIgIeHl5iY4kHVOBq67V6lTTggULan2+tLQUqampCqf5VUxMDCZMmIBZs2aZn5sxYwZiY2Oxbt06hIeHC8tmr0RMHvz973/Hjh070K1bN8Vf+34si80mjo6OQidZZC84yzhmsrbhIVICi/Rkk9DQUDg7O8PT0xNGoxHp6elIT083Xxex+mfGjBmYO3culixZAjc3N1RWVuLkyZOIjIzEG2+8oXgeIiIisl8RERHIzMzEgAEDEBISAk9PT4wePZoFejvWsWNHzJkzBx4eHoiMjMS8efOEtGi0dOnSJQQFBaFVq1YwGAzCDvOUnayr1e1JYWEhEhMTsWPHDjg6OuK1114TkuPYsWO1toyZPXs2xowZo3wgeiAvv/yylAV6tVpd5zWRHZ5lLjjLOmabNm3C9evXcfDgwRpteD777DNhK/yJlMAiPdlExu2TI0aMQHFxMcLCwnDt2jUAQNeuXfHmm28KO0iHiIiI7FNqaipeeukl+Pj4YOjQoVCr1dJ99qGGk6lFo8nOnTuxatUqTJ8+HXPnzhWahR7c/v37zY/v3Llj9TMAjBo1SulIVk6dOoW4uDjs378fKpUK4eHh0Ol0QjPVtstZrVajWbNmAtI0HI/x+9WePXvg7+8vOkYNpaWlOHfuXK2/q9LSUgGJqshccJZ1zGRtw0OkBBbpySaybp/UaDTQaDS4desW1Gp1jX6jmZniTr4nIiIi+/Hll18iJSUF4eHhKC0thUajQXl5uehYZCMZWzSaLFmyBGq1Ghs3bsSmTZvMz8vQZ50aLjEx0fy4Y8eOVj+rVCphRfqsrCzEx8fj4sWLGDduHJKSkhAQEIDx48cLyWNSWVmJO3fu4PHHH7d6vqioSFCihtNoNKIj1IqTB78qKyvD/PnzRceoQeaCs6xjBsjZhodICSzS028iy/ZJk7Zt29b6/ObNm1mkJyIiovtycnKCv78/Zs2ahezsbCQnJ+PGjRuYOnUq/P39MXz4cNERqQFkbNFocujQIWGvbW9kXq1uWZSvi4iFQoGBgdBqtVi/fj3atWsHQI6DT8eNG4eIiAhERUWZ85SVlWHp0qXw9vYWliskJAQrV64EUDW55+PjY742YcIEpKSkYObMmaLi1UvE5MGVK1fqLSzHxsYqmOZXhw8fFvK6DSFrwVnWMZO1DQ+RElikpwci4/bJ+vBmTkRERLZQqVRwd3eHu7s7rl27Br1ej8WLF+Obb74RHY0aQMYWjSbsq95wsq5WbygRC4XWr1+P5ORkeHp6wsPDAzqdTorvQrNnz0ZgYCBGjBiB/v37o7y8HKdOncKgQYMwY8YMYbnOnz9vfpyQkGBVpBe5i0rWyYPHH39cykOu9+/fb74f3L59G23atDFfW79+PebNmyckl8wFZ1nHTNY2PERKYJGebCLr9sn7kfVLGhEREcnFx8cHaWlpAIDs7GwMHz4czs7OCAoKqrPtH8lH1haNZBtZV6s3lIginKenJzw9PXHlyhXo9XqEhoaiqKgIn3zyCfz8/OrcefywOTg4ICYmBvn5+Th58iQAwN/fH/369ROSx8Tyd1T99yXyO6Sskwdt27a1yiKLDRs2mAvO06ZNM7+PA8CBAwdYcK6FrGMmcxseooeNRXqyiazbJ4mIiIh+D5ZfpNeuXWvV3qZp06YiItHvQLYWjfT7kbmtpcjvSZ07d8Y777yDhQsXYs+ePdDr9di8eTPy8/OFZQIAV1dXuLq6Cs1QF5m+18o6eSB69Xdd6hsvkZllLjjLOmaytuEhUgKL9GQTWbdPEhEREf0eLIsf/Ixj/+ytRSPZjv9O69esWTPodDrodDoUFBQIy+Hq6lprcVn0gckyFebrIlPG6Ojo+/43K1euREhIiAJpfmU5RtXHS+T4yVxwlnXMZG3DQ6QEFunJJrJun7wffngnIiIiW8lUGCHb2GuLRrId/51aCw0NrfOaSqVCZGSkgml+lZmZCaDqe9kbb7yBjRs3CslRneVBqNUPRf3hhx9ExZL277pHjx73/W+OHj2qQBL7wIKz7WRtw0OkBBbp6YHIun2yLiJOviciIiL7U1RUhAMHDsBoNOLOnTvYv3+/1XXZD6qkKmzRSDIQsVCoV69eNZ67efMm4uPjhR5abPnazZo1k+YA5SVLlpgfVz8QVeQBqbJOHjSEiL/7+t6779y5o3geE5kLzrKOmaxteIiUwCI9/SYybJ8MCZHz5HsiIiKyP87OzkhISAAAdOzY0ergSpVKxSK9nWCLRpKBiIVCM2bMsPo5JycHixYtgkajQVhYmOJ5ZCfjIaiAvJMHDSFiQrS+9+6OHTsqnsdE5oKzrGMmaxseIiWwSE82kXH7pKwn3xMREZH9sfySWpfMzExpD6qkKvbaopFsJ6rQJftCofLyckRHRyMtLQ0RERHSF3ZFsVyhXpvY2FiFkliTdfJAVrK+d8tccJZ1zIgeZSzSk01k3D5Z3+y06Dc+IiIianw2b97ML612wt5aNJLtRLW1lHmh0KVLlxAUFIRWrVrBYDDgySefFJoHQI1WGrK0Ejt69ChatWoFrVaL3r17C1/dbCLr5IE943u37USMmaxteIiUwCI92UT27ZMsyhMREdHDJksRhxpOhhaNZDuZV6vLulBo586dWLVqFaZPn465c+cKy1Fd9VYasrQSy8nJwb59+2AwGJCbmwtvb29oNBo4OjoKyWMi6+RBQ8ialb3ybSdizGRtw0OkBBbp6YHItH2ShXkiIiJSEj97yE/GFo1kO5lXq1uS6Z6wZMkSqNVqbNy4EZs2bTI/bzQaoVKpkJeXJySXrK01WrRoYZ7Au379OtLT0+Hn54du3brB19cX7u7uiuYxkXXyoCHqu/+KxF75thMxZrLeK4iUwCI92Uy27ZOWp91bPgbkP/meiIiIiH5/MrZoJNvJulpdhtevy6FDh0RHeGCi25F07NgRc+bMgYeHByIjIzFv3jycPXtWSBZZJw88PT3r/NtXqVQ4ePAgnnvuOYVTyYsF54dD9L2C6GFhkZ5sIuP2ySVLlpgfV1/RzwOSiIiIiB49srdoJNvJVhSXdaGQPU9CiWyTUlhYiIyMDGRkZMBoNEKr1WL16tXC8liSafIgJiamxnO5ublYs2YNv3s/IBacbSdrSyWi34pFerKJjNsnLbe9EhERET1s/HJoP2Rq0Ui2k60wb4kLhX5/In7faWlpSE9Px4ULFzB69GhERkbimWeeUTxHXWSbPOjbt6/5cWVlJWJiYpCcnIzly5dDq9UKy9UQsr53y5oLkDebzO8NRL8Fi/RkExm3T1quWqkNT74nIiKi35NGoxEdgRpAthaNZDtZV6sDXCjUWISGhsLZ2Rmenp4wGo1IT09Henq6+bqonTeyTx5cvXoVb731FgAgJSUFnTt3Fpzo/mR975a54CzrmBE1VizSk01k3D5pzyffExERkVxCQkKwcuVKAFVFEstC3IQJE5CSkoKZM2eKikcNJGOLRrKdzKvVuVCocXjzzTelLJLKOnkAABkZGVixYgUmT56MBQsWwMHBQVgWE753245jRiQfFunJ7uXk2O/J90RERCSX8+fPmx8nJCRYfWktLy8XEYkegIwtGsl2Mq9W50Kh35+IMVywYEGtz5eWliI1NVXhNL+SdfIgODgY+/btQ2BgIAYNGoSCggKr63369BGSi+/dtrPnMeP9lhorFunJ7sl68j0RERHZH8svftW/BMpYMKHaydiikWwn82p1LhT6/cnQWqOwsBCJiYnYsWMHHB0d8dprrwnJIevkQW5uLp544gkkJCQgISHB6ppKpRJ277Xn925RBWd7HjMZ7hVEDwOL9NSoyHTyPREREdk32b+kUt1kbNFItpN5tToXCtlG9tYap06dQlxcHPbv3w+VSoXw8HDodDpheaqTZfLg8OHDQl7XFvb23i1DwVmmMZP9XkH0MKlFByD6vRQWFmLTpk3QaDR4++238eKLL3IVFREREdlEpi+qRI+6nJwcvP322zh37hySkpJw9+5djBw5Ej4+PlK1wjEtFFq9ejVu3ryJefPmiY4kneqtNSyJbK2RlZWFV199Ff7+/nByckJSUhLat2+P8ePHS9Fr/dSpUwgKCsLIkSMRHx+P4OBg7N27V2imu3fvYsuWLXjzzTcxf/58bNmyBcXFxUIzyfreHRISYn6clpZmdW3ChAkAIKzgLOuYyXqvIFICV9KT3UtLS0N6urwn3xMREZH9uHLlirnFhuVjAPjhhx9ExSJ6JNnDavXCwkJkZGQgIyMDRqMRWq0Wq1evFh1LOrK21ggMDIRWq8X69evRrl074XlMsrKyEB8fj4sXL2LcuHFISkpCQEAAxo8fLzTX7du3MWnSJHTv3h1Dhw7FvXv3cPToUWzbtg16vR5OTk5Ccsn63i1z33dZx0zWewWRElikJ7sn88n3REREZF+WLFlifuzl5WV1rfrPRKQc2dpacqHQg5Op0LZ+/XokJyfD09MTHh4e0Ol0UrRVknXyICYmBhMmTMCsWbPMz82YMQOxsbFYt24dwsPDheSS9b1b5oKzrGNmSfQYESmNRXqye2++KefJ90RERGR/ZGqhQURVZFytzoVCtpH1+5qnpyc8PT1x5coV6PV6hIaGoqioCJ988gn8/PzQtm1bIblknTw4duwYDAZDjednz56NMWPGKB/oP+zhvVu2fwOyjpls40SkJBbpye7JevI9ERER2R/L7d61iY2NVSgJEcm8Wp0LhWwja2sNk86dO+Odd97BwoULsWfPHuj1emzevBn5+flC8sg6eQCg1l79arUazZo1E5Cmiqzv3TLfI2QdM9nvFUQPk8oow3Qs0e+osND65PsDBw6IjkRERER2wtXVFa1atYJWq0Xv3r1rrFyUdeUZUWPk4uICZ2dnvPjii2jatGmNgpeMq9VNC4Vee+010VGkUv3QzOpkvLcWFBTAxcVFdAwAwL1798yTB+fPnxc2eTB27Fjo9Xo8/vjjVs8XFRXBz88PGRkZQnLJ+t49cOBADBw4EACQm5trfgwAJ06cwPHjx4XkAuQdM3u8VxD9Xlikp0bj1KlTiIuLw/79+6FSqRAeHg6dTlfrTD8RERFRbUpKSrBv3z4YDAbcvXsX3t7e0Gg0cHR0FB2N6JHz8ccf17sSdf78+QqmqR8XCtmn0NDQOq+pVCpERkYqmKZhRE4ebNiwAd999x2ioqLM/zbLysoQEhKCvn37YubMmUJyyfreLXPBWdYxI3qUsUhPdq/6yffe3t4ICAjA4cOHRUcjIiIiO3b9+nWkp6djz5496NatG3x9feHu7i46FtEjT6bV6lwo1DCyttbYsmVLjedu3ryJ+Ph4dOrUCVlZWQJSyTt5UFFRgcDAQJw6dQr9+/dHeXk5Tp06hUGDBuHDDz+Uor0L37ttJ9OYyXqvIFICi/Rk91xcXKDVahESEmI++X7kyJE4dOiQ4GRERETUGBQUFCAyMhInTpzA2bNnRcchemTJtFqdC4VsI2trjepycnKwaNEiDB8+HGFhYWjRooWQHLJOHpjk5+fj5MmTAAA3Nzf069dPaJ7ayPDebW8FZxnGzF7uFUQPA4v0ZPcOHz6M5ORkHD9+HB4eHtDpdHj//ff5AZmIiIgeWGFhITIyMpCRkQGj0QitVgutVosnn3xSdDSiR46Mq9W5UMg2srfWKC8vR3R0NNLS0hAREQEvLy/RkazIMnkgO9neu+2h4CzbmMl+ryB6mFikp0bjypWqk+9TU1NRVFSEuXPnws9P7Mn3REREZF/S0tKQnp6OCxcuYPTo0fD29sYzzzwjOhbRI0nm1epcKPTgZGqtAQCXLl1CUFAQWrVqhaioKKkmY2WbPNBoNPVe37Vrl0JJrMn63i1zwVnWMbMk272C6GFjkZ4aHVlOviciIiL74+LiAmdnZ7z44oto2rRpjf66YWFhgpIRPXrsYbU6Fwo9OBlaa+zcuROrVq3C9OnTMXfuXCEZ6iLj5MGxY8fqvT548GCFklizh/du2QrO9jBmJjLcK4iUwCI9NWoFBeJOviciIiL78/HHH9d78N38+fMVTEP0aLOn1epcKNQwsrXWcHFxgVqtRvPmza3u/UajESqVCnl5eUJyyTp5kJWVhZdffll0jBrs6b1bloKz7GMm272CSAks0pPdk/XkeyIiImo8SktLkZqaitdee010FKJHjr2tVudCoZpkba1x9erVeq936tRJoSTWZJ088PHxQVpampDXfhCyvHfbU8FZ9JjJeq8gUgKL9GT3ZD/5noiIiOxXYWEhEhMTsWPHDjg6OuLAgQOiIxE9smRarc6FQraxp9YaMpB18sBeivSyvHfbU8FZljHjvYIeZSzSU6PDk++JiIjotzp16hTi4uKwf/9+qFQqhIeHQ6fTwcHBQXQ0IoL41epcKGQb2VtrUMMMGTIEY8eOrfO66AKqbO/d9lBwlm3MeK+gR1kT0QGIfi+ynXxPRERE9icrKwvx8fG4ePEixo0bh6SkJAQEBGD8+PGioxE9cmRerT5jxgyrn00LhTQajRSFN9ksWLCg1udNrTXIPjg4OEjZZkrW9+4333yz3oKzSLKOGe8V9ChjkZ4ahUsWJ98bDAYpe7sRERGR/AIDA6HVarF+/Xq0a9cOAKT9gk3U2PXq1avGc5ar1WXAhUIPpnprDdE9w6lh2rdvL+VKZlnfu2UuOMs6ZtXxXkGPEhbpye7JevI9ERER2Z/169cjOTkZnp6e8PDwgE6nA7tDEokh+2p1LhSyXV2tNcg+1Pd+eOvWLWGr7O3lvVumgrPsY8Z7BT2K2JOe7J6Li5wn3xMREZH9unLlCvR6PVJTU1FUVIS5c+fCz89Pym3+RI2djKvVuVDINtVba3h7eyMgIACHDx8WHY1scOTIEQwZMsTque+++w7x8fHIyMjAyZMnxQT7D1nfu2Xr+25JtjHjvYIeZSzSk92T9eR7IiIisn/37t3Dnj17oNfrcf78eeTn54uORPRIsVytHhUVJc1qdS4Uso2Liwu0Wi1CQkLMrTVGjhyJQ4cOCU5GD+rrr79GfHw8/va3v2HgwIGYN29ejQK+KLK8d9tTwVmWMeO9gh5lLNITERERETVAQUEBXFxcRMcgemTIvFqdC4Vsc/jwYSQnJ+P48ePm1hrvv/++lMVKqltZWRnS0tKQkJCAn376CWPGjMGhQ4eQnZ0tOlqdRL5322vBWeSY8V5BjzIW6YmIiIiI/iM0NLTOayqVCpGRkQqmIXq0cbV64yNbaw2yzZAhQ9CvXz/4+vrCw8MDzZo1k6LoLOt7t8wFZ1nHzIT3CnoUsUhPRERERPQfW7ZsqfHczZs3ER8fj06dOiErK0tAKqJHE1erN16ytNYg2yxYsAC5ubkYOnQotFothg0bhv/+7/8WXqSX/b1bxoKz7GNmwnsFPUpYpCciIiIiqkNOTg4WLVqE4cOHIywsDC1atBAdiYioUWErMfvyr3/9C9u3b8f27dtRWVmJsrIypKamonPnzqKjmcn63i1zwVnWMbPEewU1dizSExERERFVU15ejujoaKSlpSEiIgJeXl6iIxER2S3ZW2uQ7SoqKnDw4EEkJSUhNzcXo0aNwtq1a4Vmsqf3blkKzrKNGe8V9ChrIjoAEREREZFMLl26hKCgILRq1QoGgwFPPvmk6EhERHatV69eNZ6zbK1B9sfBwQFeXl7w8vLCxYsXodfrheaR8b1b9oKzjGPGewU9yriSnoiIiIjoP3bu3IlVq1Zh+vTpmDt3rug4RESNkj201qDaHTlyBH/4wx/MxdS4uDg8/fTTGDJkiLBMsr53y9z3XdYxq473CnqUsEhPRERERPQfLi4uUKvVaN68OVQqlfl5o9EIlUqFvLw8gemIiOybbK01yDaHDh3Ce++9h3Xr1mHgwIEAAL1ej08++QQrVqyAu7u7kFz28t4tU8FZ9jHjvYIeRSzSExERERH9x9WrV+u9zq3WREQPxrK1RlRUlBStNcg2kyZNQkRERI1e6mfOnMHy5cuFtbyR/b1bxoKzzGPGewU9qtiTnoiIiIjoP0R/kSciaozspbUG1a+srKzWw0779u2Lu3fvCkhUReb3bhn7vgPyjhnvFfQo40p6IiIiIiIiInpoZG+tQQ2j1WqRkZFR6zWNRoNdu3YpnEhuLDjbjvcKepSxSE9ERERERERED43MrTWo4UJDQzF06FBoNBqr5zMzM7Fv3z58/PHHgpLJiQVn2/FeQY8yFumJiIiIiIiIiKhehYWFmDx5MgYMGAA3NzdUVlbi5MmTOH78OBITE9G5c2fREaXCgjMR2YJFeiIiIiIiIiIiuq+ff/4ZSUlJOHPmDNRqNfr3749JkyahTZs2oqMREdk1FumJiIiIiIiIiIiIiARpIjoAERERERERERHJLTQ01OpnBwcHtG3bFu7u7hg0aJCgVEREjQOL9EREREREREREVK9evXpZ/VxZWYmffvoJwcHBWLhwIXQ6nZhgRESNANvdEBERERERERHRAyksLMTcuXORmpoqOgoRkd1Siw5ARERERERERET2qUOHDvjll19ExyAismss0hMRERERERERERERCcKe9EREREREREREZLN79+4hISEB3bp1Ex2FiMiusUhPRERERERERET1cnV1hUqlsnqurKwMbm5u+PDDDwWlIiJqHHhwLBERERERERER1evq1atWP6vVarRp0wYtW7YUlIiIqPFgkZ6IiIiIiIiIiBrk3//+Ny5evIgWLVqgc+fOaNasmehIRER2j+1uiIiIiIiIiIioXhUVFfjggw+wbds2tG7dGiqVCiUlJfDz80NQUFCNVjhERNRwatEBiIiIiIiIiIhIbps2bcL169dx8OBBHDlyBDk5OcjMzMSFCxfw2WefiY5HRGTX2O6GiIiIiIiIiIjq5e3tjW3btuGxxx6zer6oqAivv/460tLSBCUjIrJ/XElPRERERERERET3Vb1ADwCOjo5sdUNE9BuxSE9ERERERERERPVSq+suIbFJAxHRb8ODY4mIiIiIiIiIqF6lpaU4d+5crQX50tJSAYmIiBoPFumJiIiIiIiIiKheZWVlmD9/vugYRESNEg+OJSIiIiIiIiIiIiIShD3piYiIiIiIiIioXvv37zc/vn37ttW19evXKx2HiKhRYZGeiIiIiIiIiIjqtWHDBvPjadOmWV07cOCAwmmIiBoXFumJiIiIiIiIiKhelt2Sq3dOZidlIqLfhkV6IiIiIiIiIiKql0qlqvVxbT8TEZFtWKQnIiIiIiIiIiIiIhKkiegAREREREREREQkt6KiIhw4cABGoxF37tyxOkj2zp07ApMREdk/lZGNw4iIiIiIiIiIqB5Tp06t93piYqJCSYiIGh8W6YmIiIiIiIiI6DfLzMzEuHHjRMcgIrI77ElPRERERERERES/2ebNm0VHICKySyzSExERERERERHRb8ZmDURED4ZFeiIiIiIiIiIi+s1UKpXoCEREdolFeiIiIiIiIiIiIiIiQVikJyIiIiIiIiIiIiIShEV6IiIiIiIiIiL6zdiTnojowbBIT0REREREREREv5lGoxEdgYjILrFIT0RERERERERE9QoJCTE/TktLs7o2YcIEAMDMmTMVzURE1FiwSE9ERERERERERPU6f/68+XFCQoLVtfLycqXjEBE1KizSExERERERERFRvSz7zVfvPa9SqZSOQ0TUqLBIT0REREREREREDcaiPBHR74tFeiIiIiIiIiIiqhcL80RED08T0QGIiIiIiIiIiEhuV65cwZw5c2o8BoAffvhBVCwiokZBZazeSIyIiIiIiIiIiMhCWlpavdd9fHwUSkJE1PiwSE9EREREREREREREJAjb3RARERERERERUb0s29vUJjY2VqEkRESND4v0RERERERERERUr6NHj6JVq1bQarXo3bs32JiBiOj3w3Y3RERERERERERUr5KSEuzbtw8GgwF3796Ft7c3NBoNHB0dRUcjIrJ7LNITEREREREREVGDXb9+Henp6dizZw+6desGX19fuLu7i45FRGS3WKQnIiIiIiIiIiKbFRQUIDIyEidOnMDZs2dFxyEislss0hMRERERERERUYMUFhYiIyMDGRkZMBqN0Gq10Gq1ePLJJ0VHIyKyWyzSExERERERERFRvdLS0pCeno4LFy5g9OjR8Pb2xjPPPCM6FhFRo8AiPRERERERERER1cvFxQXOzs548cUX0bRpU6hUKqvrYWFhgpIREdm/JqIDEBERERERERGR3N58880ahXkiIvp9cCU9ERERERERERE9kNLSUqSmpuK1114THYWIyG6xSE9ERERERERERDYpLCxEYmIiduzYAUdHRxw4cEB0JCIiu8V2N0RERERERERE1CCnTp1CXFwc9u/fD5VKhfDwcOh0OtGxiIjsmlp0ACIiIiIiIiIikltWVhZeffVV+Pv7w8nJCUlJSWjfvj3Gjx8PBwcH0fGIiOwaV9ITEREREREREVG9AgMDodVqsX79erRr1w4AeJAsEdHvhCvpiYiIiIiIiIioXuvXr8fNmzfh6emJgIAAfPnll+Axh0REvw8eHEtERERERERERA1y5coV6PV6pKamoqioCHPnzoWfnx/atm0rOhoRkd1ikZ6IiIiIiIiIiGxy79497NmzB3q9HufPn0d+fr7oSEREdotFeiIiIiIiIiIiemAFBQVwcXERHYOIyG7x4FgiIiIiIiIiIqpXaGhonddUKhUiIyMVTENE1LiwSE9ERERERERERPXq1atXjedu3ryJ+Ph4dOrUSUAiIqLGg+1uiIiIiIiIiIjIJjk5OVi0aBGGDx+OsLAwtGjRQnQkIiK7xZX0RERERERERETUIOXl5YiOjkZaWhoiIiLg5eUlOhIRkd1jkZ6IiIiIiIiIiO7r0qVLCAoKQqtWrWAwGPDkk0+KjkRE1CioRQcgIiIiIiIiIiK57dy5ExMnTsR///d/IzExkQV6IqLfEXvSExERERERERFRvVxcXKBWq9G8eXOoVCrz80ajESqVCnl5eQLTERHZNxbpiYiIiIiIiIioXlevXq33eqdOnRRKQkTU+LBIT0REREREREREREQkCHvSExEREREREREREREJwiI9EREREREREREREZEgLNITEREREREREREREQnCIj0RERERERERERERkSAs0hMRERERERERERERCfL/AS54dPr92t/d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3" name="Rectangle 2"/>
          <p:cNvSpPr/>
          <p:nvPr/>
        </p:nvSpPr>
        <p:spPr>
          <a:xfrm>
            <a:off x="948255" y="10787426"/>
            <a:ext cx="12188825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dirty="0" err="1"/>
              <a:t>RandomForestClassifier</a:t>
            </a:r>
            <a:r>
              <a:rPr lang="fr-FR" dirty="0"/>
              <a:t>: f1=0.520 </a:t>
            </a:r>
            <a:r>
              <a:rPr lang="fr-FR" dirty="0" err="1"/>
              <a:t>auc</a:t>
            </a:r>
            <a:r>
              <a:rPr lang="fr-FR" dirty="0"/>
              <a:t>=0.628 </a:t>
            </a:r>
            <a:r>
              <a:rPr lang="fr-FR" dirty="0" err="1"/>
              <a:t>RandomForestClassifier</a:t>
            </a:r>
            <a:r>
              <a:rPr lang="fr-FR" dirty="0"/>
              <a:t>: </a:t>
            </a:r>
            <a:r>
              <a:rPr lang="fr-FR" dirty="0" err="1"/>
              <a:t>Accurancy</a:t>
            </a:r>
            <a:r>
              <a:rPr lang="fr-FR" dirty="0"/>
              <a:t>=0.598 </a:t>
            </a:r>
            <a:r>
              <a:rPr lang="fr-FR" dirty="0" err="1"/>
              <a:t>RandomForestClassifier</a:t>
            </a:r>
            <a:r>
              <a:rPr lang="fr-FR" dirty="0"/>
              <a:t>: </a:t>
            </a:r>
            <a:r>
              <a:rPr lang="fr-FR" dirty="0" err="1"/>
              <a:t>precision</a:t>
            </a:r>
            <a:r>
              <a:rPr lang="fr-FR" dirty="0"/>
              <a:t>=0.642 rappel=0.437</a:t>
            </a:r>
          </a:p>
        </p:txBody>
      </p:sp>
      <p:sp>
        <p:nvSpPr>
          <p:cNvPr id="4" name="AutoShape 2" descr="data:image/png;base64,iVBORw0KGgoAAAANSUhEUgAAAe0AAAH6CAYAAAAqZxTYAAAAOXRFWHRTb2Z0d2FyZQBNYXRwbG90bGliIHZlcnNpb24zLjMuNCwgaHR0cHM6Ly9tYXRwbG90bGliLm9yZy8QVMy6AAAACXBIWXMAAAsTAAALEwEAmpwYAABJq0lEQVR4nO3deXxM5/v/8fdkQTVNbYk1VLVJShAaVVu0qNhia9FKUf20tlLVorbSjaKUTy1VSi21NIrYo4pQTSlaW0vVWrFEYmnEFknO74/+zNfkJIwwyczH6/l4zIO55yzXOcnkmuu+73PGYhiGIQAA4PTccjsAAABgH5I2AAAugqQNAICLIGkDAOAiSNoAALgIkjYAAC7CpZL2gAEDFBAQoCeeeELnzp3LcrnmzZsrICBAAwYMyNZ+zp49q8uXL9sdT25zljjuxvLly1WvXj1VrFhR77zzzj3d9uLFixUQEKCtW7fe0+3eytatWxUQEGB9bNq0SZKsz7t165blun/88Yd1uXsV8414Fi9enCPrSf8ea4cOHe54vbtVr169bO03OTnZ5u/KhAkTFBAQoLi4OLu3kfHnfuPxxBNPqHr16urYsaN+/PHHO44tt2T23tm3b59at26tihUrqlatWjbHmZ3fE9wZj9wOIDvS09O1YcMGPf/886bXjh8/rj///DPb2964caP69u2rJUuWKH/+/Ldctl27dqpRo0a294V/nT9/XgMHDlSpUqU0ZMgQlSlT5p5uv1q1aho9erTKlSt3T7drj3bt2unJJ59UYGCgTfvPP/+sK1eu6IEHHjCt88MPP+RUeP+TBg0alOl5vZW9e/eqe/fuGjNmjKpXry5Jeu6551S6dGkVKlTojmN47rnn9Nxzz1mfp6Wl6fDhw5o3b566du2qOXPm6Mknn7zj7TqDwYMH68iRI3r77bdVsGBBWSwWHT58WFOmTMnt0O4LLpm0S5UqpXXr1mWatH/44QcVKlTolpX4rezevVtJSUl2LVulShVVqVIlW/vB/zly5IiuX7+uiIgItWvX7p5v38/PT35+fvd8u/YIDg5WixYtbNpKlSqluLg4/fTTT2rQoIFpnbVr197V7/D9LrNzejsHDhzQmTNnbNoCAwNNH7bsFRAQYPq5S/8m83bt2mnKlCmaNm1atrad2w4cOKBnn31WnTt3trZt3bqVpJ1DXKp7/Ib69esrNjZWV69eNb22du1a1atXLxeiQnZdv35dkvTggw/mciQ5o2rVqipYsKDWrVtneu3vv//WgQMH+B3+H1W5cmWVLVtWu3btyu1Qsu369ev3zXvVGblk0m7QoIGuXLmi2NhYm/azZ8/qt99+U8OGDU3rGIah+fPn64UXXlCVKlVUsWJFNWrUSFOnTtWNO7kOGDBAEydOlPTvB4Mb42IdOnTQf/7zH40bN05VqlRRjRo19Oeff2Y6lhwfH69Bgwapdu3aqlKlip5//nlTd+fp06fVv39/Pf3006pYsaJatmypZcuW2XXse/fu1auvvqoqVaqoTp06mj17dqbL3c0+7DmGEydOqF+/ftbtN2/eXJGRkTbLDBgwQI0aNdLu3bv18ssvq3LlyqpZs6Y+/vhj6weuAQMGqGPHjpKkgQMHWscQsxqnz9huGIYmTpyosLAwVaxYUTVr1lS/fv106tQp6zKZjctduXJFY8eOVb169RQUFKR69eppzJgxunLlimm9/fv365133lG1atVUpUoVvfHGG3c0zpmRu7u7nn32WcXExCg9Pd3mtbVr16pIkSKZ9uCkpaXpq6++UlhYmIKCglS7dm0NGzbMVJFfvnxZw4cPV+3atRUcHKw333xTFy9eNG0vPT1dM2bMUKNGjRQUFKQ6dero448/VnJy8i3j79Chwz2fQ7Fw4UK1aNFCFStW1NNPP6133nnHdI4Nw9DMmTPVsGFDVapUSa1bt9aWLVv03HPP2cxfyTim/c8//2jAgAF65plnFBQUpAYNGmjs2LG6du2apH/HrgcOHChJ6tixo/UDU2Zj2snJyRoxYoSeeeYZVa5cWeHh4Vq4cOEdHesDDzygjHePtvf9evjwYXXv3l0hISGqXr26Pv74Y0VGRt7x2PsNKSkpmjBhgvWchoWFaerUqUpLSzMte+P9IElLlixhDDuXuGT3+JNPPmmtVG6uSNatW6cHHngg03Hm8ePHa8qUKWrVqpXatm2rS5cuKSoqSmPHjpWPj49atWqldu3aKTk5WWvXrtXAgQP1+OOPW9f/9ddfdezYMfXr109xcXF67LHHTPu4cOGC2rZtqwsXLigiIkJ+fn5asWKFevbsqYkTJ6pBgwaKj49XmzZtZBiGOnTooIcffljr1q1Tv379dObMGb322mtZHvdff/2lDh06yNvbWz169ND169c1adIk0xvsbvZhzzEcP35cbdu21bVr1/Tyyy/Lx8dH33//vd577z0dPXpU/fv3t27v3Llz+s9//qPGjRurefPm2rRpk+bMmaM8efKof//+ateunYoWLaopU6ZYx3/vZAxxypQpmjRpkiIiIqx/uGbPnq29e/dqxYoVcnd3N62TkpKizp07a+fOnWrdurWCgoK0e/duTZs2TTt27NDs2bPl6elpXb579+4qV66c+vTpo+PHj2vWrFmKj4/Xd999Z3ecGdWvX1+LFy/Wr7/+qpCQEGv72rVrVb9+fbm5mT9P9+nTR2vWrFHDhg3VsWNHHTlyRPPnz9eWLVu0cOFCeXt7yzAMdevWTdu2bVPbtm31+OOPKzo6OtNJmYMHD1ZUVJRatWqlV155RYcOHdL8+fP166+/av78+cqbN2+msXfr1k0vvPBCto89o1GjRmnGjBmqUaOG+vfvrzNnzuibb75RbGysFi5cqFKlSkmSPv30U02fPl3169dXp06d9Ouvv+r111+Xh8et/4y99dZb+uOPP9SxY0f5+vrqt99+09SpU3XhwgV99NFHeu6555SQkKBvv/1W3bp1U8WKFTPdTkpKiiIiIvTXX3+pbdu2CgwM1MaNGzVkyBBduXLF+uHzVuLj43XgwAFVrVrVps2e9+vJkyfVvn17SdKrr74qDw8PzZ07V8uXL7frPGfmjTfe0KZNmxQeHq7OnTtr9+7dGjt2rM6ePWv9IHPDjbkh/fv3V0hIiNq2bWtzHMghhgt59913DX9/f8MwDGPAgAFGjRo1jLS0NOvrr732mtGnTx/DMAzD39/fePfddw3DMIyUlBSjatWq1tduuHjxohEUFGR07drV2vb5558b/v7+xvHjx61tL7/8suHv729s2bIly3gMwzBGjx5t+Pv7G9u3b7e2Xb161WjQoIHx/PPPW9d56qmnjPj4eJttvf3220ZQUJCRmJiY5fH36tXLCA4ONk6ePGltO3jwoBEUFGQTx93sw55jeOutt4zAwEBj79691mXS0tKMrl27GgEBAcaBAwdszs/s2bNt9tG4cWOjdu3a1udbtmwx/P39jUWLFtkcw83HlFV748aNjS5dutgsM3/+fKN58+bGsWPHDMMwjEWLFtn8/ObNm2f4+/sbX3/9tc1606ZNM/z9/Y25c+farNezZ0+b5YYOHWr4+/sbR44cyeQMZn1MhvF/v5dXrlwxKleubIwcOdL62pkzZ4zAwEBj06ZNppg3btxo+Pv7Gx9//LHN9latWmX4+/sbo0ePNgzDMNavX286tuvXrxudOnWyiedGfPPnz7fZ3o8//mj4+/sbM2fOvOVx2MPf3994+eWXb7nMwYMHjYCAAOONN94w0tPTre07d+40AgICjN69exuGYRh///23Ub58eeOdd96xWX/48OE273XDMIxnn33Wut/ExETD39/f+Oqrr2zWGzBggNGpUyfr84zn2zDMfwvmzp1r+Pv7G8uWLbMuk56ebrRv396oVauWkZqaaj1fo0aNMs6ePWt9nD592vjpp5+MVq1aGU888YSxdetW6zbsfb8OHDjQKF++vHHw4EHrMqdPnzaCg4NNf7PsERMTY/j7+xtffPGFTfs777xjVKhQwbhw4UKm5yXj+TaMu/s9wZ1xye5x6d9K5ezZs9q5c6ekf7utfv7550wnoXh6eio2NlYffvihTfv58+fl5eVl1+Vd+fLlU7Vq1W65TExMjCpUqGAzKzRv3ryaOnWqPv/8c6Wnp+uHH35QSEiIPDw8dO7cOeujYcOGSklJ0U8//ZTpttPT0/Xjjz+qbt26Kl68uLW9XLlyql27ts1y2d2HPceQlpammJgY1a5dWxUqVLAu4+bmpm7duskwDK1fv95mm40bN7Z5HhgYqLNnz97yXNqrWLFi2rp1q2bNmqXExERJ0osvvqilS5eqdOnSma6zfv16eXl5KSIiwqa9Y8eO8vLyMo01Z4z/iSeekCTr/rIjX758qlWrls25WrdunR588EE9/fTTmcYsSV27djXFVrZsWevwxaZNm+Tm5qY2bdpYl/Hw8DAd6/fffy+LxaK6deva/I6UL19ePj4+iomJyfax3Yn169fLMAx16dJFFovF2l65cmXVqlVLMTExSk1N1YYNG5Sammoz+UmSunTpcsvtP/TQQ8qfP7/mzZunNWvWWN/rn3zyiWbOnHlHscbExKhQoUJq1qyZtc1isWj06NGaO3euTe/I9OnTVaNGDesjNDTUGvv06dP11FNPSbL//WoYhtatW6c6derYXAVRtGhRNW/e/I6O4+bjcXNz08svv2zT/u6772rp0qXy8vLK1nbhWC7ZPS5JtWvX1gMPPKD169eratWq2rhxo9zc3FS3bt1Ml/f09FRMTIzWrVunI0eO6NixY/rnn38kyTS+lJkCBQpk2mV5sxMnTmQ6gahs2bKS/h1zv3jxon744YcsL+u5eSz2ZhcuXNDly5czTUSPPvqo9Y/6+fPns70Pe44hMTFRly9ftj6/2Y0/JidOnLBpz9jdnSdPnkzHzLKjf//+6t69u0aMGKFPPvlEFSpUUL169dS2bVv5+Phkuk5cXJz8/PxsusBvxOXn52eKv2DBgqblJN31MdSvX18//PCDDh06pHLlymnt2rV65plnTHHdiNnb21tFihQxvVauXDnrdeAnTpxQ4cKFTROFHn30UZvnf//9twzD0DPPPJNpbDk10ejGOGxWv0+bN2/W+fPndezYMUkyXQ5YpEgReXt7Z7n9PHny6MMPP9R7772nN998U3ny5NFTTz2lhg0bqmXLllkOAWTmxIkTKl26tM2HC0kqWbKkadkWLVqoZcuWMgxDR48e1dSpU5UvXz6NGDHCZka6ve/XCxcu6MKFC3rkkUdMr2f82d7J8RQuXNiUnH18fLJ87yD3uWzSzpcvn2rWrKl169apb9++Wrt2rWrWrJnpHxvDMNSvXz+tWLFCTz75pKpUqaJ27dqpWrVq6tSpk137y2xsNKO0tDTTGzrj65IUFhamF198MdNlbndp0o3JMze7eTLT3e7jdsdwqw84N+K4kdRuuN2HnTuRMVEGBgZqzZo1+vHHH7Vhwwb9+OOP+vzzzzVz5kwtWLAg02uzb3cMGZPmvYz/Zs8++6zc3d21bt06+fr6auvWrfrss88yXdbemC0Wi1JSUjJdJuPzBx980DrxMqM7SWZ3w57fJ09PT+sVBhl/t6TbxxoeHq46derohx9+0MaNGxUbG6vNmzdr3rx5WrhwYabbzMzt3hs38/PzU82aNSVJtWrVUt26dfX888+rU6dO+vbbb63J1973a2pqqqTsHX9W7uR44Dxctntc+ncW+eHDh3XgwAFt2rTJ5mYGN9u+fbtWrFihHj16aN68eRo0aJBeeOEFlSxZUhcuXLhn8ZQoUUJ///23qX3JkiUaMmSIChQooAceeECpqamqWbOmzeORRx7R5cuXs7wpRMGCBeXl5aWjR4+aXrt51mihQoWyvQ97juHhhx9W/vz5dfjwYdMyR44ckfRvl/XdupEoMyagm7uk09LS9Pvvv+vUqVOqX7++Pv74Y23cuFHjxo1TUlJSlrN6S5YsqePHj1sTwQ0pKSmKi4uzGX5wpIIFC+rJJ5/U+vXrtXHjRrm7u6tOnTqZLluyZEklJSVl2iV/5MgRa8x+fn76559/TDPKjx8/btrepUuXFBQUZPo9uXjx4h3fnCS7bkwyy+r3KX/+/Hr44YetHzQz/v4nJyffcqjl0qVL2r59uywWi1544QVNmDBBP//8szp27Kj9+/dr8+bNdsdaokQJ03mU/r0h07vvvnvL4ZJSpUpp+PDhunDhgt5++21rErb3/Vq4cGHlz58/0/f/jV6IO1WiRAklJibq0qVLNu2///673nnnHR08eDBb24VjuXTSvlGpjBo1SlevXs3y2tYbiTnjjO/IyEhduXLF+gaS/i9Z2NNlnlFoaKj27NmjvXv3WtuuX7+u6dOna+/evcqTJ49CQ0O1ceNG7d+/32bdkSNH6o033tD58+cz3bbFYtFzzz2nH3/8UQcOHLC2x8XF2Yw/enh4ZHsf9h5DnTp19NNPP+n333+3LmMYhqZNmyaLxZJll+uduNE9t2/fPmvb6dOn9dtvv1mfp6WlqWPHjhoxYoTNupUrV5aUdYVcr149JScna+7cuTbt8+bN06VLl+5J/PaqX7++du3apcWLF1uHfDJz43f7yy+/tGn/4YcfdOTIEWvMNz64zpgxw7qMYRiaN29eptv74osvbNrXr1+vN998865mJN+JZ599VpI0bdo0m/fc77//rtjYWNWtW1cWi0UNGjSQxWLJ9GeWsRfhZn/99ZciIiJsZvrnyZNH5cuXl/R/PWg3flduta3Q0FAlJiZq7dq1Nu2zZs1STEyMaRglowYNGqhZs2b6/fffrT8fe9+vbm5uqlevnjZt2mTzweGff/7RihUrbrnfrNStW1fp6emmD7fz58/X6tWrMx2KQe5z2e5x6f8qlc2bN6t69epZvmmqVKkiLy8vffLJJzp58qS8vb21detWrVq1Snnz5rX5pHlj/PWrr75SaGio6tevb3c8Xbt2VXR0tDp16qSXX35Zvr6+WrlypQ4dOqTp06dLkvr27autW7cqIiJCERERKlGihGJiYrRhwwa1a9fO5jKzjHr37q2YmBh16NBBr7zyitzd3TVnzhw9+OCDNhXp3ezjTo6hQ4cO6tChg3x8fLR27Vpt2bJFnTt3zvRyuDvVuHFjffnll+rTp49eeeUVXbt2TXPnzlXRokWt1UaePHnUoUMHffHFF3rjjTdUp04dXb16Vd9++60eeOCBTO+YJ0lt2rTRkiVLNHLkSB04cEBBQUHau3evFi9erMqVK9tM4nK0Bg0a6JNPPtFPP/2kUaNGZblc3bp1Vb9+fc2ePVvx8fGqXr26jh49qvnz58vPz886Qa169epq3Lixpk2bpoSEBFWqVEnr16+3+YB18/ZmzJihuLg41axZUydOnNDcuXNVokQJ/ec//8kylp9++kmJiYmZ3vEroyNHjmjo0KGZvjZo0CA9/vjj6tChg+bMmaPOnTurQYMGSkhI0Jw5c+Tt7W29D33ZsmUVERGhb775RmfPnlXNmjW1Z88erVq1SpKy7OatXLmyQkJCNG7cOJ06dUoBAQE6deqUvvnmGz366KPWy0NvvO/nz5+vxMREhYeHm7b14osvatGiRerTp48iIiJUtmxZxcTE6KefftKIESPsGkIbOHCgfvzxR02aNEmNGjVS6dKl7X6/9u7dWxs3blS7du3UoUMH5cmTRwsWLLDewfFOu7rr1aunWrVqaeTIkfrrr79UsWJF/fbbb4qKitIbb7yhAgUK3NH2kDNcOmlL/1Yqv/zyS6Y3VLmhSJEimjp1qsaMGaPJkycrT548Klu2rD777DPt3r1bs2fPVmJioooUKaKmTZvq+++/1+LFi/XLL7/cUdIuUqSIIiMjNXbsWC1YsEApKSkKDAy0XoMqSaVLl1ZkZKQ+//xzRUZG6vLly/Lz89PAgQNv+yUHxYsX1/z58zV69Gh99dVXypMnjzXB3FyB3c0+7uQYxo8frwULFujq1asqV66chg8ffs+u3w0MDNT48eM1adIkjR49WsWLF9frr7+uq1evavTo0dbl3nzzTRUoUECLFi3SqFGj5O7urqpVq+rTTz/N8l7jefLk0cyZMzVp0iStXr1ay5YtU7FixdS1a1d1794904lgjlKqVCkFBgbq4MGD1qozMxaLRf/97381bdo0RUVFaf369SpcuLDatWunXr162UzG+vTTT1W2bFktWbJEq1evVkhIiD777DObmdc3tvfVV18pKipKGzZsUKFChdSwYUP17t37llXWlClT9Msvv9iVtG9c/5yZvn37Kl++fBo8eLDKli2rBQsWaOTIkXr44Yf13HPP6c0337SZ5DVo0CAVLFhQixYtUkxMjAIDAzVt2jR16NAhy5+ZxWLRpEmTNHHiRG3YsEHffvutHn74Yetx3hgjrlGjhho3bqwNGzZoy5Ytmf49yZcvn+bMmaPx48dr5cqVunjxosqVK6fx48ebrjDISpEiRdSvXz8NGTJE7733nmbNmmX3+7V06dL65ptvNGrUKH355ZfKmzevWrZsKXd3d02fPt3usfkb3NzcNHnyZE2ePFnLly/XsmXLVLp0aQ0dOlQvvfTSHW0LOcdiZKcfGMAtbd26VR07dtQnn3yi1q1b53Y4Lu9Gb1jGiabnz5/X008/rR49eqh37965EVqOOXv2rAoVKmSqqD/66CPNnz9fu3btytEPnDfj9z3nuPSYNoD7w549e1S1alWtXLnSpv1G93ilSpVyI6wc1bt3bzVt2tRm3P3KlSvasGGDAgMDcy1hI2e5fPc44Mx27twpd3d31ahRQ76+vrkdjsuqWrWq/Pz89OGHH+rQoUMqXry4/vzzT3377beqVq1alvdn+F/SokULDRkyRF26dFH9+vV17do1LVu2TKdPn9YHH3wg6d/bBttz/4B8+fLpoYceuuuYkpOTtW7dukxn/8Mx6B4HHOBGd+EN06ZNU2hoaC5G5PpOnz6tCRMm6KefftLZs2fl6+urxo0b64033sixS9Ry27JlyzR79mwdPnxYbm5uCgoKUo8ePax3WKtXr57p5kCZadWqlUaOHHnX8Rw6dEhNmjSxPqd73PFI2gDwP2LHjh2Z3oApI19f33tylQdynksm7W6WrG9bCLiKKZfMN+oAXFL+hx2yWUf9rZ9iJDlkuzmBiWgAALgIkjYAAC6C2eMAAKdEVWlG0gYAOCU3voXMhA8yAAC4CCptAIBToqo045wAAOAiqLQBAE7JjSFtE5I2AMAp0RVsxjkBAMBFUGkDAJwSl3yZUWkDAOAiqLQBAE6JqtKMcwIAgIug0gYAOCUu+TIjaQMAnBJdwWacEwAAXASVNgDAKVm45MuEShsAABdBpQ0AcEpUlWYkbQCAU2L2uBkfZAAAcBFU2gAAp0RVacY5AQDARVBpAwCcEt/yZUbSBgA4JbqCzTgnAAC4CCptAIBT4pIvMyptAABcBJU2AMApUVWakbQBAE7JTfSPZ8QHGQAAXASVNgDAKTERzYxKGwAAF0GlDQBwSlSVZpwTAABcBJU2AMApMaZtRtIGADglLvkyo3scAAAXQaUNAHBKdI+bUWkDAOAiqLQBAE6JqtKMpA0AcEp0j5vxQQYAABdBpQ0AcEpc8mVGpQ0AgIug0gYAOCXGtM1I2gAAp0TONqN7HAAAF0GlDQBwSnSPm1FpAwDgIqi0AQBOiUu+zKi0AQBwEVTaAACnxJi2GUkbAOCU6Ao245wAAOAiqLQBAE6J3nEzKm0AAFwElTYAwCm5Wai1M6LSBgA4JYuDHncqOTlZzZo1U1xcnLWtf//+Wrx4sfX5yZMnFRERoUaNGql79+66dOmSJCkpKUldunRR48aNFRERoYSEBElSSkqK+vXrp8aNG6tVq1Y6dOiQXbGQtAEAyMKuXbv00ksv6ejRo5Kk+Ph4devWTWvWrLFZ7oMPPlD79u0VHR2toKAgTZ48WZI0fvx4hYSEaPXq1WrTpo2GDx8uSZozZ44eeOABrV69WoMGDdLAgQPtioekDQBwSo6qtJOSkhQXF2d6JCUlmWKIjIzUsGHD5OvrK0lavny56tevr8aNG1uXuX79urZt26awsDBJUuvWrRUdHS1JiomJUXh4uCSpWbNm2rRpk65fv66YmBg1b95cklStWjWdO3dOJ0+evO05YUwbAHBfmTVrliZOnGhq79mzp3r16mXTdqMyvuG1116TJO3YscPadv78eXl5ecnD49+U6uPjo/j4eEnSmTNn5OPjI0ny8PCQl5eXzp07Z9N+Y53Tp0+rRIkSt4ydpA0AcEqOmobWqVMntWrVytTu7e2dre0ZhiFLhklzGZ/fvKybm5tpnRvtt0PSBgA4pawS393y9vbOdoLOTKFChXTx4kWlpaXJ3d1dCQkJ1u50X19fJSYmqlixYkpNTdWlS5dUoEABFS1aVGfOnFHp0qUlSYmJidZ1boUxbQAA7oKnp6dCQkK0atUqSVJUVJRCQ0MlSXXr1lVUVJQkadWqVQoJCZGnp6fq1q2rpUuXSpK2b9+uvHnz3rZrXCJpAwCclLNc8mWPYcOGKTIyUk2aNNH27dv11ltvSZJ69+6tnTt3qmnTppo3b56GDh0qSerQoYNSUlLUtGlTDR8+XKNHj7ZrPxbDMAwHHYPDdLPcu24NILdMuXQ8t0MA7o38Dztks4sLFXPIdlufO+2Q7eYExrQBAE6JrmAzzgkAAC6CShsA4JS49bgZSRsA4JQsfDmnCd3jAAC4CCptAIBTos42o9IGAMBFUGkDAJwSlbYZSRsA4JTcyNomdI8DAOAiqLQBAE6JS77MqLQBAHARVNoAAKdEnW1G0gYAOCVuY2pG9zgAAC6CShsA4JQotM2otAEAcBFU2gAAp+RGrW1CpQ0AgIug0gYAOCXqbDOSNgDAKXHJlxnd4wAAuAgqbQCAU6LQNqPSBgDARVBpAwCcEt/yZUbSBgA4JTdytgnd4wAAuAgqbQCAU6LQNqPSBgDARVBpAwCcEpW2GUkbAOCUmD1uRvc4AAAugkobAOCUuPe4GZU2AAAugkobAOCUqCrNOCcAALgIKm0AgFNiSNuMpA0AcEoWZqKZ5FjSPnTokNasWaPTp0/Lzc1Nvr6+qlOnjipWrJhTIQAA4NJyZEx77ty5evvttyVJFStWVIUKFSRJ7733nmbMmJETIQAAXIzFQQ9XliOV9uzZsxUVFaUHHnjApr1z585q1aqVXn311ZwIAwAAl5YjSdvDw0Opqamm9qtXr8rT0zMnQgAAuBhXr4odIUeSdrdu3dSyZUvVqFFDPj4+slgsOnPmjLZs2aI+ffrkRAgAABfDRDQzi2EYRk7sKD4+Xj///LPOnDmj9PR0FStWTDVq1FDRokXveFvdLN4OiBDIWVMuHc/tEIB7I//DDtnsjhJlHLLdJ08ec8h2c0KOzR4vWrSoWrZsmVO7AwC4ODcKbRPuiAYAgIvg5ioAAKdkodQ2IWkDAJwS89DM6B4HAMBFUGkDAJwSlbYZlTYAAC6CShsA4JS4uYoZlTYAAC6CShsA4JQotM1I2gAAp0T3uBnd4wAAuAgqbQCAU6LQNqPSBgDARVBpAwCckhultglJGwDglMjZZnSPAwDgIqi0AQBOiUu+zKi0AQBwEVTaAACnZKGsNCFpAwCcEt3jZnyOAQDARVBpAwCcEoW2GZU2AAAugkobAOCUGNM2o9IGAMBFUGkDAJwShbYZSRsA4JT4whAzuscBAHARVNoAAKdEoW1GpQ0AgIsgaQMAnJLFYnHI404lJyerWbNmiouLkyTFxsYqPDxcDRs21Lhx46zL7du3T61bt1ZYWJgGDx6s1NRUSdLJkycVERGhRo0aqXv37rp06ZIkKSkpSV26dFHjxo0VERGhhISE28ZC0gYAOCWLxTGPO7Fr1y699NJLOnr0qCTp6tWrGjRokCZPnqxVq1Zp79692rhxoySpX79+Gjp0qNasWSPDMBQZGSlJ+uCDD9S+fXtFR0crKChIkydPliSNHz9eISEhWr16tdq0aaPhw4ffNh6SNgDgvpKUlKS4uDjTIykpybRsZGSkhg0bJl9fX0nS7t27VaZMGfn5+cnDw0Ph4eGKjo7WiRMndPXqVQUHB0uSWrdurejoaF2/fl3btm1TWFiYTbskxcTEKDw8XJLUrFkzbdq0SdevX79l7ExEAwA4JUdNRJs1a5YmTpxoau/Zs6d69epl05ax+j1z5ox8fHysz319fRUfH29q9/HxUXx8vM6fPy8vLy95eHjYtGfcloeHh7y8vHTu3DkVLVo0y9hJ2gCA+0qnTp3UqlUrU7u3t/dt101PT7cZFzcMQxaLJcv2G//eLKtxdcMw5OZ26w5wkjYAwClZ3BxTant7e9uVoDNTrFgxmwljCQkJ8vX1NbUnJibK19dXhQoV0sWLF5WWliZ3d3fr8tK/VXpiYqKKFSum1NRUXbp0SQUKFLjl/hnTBgA4JWeYiJZR5cqVdeTIER07dkxpaWlasWKFQkNDVbJkSeXNm1c7duyQJC1dulShoaHy9PRUSEiIVq1aJUmKiopSaGioJKlu3bqKioqSJK1atUohISHy9PS85f6ptAEAsFPevHk1cuRI9erVS9euXVPdunXVqFEjSdKYMWM0ZMgQJScnq0KFCurYsaMkadiwYRowYIC++OILFS9eXJ999pkkqXfv3howYICaNm2qhx56SGPGjLnt/i2GYRiOOzzH6GbJXrcG4EymXDqe2yEA90b+hx2y2fhq5R2y3aLb/nDIdnMC3eMAALgIuscBAE6Je4+bUWkDAOAiqLQBAE4pO/cJ/19H0gYAOCVythnd4wAAuAgqbQCAU6J73IxKGwAAF0GlDQBwShTaZiRtAIBTonvcjO5xAABcBJU2AMApWSgrTTglAAC4CCptAIBTYkzbjKQNAHBObiTtjOzqHjcMQ0uXLtXp06clSdOnT1ezZs00ePBgXb582aEBAgCAf9mVtCdOnKj3339fp0+f1vbt2zV27FhVq1ZNv/32mz799FNHxwgAuB9ZLI55uDC7kvaSJUv06aefKjg4WKtXr1ZwcLCGDRum4cOHa+3atY6OEQAAyM4x7YSEBAUFBUmSNm/erJYtW0qSfHx8lJyc7LDgAAD3LyaimdmVtP38/LR3716dO3dOx44dU2hoqCRpw4YN8vPzc2iAAID7FBPRTOxK2q+99pr69OkjNzc3VatWTRUqVNDkyZM1adIkjRgxwtExAgAA2Zm0W7durfLlyysuLk516tSRJAUHB2vmzJmqVq2aQwMEANyn6B43sfs67cDAQBUpUkQ7d+5U5cqVFRAQoMKFCzsyNgAAcBO7knZKSoref/99LV68WG5ublqzZo1Gjhyp5ORkTZw4UQ899JCj4wQA3GcsjGmb2H2d9p49ezRv3jzlzZtX0r/j3KdPn+Y6bQAAcohdSXv16tUaMmSIqlatam2rUqWKPvroI61fv95hwQEA7mPcXMXEru7xM2fOqESJEqb2IkWK6OLFi/c8KAAA6B43s6vSfuKJJ7Ru3TpTe2RkpAIDA+95UAAAwMyuSrtv37567bXXtHPnTqWmpmratGk6dOiQdu3apalTpzo6RgDA/cjFu7Idwa5KOyQkRPPnz5enp6fKlCmjPXv2qESJElq8eLFq1qzp6BgBAIDsrLSjoqLUpEkT00zxy5cva+bMmXrllVccERsA4H7GmLaJXZX2wIEDM/1ikMOHD2vs2LH3PCgAACwWi0MerizLSnvWrFkaOXKkJMkwDNWqVSvT5UJCQhwTGQAAsJFl0n755ZdVqFAhpaen691339WQIUNs7nxmsVj04IMPqnr16jkSKADgPkP3uEmWSdvd3V3h4eGSpOLFi6tq1ary8LD7VuUAAOAeyzILT5kyRa+88ory5cunX3/9Vb/++muWG+nWrZtDggMA3MdcfPzZEbJM2pGRkWrXrp3y5cunyMjILDdgsVhI2gCAe85i11Tp+0uWSfvme4pzf3EAAHIfg9QAAOdE97hJlkk7MDDQ7uvZ9u3bd88CAgAAmcsyaY8aNcqatOPi4jRt2jS1b99ewcHB8vT01J49e/TNN9+oS5cuORYsAOD+wbd8mWWZtFu0aGH9/4svvqhhw4apZcuW1rZnnnlG5cqV09SpU/Wf//zHoUECAAA7x7T37dun4OBgU3tgYKCOHj16j0MCAECMaWfCrgn15cqV0/z5823a0tPTNWPGDJUvX94hgQEA7nNuFsc8XJhdlXa/fv3UtWtXxcTEqHz58jIMQ3v27NE///yjmTNnOjhEAAAg2Vlp16hRQ8uXL1eDBg10+fJlXb16VeHh4VqxYoWCgoIcHSMA4D7Et3yZ2X2ddpkyZdSvXz+lpqbK3d3d5Q8cAABXY/dN4qKiotSoUSMFBwcrLi5Ow4YN06RJkxwZGwDgfsaYtkmWSfvUqVPW/0dFRWnEiBFq2bKl3Nz+XSUwMFDTpk3TtGnTHB8lAOD+Y7E45uHCskzarVu31pYtWyRJ06dP13vvvadu3brJ3d1dkvTSSy/po48+uuWXiQAAgHsny6TdvHlz9erVS5cuXdLff/+d6XXawcHBio+Pd2R8AID7FBPRzLJM2gMHDtTatWuVL18+FS9eXPv37zct8/PPP6t48eIODRAAAPzrlrPHCxQoIEl69dVX9f777yshIUGGYeiXX37R4sWLNXPmTL399ts5EScA4H7j4pPGHMGuS77atm2r1NRUffnll7p69aoGDx6sokWL6t1339WLL77o6BgBAPchV+/KdgS7kvaCBQsUFham9u3b69y5c8qTJ4+8vLwcHRsAALiJXddpjx07VklJSZKkQoUKkbABAI7HddomdiXtJ554QrGxsY6OBQAA3IJd3eOFCxfWxx9/rClTpsjPz0/58uWzeX3GjBkOCQ4AcB9jTNvErqSdL18+tWzZ0sGhAACAW7EraX/yySeOjgMAABsWFx9/dgS7v+UrLi5OCxcu1J9//ik3NzeVL19e7dq1k4+PjyPjAwDcr+geN7FrItr27dvVtGlTrVy5Uvny5ZOHh4cWL16sJk2aZHqnNAAAcO/Z3T3eokULvf/++9Zv+UpLS9N7772n4cOHa86cOQ4NEgBwH6J73MSuSvvgwYPq3LmzNWFLkru7u1577TXt2bPHYcEBAID/Y1el/dhjj2nHjh0qW7asTfuBAwf0yCOPOCKuW5q0YkyO7xO41/ZXqprbIQD3RODBQw7ZLrcxNbP73uMjR47U4cOHVa1aNXl4eOj333/XjBkz1LZtWy1fvty6bHh4uMOCBQDcR+geN7EYhmHcbqHAwED7NmaxaN++fXcd1O2krZzq8H0AjvZX71G5HQJwTziq0k7t2cwh2/WYuMIh280JdlXazBAHAOQ4usdN7JqIBgAAcp/dN1cBACBHUWmbkLQBAM6JpG1C9zgAAC7ijivtuLg4FStWTIZhyNPT0xExAQAguVFXZmTXGTEMQ5MmTVJwcLAaNmyoU6dOqX///ho0aJCuX7/u6BgBAIDsTNpff/21vvvuO3300UfKkyePJKlJkyaKiYnR+PHjHRkfAOB+ZbE45nEHpk6dqrCwMIWHh+uLL76QJMXGxio8PFwNGzbUuHHjrMvu27dPrVu3VlhYmAYPHqzU1FRJ0smTJxUREaFGjRqpe/fuunTpUrZPiV1J+7vvvtPQoUMVHh5uva3cc889pxEjRmjlypXZ3jkAAM4qNjZWy5cv16JFixQVFaVdu3Zp2bJlGjRokCZPnqxVq1Zp79692rhxoySpX79+Gjp0qNasWSPDMBQZGSlJ+uCDD9S+fXtFR0crKChIkydPznZMdiXtuLg4PfbYY6b2smXL6ty5c9neOQAAWXJQpZ2UlKS4uDjTIykpyWb3f/zxh2rXri0vLy+5u7urTp06WrhwocqUKSM/Pz95eHgoPDxc0dHROnHihK5evarg4GBJUuvWrRUdHa3r169r27ZtCgsLs2nPLruSdtmyZbV9+3ZT+5o1a0xfIgIAwD3hoKQ9a9Ys1a9f3/SYNWuWze4rVKigzZs368KFC7p27ZrWr1+vX3/9VT4+PtZlfH19FR8frzNnzti0+/j4KD4+XufPn5eXl5c8PDxs2rPLrtnjvXr1Ur9+/XTw4EGlpaVp2bJlOnbsmFauXKnRo0dne+cAAOS0Tp06qVWrVqZ2b29vm+c1atRQ69at1aFDBxUoUEA1atTQ5s2bbb59zDAMWSwWpaenZ9p+49+b3c23l9mVtBs0aKDx48fryy+/lLu7u2bNmqXHHntMU6ZMUZ06dbK9cwAAsuSgS768vb1NCTozycnJatiwoTp37ixJ+uqrr/TUU08pISHBukxCQoJ8fX1VrFgxm/bExET5+vqqUKFCunjxotLS0uTu7m5dPrvsPiN169bVvHnz9Ntvv+mXX37RvHnzSNgAgP9ZcXFx6tGjh1JTU3Xx4kV99913euutt3TkyBEdO3ZMaWlpWrFihUJDQ1WyZEnlzZtXO3bskCQtXbpUoaGh8vT0VEhIiFatWiVJioqKUmhoaLZjsqvSNgxDy5YtU/Xq1VWsWDFNnz5dS5YsUeXKlTV48GDlz58/2wEAAJCpXL6NaWBgoBo2bKjmzZsrLS1Nr7zyip588kmNHDlSvXr10rVr11S3bl01atRIkjRmzBgNGTJEycnJqlChgjp27ChJGjZsmAYMGKAvvvhCxYsX12effZbtmOz6Pu0JEyZoxowZ+vrrr5WamqoOHTroxRdf1NatW1W9enUNGzYs2wFkB9+njf8FfJ82/lc47Pu0B7zokO16jFzgkO3mBLu6x5csWaJPP/1UwcHBWr16tapUqaJhw4Zp+PDhWrt2raNjBAAAsjNpJyQkKCgoSJK0efNm61i2j4+PkpOTHRcdAOD+5QR3RHM2do1p+/n5ae/evTp37pyOHTtmHUTfsGGD/Pz8HBogAAD4l11J+7XXXlOfPn3k5uamatWqqUKFCpo8ebImTZqkESNGODpGAMD9iG/5MrErabdu3Vrly5dXXFyctWs8ODhYM2fOVLVq1RwaIADgPuXiXdmOYPf3aQcGBiowMFCSdO7cOSUlJalChQoOCwwAANiyq+9h//79atiwobZt26aLFy+qTZs2euutt9SkSRNt3rzZ0TECAO5HTEQzsStpjxo1Sv7+/ipXrpyioqJ05coVxcbGqnv37nyfNgAAOcSupL1z50717dtXhQoV0qZNm/TMM8+oUKFCat68uf766y9HxwgAuB9RaZvYlbTz5MkjwzCUkpKibdu2qVatWpL+Hdt+8MEHHRogAAD4l10T0Z566imNHj3a+q0odevW1f79+zV8+HDVqFHDoQECAO5PFi75MrHrjLz//vvy8PDQ/v37NWrUKHl5eWnp0qXKly+fBg0a5OgYAQD3I7rHTeyqtAsXLqwJEybYtPXt21fu7u4OCQoAAJjZfZ32unXrdODAAaWlpVnbUlJStGfPHn399dcOCQ4AcB9z8arYEexK2qNHj9bXX3+t4sWL69SpUypRooQSEhJ0/fp1NW/e3NExAgAA2TmmvXz5cg0dOlTr169X0aJFNWvWLMXGxuqpp55SsWLFHB0jAOB+xJi2iV1J+/z589Zv9goICNDu3bvl5eWlt956S6tXr3ZogACA+5Sbm2MeLsyu6AsUKKB//vlHkvTII4/owIEDkiRfX1/Fx8c7LjoAAGBlV9KuU6eOPvzwQx06dEghISFavny59u/frwULFqho0aKOjhEAcD+ie9zErqQ9YMAAFShQQFu2bFH9+vX1yCOPqGXLlvr666/Vq1cvR8cIAABk5+zxhx9+WFOmTLE+nz59ug4ePChvb2/5+vo6LDgAwH3MxatiR8gyaf/666+3XTkpKUlxcXGqWrXqPQ0KAACStlmWSbt9+/ayWCwyDOOWG7BYLNq3b989DwwAANjKMmmvW7cuJ+MAAMCWi1+e5QhZJu2SJUtmuVJiYqKKFCnikIAAAEDmbvkx5pdfflF4eLj1uuwb3nvvPTVq1Ei//fabQ4MDANzHuOTLJMukvXfvXr3++usqXry4HnzwQZvXOnfurJIlS6pz5876888/HR4kAAC4RdKeNGmSmjRpoqlTp5q6yp966ilNnz5dderU0cSJEx0eJADgPkSlbZJl0t69e7c6dep0y5VfffVV7dy5817HBAAA9x7PRJbRX7582dQtnlGRIkWUnJx8z4MCAABmWSbtRx55RLt3777lyrt371bx4sXveVAAANA9bpZl0m7WrJn++9//KjExMdPXExISNH78eIWFhTksOAAA8H+yvE67Y8eOio6OVtOmTfXCCy+ocuXKeuihh/TPP/9o165dWrRokUqVKqXXX389J+MFANwvXLwqdoQsk7anp6fmzJmjcePGaeHChZo+fbr1tcKFC6tt27bq0aOH8ufPnyOBAgDuMyRtk1t+y1e+fPk0cOBA9e3bV8ePH1dSUpIKFiyo0qVLy8LJBAAgR9n11Zyenp569NFHHR0LAAD/x8Uvz3IEzggAAC7CrkobAIAcxzCsCUkbAOCcSNomdI8DAOAiqLQBAM7JQl2ZEWcEAAAXQaUNAHBOboxpZ0SlDQCAi6DSBgA4J8a0TUjaAADnxCVfJnyMAQDARVBpAwCcE/ceN+GMAADgIqi0AQDOiTFtE5I2AMA5MXvchDMCAICLoNIGADgnusdNqLQBAHARVNoAAOfEJV8mJG0AgHOie9yEjzEAALgIKm0AgHPiki8TzggAAC6CShsA4JzcGNPOiEobAAAXQaUNAHBOjGmbkLQBAM6JS75M+BgDAICLoNIGADgnusdNOCMAALgIKm0AgHPiki8TkjYAwDkxEc2E7nEAAFwElTYAwDkxEc2EMwIAgIug0gYAOCcmopmQtAEAzonucRPOCAAALoKkDQBwThaLYx53YOnSpWratKmaNm2qUaNGSZJiY2MVHh6uhg0baty4cdZl9+3bp9atWyssLEyDBw9WamqqJOnkyZOKiIhQo0aN1L17d126dCnbp4SkDQBAJq5cuaLhw4drzpw5Wrp0qbZv367169dr0KBBmjx5slatWqW9e/dq48aNkqR+/fpp6NChWrNmjQzDUGRkpCTpgw8+UPv27RUdHa2goCBNnjw52zGRtAEAzsni5piHndLS0pSenq4rV64oNTVVqamp8vLyUpkyZeTn5ycPDw+Fh4crOjpaJ06c0NWrVxUcHCxJat26taKjo3X9+nVt27ZNYWFhNu3ZxUQ0AIBzctDs8aSkJCUlJZnavb295e3tbX3u5eWl3r17q3HjxnrggQdUrVo1nTlzRj4+PtZlfH19FR8fb2r38fFRfHy8zp8/Ly8vL3l4eNi0ZxdJGwBwX5k1a5YmTpxoau/Zs6d69eplfb5//34tWrRIGzZs0EMPPaS+ffvq6NGjstw0Lm4YhiwWi9LT0zNtv/HvzTI+vxMkbQCAc3LQJV+dOnVSq1atTO03V9mStHnzZtWoUUOFCxeW9G/X9vTp0+Xu7m5dJiEhQb6+vipWrJgSEhKs7YmJifL19VWhQoV08eJFpaWlyd3d3bp8djGmDQC4r3h7e6tUqVKmR8akHRgYqNjYWF2+fFmGYWj9+vWqXLmyjhw5omPHjiktLU0rVqxQaGioSpYsqbx582rHjh2S/p11HhoaKk9PT4WEhGjVqlWSpKioKIWGhmY7diptAIBzyuVv+apdu7b++OMPtW7dWp6enqpYsaJ69eqlWrVqqVevXrp27Zrq1q2rRo0aSZLGjBmjIUOGKDk5WRUqVFDHjh0lScOGDdOAAQP0xRdfqHjx4vrss8+yHZPFMAzjnhxdDkpbOTW3QwDu2l+9R+V2CMA9EXjwkEO266i/9e5NuzhkuzmBShsA4JzcGMHNiKQNAHBOudw97oz4GAMAgIug0gYAOCe+5cuEMwIAgIug0gYAOCfGtE1I2gAA58TscZMcSdonT5685eslSpTIiTAAAHBpOZK0u3btqqNHj8rX11cZ7+VisVi0bt26nAgDAOBK6B43yZGkPX/+fLVv317Dhg3Tk08+mRO7BADgf06ODBh4eXnp448/VlRUVE7sDgDwv8Di5piHC8uxiWiVKlVSpUqVcmp3AABXR/e4iWt/5AAA4D7CJV8AAOfk4l3ZjsAZAQDARVBpAwCckxtj2hlRaQMA4CKotAEAzokxbROSNgDAOXHJlwkfYwAAcBFU2gAA50T3uAlnBAAAF0GlDQBwShbGtE1I2gAA50T3uAlnBAAAF0GlDQBwTlTaJpwRAABcBJU2AMA5ce9xE5I2AMA50T1uwhkBAMBFUGkDAJwT12mbUGkDAOAiqLQBAM6JMW0TzggAAC6CShsA4JwY0zYhaQMAnBPd4yacEQAAXASVNgDAOXFHNBMqbQAAXASVNgDAOTGmbULSBgA4J2aPm/AxBgAAF0GlDQBwTnSPm3BGAABwEVTaAADnxJi2CUkbAOCc6B434YwAAOAiqLQBAM7JjboyI84IAAAugkobAOCULExEM6HSBgDARVBpAwCcE7PHTUjaAADnRPe4CR9jAABwEVTaAADnRPe4CWcEAAAXQaUNAHBOjGmbkLQBAM6JO6KZcEYAAHARVNoAAOdE97gJlTYAAC6CShsA4Jy45MuEpA0AcE50j5vwMQYAABdBpQ0AcFJU2hlRaQMA4CKotAEAzokxbRMqbQAAXASVNgDAOVFpm5C0AQBOiqSdEd3jAAC4CCptAIBzonvchEobAAAXQaUNAHBOFNomJG0AgJMia2dE0gYAIBMLFy7UN998Y30eFxenFi1aqEGDBvrkk0907do1NW7cWH369JEk7du3T4MHD9alS5cUEhKiDz74QB4eHjp58qT69euns2fPqmzZshozZowefPDBbMXEmDYAwDlZLI552KlNmzZaunSpli5dqjFjxqhw4cJ6/fXXNWjQIE2ePFmrVq3S3r17tXHjRklSv379NHToUK1Zs0aGYSgyMlKS9MEHH6h9+/aKjo5WUFCQJk+enO1TQtIGANxXkpKSFBcXZ3okJSVluc7777+vPn366Pjx4ypTpoz8/Pzk4eGh8PBwRUdH68SJE7p69aqCg4MlSa1bt1Z0dLSuX7+ubdu2KSwszKY9u+geBwA4Jwdd8jVr1ixNnDjR1N6zZ0/16tXL1B4bG6urV6+qcePGWrFihXx8fKyv+fr6Kj4+XmfOnLFp9/HxUXx8vM6fPy8vLy95eHjYtGcXSRsA4KQck7Q7deqkVq1amdq9vb0zXX7BggXq3LmzJCk9PV2Wmz5MGIYhi8WSZfuNf2+W8fmdIGkDAO4r3t7eWSbojFJSUrRt2zaNHDlSklSsWDElJCRYX09ISJCvr6+pPTExUb6+vipUqJAuXryotLQ0ubu7W5fPLsa0AQDOKZcnoknSn3/+qUceeUT58+eXJFWuXFlHjhzRsWPHlJaWphUrVig0NFQlS5ZU3rx5tWPHDknS0qVLFRoaKk9PT4WEhGjVqlWSpKioKIWGhmb7lFBpAwCQhePHj6tYsWLW53nz5tXIkSPVq1cvXbt2TXXr1lWjRo0kSWPGjNGQIUOUnJysChUqqGPHjpKkYcOGacCAAfriiy9UvHhxffbZZ9mOx2IYhnF3h5Tz0lZOze0QgLv2V+9RuR0CcE8EHjzkkO0a8Uccsl1L0bIO2W5OoHscAAAXQfc4AMA58S1fJiRtAIBzImmb0D0OAICLoNIGADgpKu2MqLQBAHARVNoAAKd0N7f7/F9F0gYAOCeStgnd4wAAuAgqbQCAk6LSzohKGwAAF0GlDQBwToxpm5C0AQDOiaRtQvc4AAAugkobAOCkqLQzotIGAMBFUGkDAJwTY9omVNoAALgIKm0AgHOi0DYhaQMAnBRZOyO6xwEAcBFU2gAA58RENBMqbQAAXASVNgDAOVFpm5C0AQBOiqSdEd3jAAC4CCptAIBzonvchEobAAAXQaUNAHBOVNomJG0AgJMiaWdE9zgAAC6CShsA4JzoHjexGIZh5HYQAADg9ugeBwDARZC0AQBwESRtAABcBEkbAAAXQdIGAMBFkLQBAHARJG0AAFwESRsAABdB0gYAwEWQtAEAcBEkbdhYvny5mjRpooYNG2ru3Lm5HQ5wV5KTk9WsWTPFxcXldijAPUHShlV8fLzGjRunefPmKSoqSt9++60OHjyY22EB2bJr1y699NJLOnr0aG6HAtwzJG1YxcbG6umnn1aBAgWUP39+hYWFKTo6OrfDArIlMjJSw4YNk6+vb26HAtwzfDUnrM6cOSMfHx/rc19fX+3evTsXIwKyb/jw4bkdAnDPUWnDKj09XZabvr/WMAyb5wCA3EXShlWxYsWUkJBgfZ6QkEDXIgA4EZI2rGrWrKmff/5Z586d05UrV/T9998rNDQ0t8MCAPx/jGnDqmjRourTp486duyo69ev64UXXlClSpVyOywAwP9nMQzDyO0gAADA7dE9DgCAiyBpAwDgIkjaAAC4CJI2AAAugqQNAICLIGnjf0JKSoqmT5+uli1bqkqVKqpZs6a6deumPXv2WJeJi4tTQECAtm/fnouRZk9KSopq166t3r1739F6W7duVUBAgE6fPi1JqlevniZPnuyIEAHkAJI2XN6VK1cUERGh+fPn69VXX1VUVJS++uorFShQQBEREdqyZUtuh3jXFi1apIcfflgjRozI7VAA5CJurgKXN378eB09elQrVqxQ0aJFre0jR47U2bNn9dFHH2nFihW5GOHda9mypZ5//nnlyZMnt0MBkIuotOHSUlJStHjxYr3wwgs2CfuGoUOHauzYsZl+8cmFCxc0cOBA1a5dWxUqVFDt2rU1atQopaenS5ISExPVs2dPVa9eXcHBwXrllVe0b98+6/qLFy9W48aNFRQUpGeffVaff/65dV1J+uGHH9S8eXNVrFhRjRo10vTp021ezyggIED//e9/FRoaqtDQUCUkJOiff/7RwIED9cwzz6h27dp6/fXXdfjwYZv1IiMjFRYWpkqVKik8PFxLliyx+/zdLsapU6eqfv36CgoKUlhYmObOnWv3tgE4gAG4sIMHDxr+/v7G6tWrb7vs8ePHDX9/f2Pbtm2GYRhGly5djDZt2hi7d+82/v77b+Obb74xAgICjLVr1xqGYRg9e/Y0unbtahw8eNA4dOiQ0aNHD6N+/fqGYRjGvn37jAoVKhhr1qwxTpw4YXz//fdGpUqVjCVLlhiGYRgxMTFG5cqVjYULFxrHjh0zfvjhByM0NNSYMGFClvH5+/sbtWrVMv744w9j165dRnp6utG2bVvj1VdfNXbv3m389ddfxtChQ43q1asb586dMwzDMObOnWs8/fTTxurVq41jx44ZUVFRxpNPPmksXrzYMAzD2LJli+Hv72+cOnXKMAzDePbZZ41JkybZFeO6deuMp556yoiNjTXi4uKMyMhIIyAgwPjll1/u9McE4B6hexwuLSkpSZLk7e19x+vWqVNH1atX1+OPPy5JioiI0FdffaU///xTDRo00LFjxxQQEKBSpUopb968+vDDD3Xw4EGlp6fr+PHjslgsKlGihPXx9ddfq1ixYpKkKVOm6KWXXtILL7wgSSpdurQuXbqk9957Tz169JCbW+adXK1atdITTzwhSYqNjdWePXv0yy+/yMvLS5L0wQcfaMuWLYqMjFTXrl01ZcoU9ezZU40aNbLu5+TJk5oyZYpatWp1y+O/XYx///23PD09VaJECZUsWVJt2rRRqVKl9Oijj97xuQZwb5C04dIKFiwo6d+u7jv10ksvad26dVq4cKGOHj2qP//8U6dPn7Z2D/fo0UPvvvuuvv/+e1WrVk2hoaFq2bKl3NzcVKdOHVWuXFnPP/+8ypQpo9q1a6tJkyYqUaKEJGnfvn3as2ePFixYYN1fenq6rl69qhMnTsjPzy/TmG5u/+OPP5SWlqY6derYLHPt2jUdOnRI586dU3x8vEaNGqUxY8ZYX09NTVVaWppSUlJuefy3izE8PFzfffedGjZsKH9/f9WuXVvNmzdX4cKF7TzDAO41kjZcWunSpVW4cGHt2rVLTZo0Mb2+detWff311/rwww9t2g3DUJcuXXTkyBGFh4erRYsWqlSpkjp16mRdplGjRqpZs6Y2btyo2NhYTZ48WTNnzlRkZKSKFCmib775Rnv27NGmTZv0448/at68eXrnnXf0+uuvy9PTU6+99prCw8NNMWU29n5D3rx5rf/39PRUgQIFFBkZaVouf/788vT0lCS99957euqpp0zLeHjc+u19uxjz5MmjZcuWaceOHdq8ebM2btyoWbNmadSoUZmuA8DxmIgGl+bm5qZWrVpp0aJFio+Pt3nNMAxNnTpVR44ckY+Pj81rBw8e1ObNmzVhwgT16dNHTZs2VcGCBZWQkCDDMJSamqpRo0ZZK85PPvlEK1eu1IkTJ/TLL7/op59+0qRJk1SxYkW98cYbWrBggV588UXrJLDHHntMR48eVZkyZayPAwcOaNy4cXYf2+OPP27tQbixjVKlSmn8+PHatm2bHnroIRUtWlRxcXE2+4mNjdX06dOz7IK/4XYxrlq1SvPnz1e1atXUp08fRUVFqVatWlq2bJndxwDg3iJpw+X16NFDpUqVUvv27bVixQodP35cv/32m958801t27ZNw4cPN80e9/b2loeHh1avXq24uDj99ttv6tGjh1JSUpSSkiIPDw/9/vvvGjp0qHbt2qXjx4/r22+/laenpypUqCBPT09NmjRJs2fPtu5v69atqly5siSpe/fuWrlypaZOnaqjR48qJiZGQ4cOVb58+ey+bKtGjRoKDg7WW2+9pe3bt+vIkSMaMmSINmzYIH9/f+t+Zs6cqW+//VZ///23li9frpEjR5o+pGTmdjGmpKRo1KhRWrZsmU6cOKGff/5Zf/zxh/UYAeQ8vk8b/xOSk5M1bdo0rVmzRqdOndJDDz2kypUrq2fPntaJXXFxcapfv77mzp2rkJAQLV26VBMmTFB8fLyKFi2qxo0b6/Tp0zpz5oxmzZqlhIQEjRgxQj///LMuXbqkxx9/XL1791bdunUlyXoTl7///lteXl5q0KCB+vfvb500tnz5cmulX6hQITVt2lR9+vTJMmkHBARo9OjRatGihbUtMTFRo0aN0saNG5WSkqInnnhC77zzjkJCQqzLzJo1S3PnztXJkydVtGhRtW3bVl26dJHFYtHWrVvVsWNHbdy4UcWKFVO9evX0wgsvqEePHnbFOH36dC1YsECnTp1S4cKF1bx5c/Xu3fu2Xe8AHIOkDQCAi6B7HAAAF0HSBgDARZC0AQBwESRtAABcBEkbAAAXQdIGAMBFkLQBAHARJG0AAFzE/wMX3yCnrQRstg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255" y="2470517"/>
            <a:ext cx="7893272" cy="80850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65827" y="1340343"/>
            <a:ext cx="9687449" cy="97452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27230934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/>
          <p:cNvSpPr/>
          <p:nvPr/>
        </p:nvSpPr>
        <p:spPr>
          <a:xfrm>
            <a:off x="0" y="10787426"/>
            <a:ext cx="24377650" cy="26701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7" name="Espace réservé du texte 1"/>
          <p:cNvSpPr txBox="1">
            <a:spLocks/>
          </p:cNvSpPr>
          <p:nvPr/>
        </p:nvSpPr>
        <p:spPr>
          <a:xfrm>
            <a:off x="323531" y="339513"/>
            <a:ext cx="12079276" cy="724247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1828434">
              <a:spcBef>
                <a:spcPts val="0"/>
              </a:spcBef>
              <a:buNone/>
            </a:pPr>
            <a:r>
              <a:rPr lang="fr-FR" sz="8000" dirty="0">
                <a:solidFill>
                  <a:srgbClr val="1B243B"/>
                </a:solidFill>
                <a:latin typeface="Adobe Caslon Pro Bold" pitchFamily="18" charset="0"/>
              </a:rPr>
              <a:t>Modélisation</a:t>
            </a:r>
          </a:p>
        </p:txBody>
      </p:sp>
      <p:sp>
        <p:nvSpPr>
          <p:cNvPr id="26" name="ZoneTexte 25"/>
          <p:cNvSpPr txBox="1"/>
          <p:nvPr/>
        </p:nvSpPr>
        <p:spPr>
          <a:xfrm>
            <a:off x="23658212" y="0"/>
            <a:ext cx="697627" cy="646331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</a:rPr>
              <a:t>23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389871" y="1340343"/>
            <a:ext cx="597329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GradientBoostingClassifier</a:t>
            </a:r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AutoShape 4" descr="data:image/png;base64,iVBORw0KGgoAAAANSUhEUgAABekAAAMACAYAAACww+x2AAAAOXRFWHRTb2Z0d2FyZQBNYXRwbG90bGliIHZlcnNpb24zLjMuNCwgaHR0cHM6Ly9tYXRwbG90bGliLm9yZy8QVMy6AAAACXBIWXMAAAsTAAALEwEAmpwYAAEAAElEQVR4nOzde3zP9f//8ft7ZtEOMlv6EAudU5JDa5tDKlIR7ymHJPWRTlIicuiwkEMxpw4o1hDD9kGJKDWx1Me3PiFFfSaGWjtgB2a2vX9/7Lf3x9sOvLXt+ZrdrpdLl7bn6/1+7/4+eL9f78fr+Xo8bQ6HwyEAAAAAAAAAAFDpPEwHAAAAAAAAAACguqJIDwAAAAAAAACAIRTpAQAAAAAAAAAwhCI9AAAAAAAAAACGUKQHAAAAAAAAAMAQivQAAAAAAAAAABhCkR4AAAAAAAAAAEM8TQe4EBw5kq2CAofpGMbUq+ejtLQs0zGKIZd7yOU+q2Yjl3vI5R5yucequSTrZiOXe8jlHnK5h1zus2o2crmHXO4hl3usmkuybjZyuYdc1uThYVPdut6lbqdIXw4KChzVukgvybL3n1zuIZf7rJqNXO4hl3vI5R6r5pKsm41c7iGXe8jlHnK5z6rZyOUecrmHXO6xai7JutnI5R5yVT20uwEAAAAAAAAAwJAqUaT/5JNPdO+99+qmm25S165dtWrVqnO+7pQpUzRw4MBi43l5eZoxY4Y6dOigFi1aqF+/ftqxY0f5hQYAAAAAAAAA4CwsX6Rft26dRowYodDQUL399ttq27atRo0apfXr15/1uosXL9aCBQtK3DZx4kRFRUXp8ccfV2RkpGrUqKGBAwcqKSmpvO8CAAAAAAAAAAAlsnxP+unTp6tr164aM2aMJKldu3Y6duyYZs6cqbvvvrvE6yQnJ2vq1Kn69NNP5evrW2z7wYMHFRMTo5dffll9+/aVJIWFhalLly56//33FRERUXF3CAAAAAAAAACA/8/SM+mTkpJ04MABde7c2WW8S5cuSkxMLHXWe2RkpHbv3q2FCxfquuuuK7Z927Ztys/PV5cuXZxjXl5e6tixozZv3ly+dwIAAAAAAAAAgFJYukifmJgoSWrSpInLeFBQkCRp3759JV5v0KBBWrt2rYKDg0u93Tp16sjf37/Y7R4+fFg5OTl/NzoAAAAAAAAAAGdl6XY3mZmZkiQfHx+XcW9vb0lSVlZWide78sory7zdrKysYrd5+u1mZ2erVq1a55yzXr3it1XdBAYWbytkBeRyD7ncZ9Vs5HIPudxDLvdYNZdk3Wzkcg+53EMu95DLfVbNRi73kMs95HKPVXNJ1s1GLveQq+qxdJHe4XBIkmw2W4njHh7ndyJA0fXP9e+dTVpalgoKSr7N6iAw0FcpKZmmYxRDLveQy31WzUYu95DLPeRyj1VzSdbNRi73kMs95HIPudxn1Wzkcg+53EMu91g1l2TdbORyD7msycPDVuZEb0u3uyla9PXMGfPZ2dku293l4+PjvI2SbrekWfYAAAAAAAAAAJQ3Sxfpi3rRHzhwwGV8//79Ltvd1bRpUx09elTHjh0rdruXX365vLy8zut2AQAAAAAAAABwh6WL9EFBQbr88su1fv16l/ENGzboiiuuUIMGDc7rdkNCQiRJn332mXMsNzdX8fHxzm0AAAAAAAAAAFQ0S/ekl6RnnnlGo0ePVp06ddSxY0dt2rRJ69atU2RkpCQpPT1dBw4c0JVXXnnObWoaNmyonj17asKECTp+/LiCgoK0cOFCHTt2TIMGDarIuwMAAAAAAAAAgJPli/R2u125ublasGCBVqxYoUaNGmnKlCm65557JElfffWVRo8erejoaN16663nfLuvv/66/Pz8NG/ePB0/flw33HCDFi5cqKCgoIq6KwAAAAAAAAAAuLB8kV6S+vTpoz59+pS4zW63y263l3rdRYsWlTju5eWlMWPGaMyYMeWSEQAAAAAAAED5yNiWoNS4WO09ki7Puv4KsIfLL5g21bgwVYkiPQAAAAAAAIDqIWNbgpKjo+TIzZUk5aWnKTk6SpIo1OOCZOmFYwEAAAAAAABUL6lxsc4CfRFHbq5S42INJQIqFkV6AAAAAAAAAJaRl57m1jhQ1VGkBwAAAAAAAGAZnv713BoHqjqK9AAAAAAAAAAsI8AeLpuXl8uYzctLAfZwQ4mAisXCsUA1x2rpAAAAAADASorqEqlxscqjXoFqgCI9UI2xWjoAAAAAALAiv+AQ+QWHKDDQVykpmabjABWKdjdANcZq6QAAAAAAAIBZFOmBaozV0gEAAAAAAACzKNID1RirpQMAAAAAAABmUaQHqjFWSwcAAAAAAADMYuFYoBpjtXQAAAAAAADALIr0QDXHaukAAAAAAACAObS7AQAAAAAAAADAEIr0AAAAAAAAAAAYQpEeAAAAAAAAAABDKNIDAAAAAAAAAGAIRXoAAAAAAAAAAAyhSA8AAAAAAAAAgCEU6QEAAAAAAAAAMIQiPQAAAAAAAAAAhlCkBwAAAAAAAADAEIr0AAAAAAAAAAAYQpEeAAAAAAAAAABDKNIDAAAAAAAAAGAIRXoAAAAAAAAAAAyhSA8AAAAAAAAAgCEU6QEAAAAAAAAAMIQiPQAAAAAAAAAAhlCkBwAAAAAAAADAEIr0AAAAAAAAAAAYQpEeAAAAAAAAAABDKNIDAAAAAAAAAGAIRXoAAAAAAAAAAAyhSA8AAAAAAAAAgCEU6QEAAAAAAAAAMIQiPQAAAAAAAAAAhlCkBwAAAAAAAADAEIr0AAAAAAAAAAAYQpEeAAAAAAAAAABDKNIDAAAAAAAAAGAIRXoAAAAAAAAAAAyhSA8AAAAAAAAAgCEU6QEAAAAAAAAAMIQiPQAAAAAAAAAAhlCkBwAAAAAAAADAEIr0AAAAAAAAAAAYQpEeAAAAAAAAAABDKNIDAAAAAAAAAGAIRXoAAAAAAAAAAAyhSA8AAAAAAAAAgCEU6QEAAAAAAAAAMIQiPQAAAAAAAAAAhlCkBwAAAAAAAADAEIr0AAAAAAAAAAAYQpEeAAAAAAAAAABDKNIDAAAAAAAAAGCIp+kAqLoytiUoNS5We4+ky7OuvwLs4fILDjEdCwAAAAAAAACqDIr0OC8Z2xKUHB0lR26uJCkvPU3J0VGSRKEeAAAAAAAAAM4R7W5wXlLjYp0F+iKO3FylxsUaSgQAAAAAAAAAVQ9FepyXvPQ0t8YBAAAAAAAAAMVRpMd58fSv59Y4AAAAAAAAAKA4ivQ4LwH2cNm8vFzGbF5eCrCHG0oEAAAAAAAAAFUPC8fivBQtDpsaF6u8I+nyrOuvAHs4i8YCAAAAAAAAgBso0uO8+QWHyC84RIGBvkpJyTQdBwAAAAAAAACqHNrdAAAAAAAAAABgCEV6AAAAAAAAAAAMoUgPAAAAAAAAAIAhFOkBAAAAAAAAADCEIj0AAAAAAAAAAIZUiSL9J598onvvvVc33XSTunbtqlWrVpV5+ezsbEVERCg0NFQtW7bU448/rt9//93lMtu3b9c111xT7L8nnnii4u4IAAAAAAAAAACn8TQd4GzWrVunESNGaMCAAWrXrp0+//xzjRo1SrVq1dLdd99d4nWGDRumnTt3auTIkfL29tacOXM0YMAArV27Vr6+vpKkPXv26OKLL9bChQtdruvn51fh9wkAAAAAAAAAAKkKFOmnT5+url27asyYMZKkdu3a6dixY5o5c2aJRfrt27crPj5e8+fPV/v27SVJrVu31h133KGlS5dq8ODBkqRffvlFV111lW6++eZKuy8AAAAAAAAAAJzO0u1ukpKSdODAAXXu3NllvEuXLkpMTFRSUlKx62zdulXe3t4KDQ11jvn7+6tNmzbavHmzc+znn3/WNddcU3HhAQAAAFhCxrYEJY4crq09eilx5HBlbEswHQkAAABwsnSRPjExUZLUpEkTl/GgoCBJ0r59+0q8TlBQkGrUqOEy3rhxY+flCwoK9Ouvv+rPP/9Uz5491bx5c3Xs2FELFiyQw+GoiLsCAAAAwICMbQlKjo5SXnqa5HAoLz1NydFRFOoBAABgGZZud5OZmSlJ8vHxcRn39vaWJGVlZRW7TlZWVrHLF12n6PL79u1TTk6O9u3bpxdeeEF169bVF198oalTpyorK0tDhw51K2e9esX/XnUTGOhrOkKJyOUecrnPqtnI5R5yuYdc7rFqLsm62cjlHnKVbf/qODlyc13GHLm5OrI6Ts26dTGUqjirPF5nIpf7rJqNXO4hl3vI5R6r5pKsm41c7iFX1WPpIn3RrHabzVbiuIdH8RMBypoJX3T5+vXra/78+bruuusUGBgoSbrtttuUk5Oj+fPn67HHHiux0F+atLQsFRRU3xn4gYG+SknJNB2jGHK5h1zus2o2crmHXO4hl3usmkuybjZyuYdcZ3cyJbXUcatktNLjdTpyuc+q2cjlHnK5h1zusWouybrZyOUeclmTh4etzInelm534+tbeHTlzBnz2dnZLttP5+Pj49x+5nWKCu8+Pj5q3769s0BfpGPHjsrNzS2xjQ4AAACAqsfTv55b4wAAAEBls3SRvqgX/YEDB1zG9+/f77L9zOskJSUVm1G/f/9+5+X37Nmjjz76SKdOnXK5TE5OjiSpbt265XMHAAAAABgVYA+XzcvLZczm5aUAe7ihRAAAAIArSxfpg4KCdPnll2v9+vUu4xs2bNAVV1yhBg0aFLtOWFiYMjIylJDwv4Wg0tPTtX37doWEhEgqLNhHRERo8+bNLtf99NNPdfnll6thw4YVcG8AAAAAVDa/4BDVHzCwcOa8zSZP/3qqP2Cg/IJDTEcDAAAAJFm8J70kPfPMMxo9erTq1Kmjjh07atOmTVq3bp0iIyMlFRbgDxw4oCuvvFI+Pj5q06aN2rZtqxdeeEEjRozQJZdcotmzZ8vX11d9+/aVVNjWpnnz5nr55ZeVnp6uyy67TB9//LE2bdqk2bNnF+uBDwAAAKDq8gsOkV9wSLXvhQoAAABrsnyR3m63Kzc3VwsWLNCKFSvUqFEjTZkyRffcc48k6auvvtLo0aMVHR2tW2+9VZI0Z84cTZ48WVOnTlVBQYFatWqlGTNmqE6dOpIkLy8vzZ8/XzNmzNCcOXOUnp6uq666SnPmzNGdd95p7L4CAAAAAAAAAKoXyxfpJalPnz7q06dPidvsdrvsdrvLWJ06dTRp0iRNmjSp1Nv09/fX66+/Xq45AQAAAAAAylPGtgSlxsVq75F0edb1V4A9nJZdAHCBqRJFegAAAAAAgOomY1uCkqOj5MjNlSTlpacpOTpKkijUA8AFhCI9ALiJmSwAAAAAKkNqXKyzQF/EkZur1LhYvoMAwAWEIj0AuIGZLAAAAAAqS156mlvjAICqycN0AACoSsqayQIAAAAA5cnTv55b4wCAqokiPQC4gZksAAAAACpLgD1cNi8vlzGbl5cC7OGGEgEAKgLtbgDADZ7+9UosyDOTBQAAAEB5K2qpmRoXqzzWxAKACxZFegBwQ4A93KUnvcRMFgAAAAAVxy84RH7BIQoM9FVKSqbpOACACkCRHgDcwEwWAAAAAAAAlCeK9ADgJmayAAAAAAAAoLywcCwAAAAAAAAAAIZQpAcAAAAAAAAAwBCK9AAAAAAAAAAAGEJPegAAAKAUGdsSlBoXq70sFg4AAACgglCkBwAAAEqQsS1BydFRcuTmSpLy0tOUHB0lSRTqAQAAAJQb2t0AAAAAJUiNi3UW6Is4cnOVGhdrKBEAAACACxFFegAAAKAEeelpbo0DAAAAwPmgSA8AAACUwNO/nlvjAAAAAHA+KNIDAAAAJQiwh8vm5eUyZvPyUoA93FAiAAAAABciFo4FAAAASlC0OGxqXKzyjqTLs66/AuzhLBoLAAAAoFxRpAcAAABK4RccIr/gEAUG+iolJdN0HABABcrYlqDUuFjt5cAsAKCSUaQHAAAAAADVWsa2BCVHR8mRmyupcJHw5OgoSaJQDwCocPSkBwAAAAAA1VpqXKyzQF/EkZur1LhYQ4kAANUJRXoAAAAAAFCt5aWnuTUOAEB5okgPAAAAAACqNU//em6NAwBQnuhJDwCoUCzABQAAAKsLsIe79KSXJJuXlwLs4QZTAQCqC4r0AIAKwwJcAAAAqAqK9k1T42KVx+QSAEAlo0gPAKgwZS3AxRceAAAAWIlfcIj8gkMUGOirlJRM03EAANUIPekBABWGBbgAAAAAAADKRpEeAFBhWIALAAAAAACgbBTpAQAVJsAeLpuXl8sYC3ABAAAAAAD8Dz3pAQAVhgW4AAAAAAAAykaRHgBQoViACwAAAAAAoHS0uwEAAAAAAAAAwBCK9AAAAAAAAAAAGEKRHgAAAAAAAAAAQyjSAwAAAAAAAABgCEV6AAAAAAAAAAAMoUgPAAAAAAAAAIAhFOkBAAAAAAAAADCEIj0AAAAAAAAAAIZQpAcAAAAAAAAAwBCK9AAAAAAAAAAAGEKRHgAAAAAAAAAAQyjSAwAAAAAAAABgiKfpAAAAAAAAAADMyNiWoNS4WO09ki7Puv4KsIfLLzjEdCygWqFIDwAAAAAAAFRDGdsSlBwdJUduriQpLz1NydFRkkShHqhEtLsBAAAAAAAAqqHUuFhngb6IIzdXqXGxhhIB1RNFegAAAAAAAKAayktPc2scQMWgSA8AAAAAAABUQ57+9dwaB1AxKNIDAAAAAAAA1VCAPVw2Ly+XMZuXlwLs4YYSAdUTC8cCAAAAAAAA1VDR4rCpcbHKO5Iuz7r+CrCHs2gsUMko0gMAAAAAAADVlF9wiPyCQxQY6KuUlEzTcYBqiSI9AAAWkrEtQalxsdrLLBYAAAAAAKoFivQAAFhExrYEJUdHyZGbK0nKS09TcnSUJFGoBwAAAADgAsXCsQAAWERqXKyzQF/EkZur1LhYQ4kAAAAAAEBFo0gPAIBF5KWnuTUOAAAAAACqPor0AABYhKd/PbfGAQAAAABA1UdPegAALCLAHu7Sk16SbF5eCrCHG0wFAAAA4O/K2Jag1LhY7T2SLs+6/gqwh7PuFAAnivQAAFhE0U56alys8th5BwAAAC4IGdsSXCbj5KWnKTk6SpLY1wcgiSI9AACW4hccIr/gEAUG+iolJdN0HAAAUIUxcxewhtS4WJezZSXJkZur1LhY/k0CkESRHgAAAACACw4zdwHryEtPc2scOB8cmK3aWDgWAAAAAIALTFkzdwFULk//em6NA+4qOjCbl54mORzOA7MZ2xJMR8M5okgPAAAAAMAFhpm7gHUE2MNl8/JyGbN5eSnAHm4oES40HJit+mh3AwAAAADABcbTv16JBXlm7gKVr6jlSGpcrPJoRYIKwIHZqo8iPQAAAAAAF5gAe7hLT3qJmbuASX7BIfILDlFgoK9SUjJNx8EFhgOzVR/tbgAAAAAAuMD4BYeo/oCBhQUam02e/vVUf8BAZu4CwAWIlkpVHzPpAQAAAJSLjG0JSo2L1V5O5QcsgZm7AFA90FKp6qNIDwAAAOBvy9iW4NJaIy89TcnRUZLEF0QAAIAKxoHZqo12NwAAAAD+ttS4WJfe15LkyM1ValysoUQAAABA1UCRHgAAAMDfVtJiZWWNAwAAAChUJYr0n3zyie69917ddNNN6tq1q1atWlXm5bOzsxUREaHQ0FC1bNlSjz/+uH7//XeXy+Tl5WnGjBnq0KGDWrRooX79+mnHjh0VdycAAACAC5infz23xgEAAAAUsnyRft26dRoxYoRCQ0P19ttvq23btho1apTWr19f6nWGDRum9evXa8SIEZoyZYqSk5M1YMAAZWb+rx/TxIkTFRUVpccff1yRkZGqUaOGBg4cqKSkpMq4WwAAAMAFJcAeLpuXl8uYzctLAfZwQ4kAAACAqsHyC8dOnz5dXbt21ZgxYyRJ7dq107FjxzRz5kzdfffdxS6/fft2xcfHa/78+Wrfvr0kqXXr1rrjjju0dOlSDR48WAcPHlRMTIxefvll9e3bV5IUFhamLl266P3331dERETl3UEAAADgAlC0OGxqXKzyjqTLs66/AuzhLBoLAAAAnIWlZ9InJSXpwIED6ty5s8t4ly5dlJiYWOKs961bt8rb21uhoaHOMX9/f7Vp00abN2+WJG3btk35+fnq0qWL8zJeXl7q2LGj8zIAAAAA3OMXHKKmU6cpdNVKNZ06jQI9AAAAcA7cmkmfm5urWbNm6eOPP1ZaWpry8/OLXcZms2n37t3lEi4xMVGS1KRJE5fxoKAgSdK+ffvUqFGjYtcJCgpSjRo1XMYbN26sdevWOS9Tp04d+fv7F7vdw4cPKycnR7Vq1SqX+wAAAAAAAAAAQGncKtJPnTpVixcvVrNmzdS6dWt5ndFzsrwV9ZD38fFxGff29pYkZWVlFbtOVlZWscsXXafo8mVdRipceJYiPQAAAAAAAACgorlVpF+3bp06d+6sWbNmVVQeFw6HQ1Lh7PySxj08infrKdpWkqLLl3aZ0v7e2dSrV7zgX90EBvqajlAicrmHXO6zajZyuYdc7iGXe6yaS7JuNnK5h1zuIZd7rJTrr/jNOrBoifampumigHpq/PBDurRDe9OxirHSY3Y6crmHXO4hl3usmkuybjZyuYdcVY9bRfrs7Gy1a9euorIU4+tb+MSdOWM+OzvbZfvpfHx8dPDgwWLj2dnZztnzPj4+ztso6XZLmmVflrS0LBUUlH5w4EIXGOirlJRM0zGKIZd7yOU+q2Yjl3vI5R5yucequSTrZiOXe8jlHnK5x0q5MrYlKDk6So7cXEnSyZRU/TbnXWVmnLDU2gdWesxORy73kMs95HKPVXNJ1s1GLvdYLVfGtgSlxsUq70i6POv6K8AebqnP7sri4WErc6K3WwvHNm/eXLt27frboc5VUS/6AwcOuIzv37/fZfuZ10lKSio2W37//v3Oyzdt2lRHjx7VsWPHil3m8ssvr/A2PgAAAACAc5caF+ss0Bdx5OYqNS7WUCIAAHA2RQfZ89LTJIdDeelpSo6OUsa2BNPRLMetIv2oUaO0fv16LVmyROnp6RWVySkoKEiXX3651q9f7zK+YcMGXXHFFWrQoEGx64SFhSkjI0MJCf97stPT07V9+3aFhBQepSn6/2effea8TG5uruLj453bAAAAAADWkJee5tY4AAAwj4Ps586tdjcjR46UJE2YMEETJkwo8TI2m027d+/++8n+v2eeeUajR49WnTp11LFjR23atEnr1q1TZGSkpMIC/IEDB3TllVfKx8dHbdq0Udu2bfXCCy9oxIgRuuSSSzR79mz5+vqqb9++kqSGDRuqZ8+emjBhgo4fP66goCAtXLhQx44d06BBg8otO4DzV3Q61N5qfjoUAAAAJE//eiUW5D396xlIAwAAzgUH2c+dW0X6Fi1auL2o6t9lt9uVm5urBQsWaMWKFWrUqJGmTJmie+65R5L01VdfafTo0YqOjtatt94qSZozZ44mT56sqVOnqqCgQK1atdKMGTNUp04d5+2+/vrr8vPz07x583T8+HHdcMMNWrhwoYKCgir1/gEo7syeo0WnQ0miUA8AAFANBdjDXfYPJcnm5aUAe7jBVAAAoCwcZD93bhXpJ0+eXFE5ytSnTx/16dOnxG12u112u91lrE6dOpo0aZImTZpU6m16eXlpzJgxGjNmTLlmBfD3lXU6FEV6AACA6qdoH5CF5wAAqDo4yH7u3CrSF/nvf/+rL774QocPH1bNmjXVoEEDdejQQU2bNi3vfACqIU6HAgAAwJn8gkPkFxyiwEBfpaRkmo4DAADOgoPs587tIv1bb72lBQsWqKCgwGX8zTff1MCBA5196wHgfHE6FAAAAAAAQNXHQfZz4+HOhVesWKH3339f7du3V0xMjLZv367vvvtOy5Yt0+23366FCxfqX//6V0VlBVBNBNjDZfPychnjdCgAAAAAAABciNwq0i9evFi33nqr3nvvPbVo0UI+Pj7y8/PTzTffrLfffltt27bV4sWLKyorgGrCLzhE9QcMLJw5b7PJ07+e6g8YyOlQAAAAAAAAuOC41e5m3759GjVqVKnbO3furLfeeutvhwIATocCAAAAAABAdeDWTHpvb2+lpKSUuv2vv/7SRRdd9LdDAQAAAAAAAABQHbhVpA8LC9PixYv1yy+/FNv2888/a/HixQoNDS23cAAAAAAAAAAAXMjcanczbNgwbdmyReHh4QoLC1OTJk0kSYmJidq6dat8fX31/PPPV0ROAAAAAAAAAAAuOG4V6Rs0aKAVK1Zo2rRpio+PV3x8vCSpdu3auvPOOzVixAg1atSoQoICAAAAAAAAAHChcatIL0mXX365IiMjVVBQoCNHjsjhcMjf318eHm51zgEAAAAAAAAAoNpzu0hfxMPDQ/Xq1SvPLAAAVJqMbQlKjYvV3iPp8qzrrwB7uPyCQ0zHAgAAAAAA1UyZRfrrrrtOU6dOVbdu3SRJ1157rWw2W5k3aLPZtHv37vJLCABAOcvYlqDk6Cg5cnMlSXnpaUqOjpIkCvUAAADAOWDSCwCUnzKL9D169FDjxo1dfj9bkR4AAKtLjYt1FuiLOHJzlRoXyxcLAAAA4CyY9AIA5avMIv2kSZNcfp88eXKFhgEAoDLkpae5NQ4AAIDywwzsqo9JLwBQvtxa7XXAgAH65ptvSt2+adMm3XvvvX87FAAAFcnTv+Q1VUobBwAAQPkomoGdl54mORzOGdgZ2xJMR4MbmPQCAOWrzJn0J06c0JEjR5y/f/fdd7rrrrsUFBRU7LIFBQXavHmzDh48WP4pAQAoRwH2cJfTcyXJ5uWlAHu4wVQAAAAXPmZgXxg8/euVWJBn0gsAnJ+zFul79OihzMxMSYWLwr7xxht64403Sry8w+FQaGho+acEAKAcFX0BTI2LVR6nWQMAAFQaZmBfGJj0AgDlq8wivb+/v958803t3LlTDodDb7/9tu666y5dc801xS7r4eEhf39/2t0AAKoEv+AQ+QWHKDDQVykpmabjAAAAVAvMwL4wMOkFAMpXmUV6SerQoYM6dOggSTp8+LD69OmjFi1aVHgwAAAAAABwYWEG9oWDSS8AUH7OWqQ/3aRJk856mfT0dPn7+593IAAAAAAAcGFiBjYAAMW5VaSXpFWrVmnDhg06fvy4CgoKnOP5+fnKzs7Wb7/9pl27dpVrSAAAAAAAcGFgBjYAAK7cKtLPnz9f06dPV82aNeXj46MjR47osssu09GjR3XixAnVqlVLDz/8cEVlBQAAAAAAAADgguLhzoXj4uJ07bXXKiEhQTExMXI4HIqOjtb27dv1yiuv6OTJk/SrBwAAAAAAAADgHLlVpD906JDuv/9++fj4qFGjRqpTp462b9+uGjVqqF+/frrnnnv04YcfVlRWAAAAAAAAAAAuKG4V6T09PeXt7e38PSgoSHv27HH+fuutt+r3338vt3AAAAAAAAAAAFzI3CrSN2vWTD/88IPz9yZNmrgsEpuRkaHc3NzySwcAAAAAAAAAwAXMrSK93W5XXFycRowYoePHj6tTp07avn275syZo08//VRRUVG69tprKyorAAAAAAAAAAAXFE93Lty3b1/9+eefWrJkiTw9PdW5c2fde++9mjNnjiTJx8dHI0aMqJCgAAAAAAAAAABcaNwq0kvSsGHD9Oyzz8rTs/Cq06ZNU58+fXTs2DG1bNlS9erVK/eQAAAAAAAAAABciNwu0ktyFuiLtGnTplzCAAAAAAAAAABQnZRZpB8wYIDbN2iz2fThhx+edyAAAAAAAAAAAKqLMov0Bw8erKwcAAAAAAAAAABUO2UW6Tdt2lRZOQAAAAAAAAAAqHbOqye9JCUnJ+vPP/9U06ZNddFFF8nT01MeHh7lmQ0AAKBKytiWoNS4WO09ki7Puv4KsIfLLzjEdCwAAAAAgAW5XVX/v//7P9ntdnXs2FF9+vTRrl279N1336ljx4769NNPKyIjAABAlZGxLUHJ0VHKS0+THA7lpacpOTpKGdsSTEcDAAAAAFhQmUX6rKwsl9937NihRx99VNnZ2XrkkUec43Xq1JGnp6dGjBih+Pj4ikkKAABQBaTGxcqRm+sy5sjNVWpcrKFEAAAAAAArK7NI361bN33zzTfO32fOnKnLL79cq1ev1uDBg+VwOCRJN954o9asWaNmzZpp7ty5FZsYAADAwvLS09waBwAAAABUb2UW6Y8ePap//vOfioyMlCT98MMPstvtqlWrlmw2m8tlfXx89OCDD+rXX3+tuLQAAAAW5+lfz61xAAAAAED1VmaR/uuvv9aYMWO0b98+55iXl1eplz958qQKCgrKLx0AAEAVE2APl+2M/SWbl5cC7OGGEgEAAAAArKzMIr2Pj4/69++vWbNmSZJatGihTz75pMTLHj9+XCtWrNCNN95Y/ikBAACqCL/gENUfMLBw5rzNJk//eqo/YKD8gkNMRwMAAAAAWJCnOxceOnSoHn74YfXv31933HGHbDabduzYoV9//VWLFi3S4cOHFRERUVFZAQAAqgS/4BD5BYcoMNBXKSmZpuMAAAAAACzMrSJ9y5YtNXfuXL366quaMmWKJDn71QcGBioyMlLBwcHlnxIAAAAAAAAAgAuQW0X6I0eOKDQ0VBs3btTu3bt14MABFRQUqGHDhmrevLk8Pd26OQAAAAAAAAAAqjW3quo9e/bUAw88oGeeeUY33HCDbrjhhorKBQAAAAAAAADABa/MhWPPlJ6ersDAwIrKAgAAAAAAAABAteJWkb5bt26KiYnRwYMHKyoPAAAAAAAAAADVhlvtbjw8PJSYmKguXbqocePGqlevnjw8XOv8NptNH374YbmGBAAAAAAAAADgQuRWkX7r1q2qW7euJOnkyZM6fPhwhYQCAAAAAAAAAKA6cKtIv3LlSvn7+1dUFgAAAAAAAAAAqhW3etLb7Xa98847FZUFAAAAAAAAAIBqxa0ifXp6ugICAioqCwAAAAAAAAAA1Ypb7W66deummJgYhYSE6PLLL6+oTAAAAAAAQzK2JSg1LlZ7j6TLs66/Auzh8gsOMR0LAADgguVWkd7Dw0OJiYnq0qWLGjdurHr16snDw3Uyvs1m04cffliuIQEAAAAAFS9jW4KSo6PkyM2VJOWlpyk5OkqSKNQDAABUELeK9Fu3blXdunUlSSdPntThw4crJBQAAAAAoPKlxsU6C/RFHLm5So2LpUgPAABQQdwq0m/atKmicgAAAAAADMtLT3NrHAAAAH+fW0X6Ivn5+dq1a5cOHTokLy8v/eMf/9ANN9xQ3tkAAAAAAJXI079eiQV5T/96BtIAAABUD24X6b/88ktFREQoOTlZDodDUmEf+ksvvVSvvvqqOnXqVO4hAQAAAAAVL8Ae7tKTXpJsXl4KsIcbTAUAAHBhc6tIv337dj377LOqV6+ehg0bpmbNmsnhcCgxMVEfffSRhg4dqujoaN1yyy0VlRcAAAAAUEGK+s6nxsUq70i6POv6K8AeTj96AACACuRWkX727Nlq2LChVq5cKV9fX5dt/fr1U3h4uN59913Nnz+/XEMCAACzMrYlKDUuVnsp2ADABc8vOER+wSEKDPRVSkqm6TgAAAAXPA93Lrxjxw498MADxQr0kuTj46NevXrpxx9/LLdwAADAvIxtCUqOjirsUexwKC89TcnRUcrYlmA6GgAAAAAAVZ5bRfqzsdlsOnXqVHneJAAAMCw1LtalN7EkOXJzlRoXaygRAAAAAAAXDrfa3bRo0UIrV65Uv379dPHFF7tsy8rK0ooVK3TjjTeWa0AAwLmhHQkqSl56mlvjAAAAAADg3LlVpB8yZIgGDBig++67T/3799cVV1whSc6FY5OTkxUREVEROQEAZShqR1I027moHYkkCvX42zz965VYkPf0r2cgDQAAAAAAFxa3ivStW7fW7NmzNX78eE2dOlU2m02S5HA4FBgYqMjISAUHB1dIUABA6cpqR0KRHn9XgD3c5SCQJNm8vBRgDzeYCgAA6+CMRgAA8He4VaSXpOuuu05du3ZV165ddfDgQUnSwYMHlZ6erlatWpV7QADA2dGOBBWpqMiQGherPIoPAAC44IxGAADwd7lVpN+7d68efvhhZWVl6f7779c999wjSXrrrbf00Ucfae3atfroo4/UqFGjCgkLACgZ7UhQ0fyCQ+QXHKLAQF+lpGSajgMAgGVwRiMAAPi7PNy58LRp0+Tt7a21a9fq2muvdY6PGDFCa9euVc2aNfXWW2+Ve0gAQNkC7OGyeXm5jNGOBAAuXBnbEpQ4cri29uilxJHDlbEtwXQkoNrijEYAAPB3uVWk/89//qNHHnnEuWDs6Ro1aqT+/fvr3//+d3llAwCcI7/gENUfMLBw5rzNJk//eqo/YCCztwDgAlTUWiMvPU1yOJytNSjUA2aUduYiZzQCAIBz5Va7G4fDoZMnT5a5PScn52+HAgC4j3YkAFA90FoDsBYWWAcAAH+XWzPpW7RooZiYGGVkZBTblp2drRUrVqhFixblFg4AAACAK1prANbCGY0AAODvcmsm/ZAhQ9S/f3/dd9996tatm4KCgmSz2XTgwAGtXbtWKSkpmjRpUrkGzM7O1ltvvaUNGzbo+PHjat26tcaOHVtiy53T7dy5U1OnTtWuXbvk7e0tu92uZ599VjVr1nReZuzYsVq5cmWx686cOVN33313ud4PAAAAoDywWDhgPZzRCAAA/g63ivQtWrTQwoULNWXKFC1YsEAOh8O57dprr9WkSZPUsmXLcg04bNgw7dy5UyNHjpS3t7fmzJmjAQMGaO3atfL19S3xOvv379fAgQPVsmVLzZgxQ//9738VGRmprKwsvfLKK87L/fLLL+ratasGDhzocv2zHQAAAAAATKG1BgAAAHBhcatIL0mtW7fWihUrlJ6erkOHDqmgoED/+Mc/dOmll5Z7uO3btys+Pl7z589X+/btnX//jjvu0NKlSzV48OASrzdv3jz5+vrqnXfekZeXlzp06KBatWppwoQJeuKJJ1S/fn3l5+frt99+U69evXTzzTeXe3YAAACgIhS10EiNi1XekXR51vVXgD2c1hoAAABAFeV2kb6Iv7+//P39yzNLMVu3bpW3t7dCQ0Nd/m6bNm20efPmUov0W7du1e233y4vLy/n2N13362IiAht2bJF4eHh2rdvn3JycnTNNddU6H0AAAAAyhutNQAAAIALh1sLx1a2xMREBQUFqUaNGi7jjRs31r59+0q8zokTJ/THH3+oSZMmLuP+/v7y8fFxXu+XX36RJK1atUphYWFq3ry5+vXrpx07dlTAPQEAAAAAAAAAoLjznkn/d+Xl5Wnt2rWlbg8ICFBWVpZ8fHyKbfP29lZWVlaJ18vMLJxJdLbrFRXpMzMz9dZbbykjI0Nz587VgAEDtHz5cl199dVu3ycAAAAAAAAAANxhrEh/8uRJjRw5stTtbdu2Vc2aNUvd7uFR8kkARYvZ2my2ErcVXe+BBx5QmzZt1KFDB+f24OBgde7cWXPnztW0adPO6X5IUr16xQ8IVDeBgSUv4msaudxDLvdZNRu53EMu95DLPVbNJVk3G7ncQy73kMs95HKfVbORyz3kcg+53GPVXJJ1s5HLPeSqeowV6b29vbVnz54yLzN06FAdPHiw2Hh2dnaJM+Wl/82gL2mm/fHjx+XrW/hiCAoKUlBQkMt2Pz8/3XLLLWfNdaa0tCwVFDjcus6FxKq9UMnlHnK5z6rZyOUecrmHXO6xai7JutnI5R5yuYdc7iGX+6yajVzuIZd7yOUeq+aSrJuNXO4hlzV5eNjKnOht6Z70TZo0UVJSknN2fJH9+/cX6zlfxNvbW/Xr19f+/ftdxtPS0pSVleW83oYNGxQfH1/s+idPnlTdunXL6R4AAAAAAAAAAFA6Sxfpw8LClJGRoYSEBOdYenq6tm/frpCQkFKvFxoaqi+//FK5ubnOsc8++0w1atRQ27ZtJUlxcXEaN26ccnJynJdJTk7W999/77wMAAAAAAAAAAAVydJF+jZt2qht27Z64YUXtGLFCm3cuFEDBw6Ur6+v+vbt67zcb7/9pt27dzt/HzRokFJSUjR48GB9+eWXWrhwoSZNmqQHH3xQDRo0kCQ99dRTOnLkiJ566inFx8frk08+0YABA3TJJZfo0UcfrfT7CgAAAAAAAACofixdpJekOXPmqFOnTpo6dapeeuklXXbZZYqKilKdOnWcl4mIiNCQIUOcvzdr1kwLFizQ8ePHNXToUC1cuFCPPvqoxo4d67xMixYtFBUVpby8PL3wwguKiIjQ9ddfryVLlpTa7x4AAAAAAAAAgPJkbOHYc1WnTh1NmjRJkyZNKvUyixYtKjbWunVrLV++vMzbbt26dYnXBQAAAAAAAACgMlh+Jj0AAAAAAAAAABcqivQAAAAAAAAAABhi+XY3AAAApcnYlqDUuFjtPZIuz7r+CrCHyy84xHQsAAAAAADOGUV6AABQJWVsS1BydJQcubmSpLz0NCVHR0kShXoAAAAAQJVBuxsAAFAlpcbFOgv0RRy5uUqNizWUCAAAAAAA9zGTHhccWh8AQPWQl57m1jgAAAAAAFbETHpcUIpaH+Slp0kOh7P1Qca2BNPRAADlzNO/nlvjAAAAAABYEUV6XFBofQAA1UeAPVw2Ly+XMZuXlwLs4YYSAQAAAADgPtrd4IJC6wMAqD6KWpmlxsUqjxZnAAAAAIAqiiI9Liie/vVKLMjT+gAALkx+wSHyCw5RYKCvUlIyTccBAAAAAMBttLvBBYXWBwAAAAAAAACqEmbS44JC6wMAAAAAAAAAVQlFelxwaH0AAAAAAAAAoKqg3Q0AAAAAAAAAAIZQpAcAAAAAAAAAwBCK9AAAAAAAAAAAGEKRHgAAAAAAAAAAQyjSAwAAAAAAAABgCEV6AAAAAAAAAAAMoUgPAAAAAAAAAIAhFOkBAAAAAAAAADCEIj0AAAAAAAAAAIZQpAcAAAAAAAAAwBCK9AAAAAAAAAAAGEKRHgAAAAAAAAAAQyjSAwAAAAAAAABgCEV6AAAAAAAAAAAMoUgPAAAAAAAAAIAhFOkBAAAAAAAAADCEIj0AAAAAAAAAAIZQpAcAAAAAAAAAwBCK9AAAAAAAAAAAGEKRHgAAAAAAAAAAQzxNBwAAAEDlydiWoNS4WO09ki7Puv4KsIfLLzjEdCwAAAAAqLYo0gMAAFQTGdsSlBwdJUduriQpLz1NydFRkkShHgAAAAAMod0NAABANZEaF+ss0Bdx5OYqNS7WUCIAAAAAAEV6AACAaiIvPc2tcQAAAABAxaNIDwAAUE14+tdzaxwAAAAAUPEo0gMAAFQTAfZw2by8XMZsXl4KsIcbSgQAAAAAYOFYAACAaqJocdjUuFjlHUmXZ11/BdjDWTQWAAAAAAyiSA8AAFCN+AWHyC84RIGBvkpJyTQdBwAAAACqPdrdAAAAAAAAAABgCEV6AAAAAAAAAAAMoUgPAAAAAAAAAIAhFOkBAAAAAAAAADCEIj0AAAAAAAAAAIZQpAcAAAAAAAAAwBCK9AAAAAAAAAAAGEKRHgAAAAAAAAAAQyjSAwAAAAAAAABgCEV6AAAAAAAAAAAM8TQdAAAAAAAAAACqgoxtCUqNi9XeI+nyrOuvAHu4/IJDTMdCFUeRHgAAAAAAAADOImNbgpKjo+TIzZUk5aWnKTk6SpIo1ONvod0NAAAAAAAAAJxFalyss0BfxJGbq9S4WEOJcKGgSA8AAAAAAAAAZ5GXnubWOHCuKNIDAAAAAAAAwFl4+tdzaxw4VxTpAQAAAAAAAOAsAuzhsnl5uYzZvLwUYA83lAgXChaOBSoJq38DAAAAAABUXUV1nNS4WOVR30E5okgPVAJW/wYAAAAAAKj6/IJD5BccosBAX6WkZJqOgwsE7W6ASsDq3wAAAAAAAABKQpEeqASs/g0AAAAAAACgJBTpgUrA6t8AAAAAAAAASkKRHqgErP4NAAAAAAAAoCQsHAtUAlb/BgAAAAAAAFASivRAJWH1bwAAAAAAAABnot0NAAAAAAAAAACGUKQHAAAAAAAAAMAQivQAAAAAAAAAABhCkR4AAAAAAAAAAEMo0gMAAAAAAAAAYAhFegAAAAAAAAAADLF8kT47O1sREREKDQ1Vy5Yt9fjjj+v333936/qdOnXS6tWri237/fff9eSTT6p169a69dZb9eqrryorK6sc0wMAAAAAAAAAUDpP0wHOZtiwYdq5c6dGjhwpb29vzZkzRwMGDNDatWvl6+tb5nWzsrL09NNP69ChQ8W2HTt2TI888ogCAwM1ZcoUpaWl6c0339Sff/6puXPnVtTdAQAAAAAAAADAydJF+u3btys+Pl7z589X+/btJUmtW7fWHXfcoaVLl2rw4MGlXnfLli0aP368jh49WuL2JUuWKCMjQ6tWrVLdunUlSfXr19fgwYP1448/qkWLFuV+fwAAAAAAAAAAOJ2l291s3bpV3t7eCg0NdY75+/urTZs22rx5c5nXHTRokJo3b6758+eXettt2rRxFuglKSwsTN7e3oqPjy+fOwAAAAAAAAAAQBksXaRPTExUUFCQatSo4TLeuHFj7du3r8zrrlmzRtOmTZO/v3+pt92kSROXsRo1aujyyy8/620DAAAAAAAAAFAejLW7ycvL09q1a0vdHhAQoKysLPn4+BTb5u3tfdYFXq+++uoyt2dmZp73bZ+pXr3it1PdBAaWvT6AKeRyD7ncZ9Vs5HIPudxDLvdYNZdk3Wzkcg+53EMu95DLfVbNRi73kMs95HKPVXNJ1s1GLveQq+oxVqQ/efKkRo4cWer2tm3bqmbNmqVu9/D4+ycB2Gy2YmMOh8Pt205Ly1JBgeNv56mqAgN9lZKSaTpGMeRyD7ncZ9Vs5HIPudxDLvdYNZdk3Wzkcg+53EMu95DLfVbNRi73kMs95HKPVXNJ1s1GLveQy5o8PGxlTvQ2VqT39vbWnj17yrzM0KFDdfDgwWLj2dnZJc6Cd4ePj0+JM+azs7PVsGHDv3XbAAAAAAAAAACcC0v3pG/SpImSkpLkcLjOUt+/f3+xfvLnc9v79+93GcvPz9fBgwf/9m0DAAAAAAAAAHAuLF2kDwsLU0ZGhhISEpxj6enp2r59u0JCQv7WbYeGhurbb7/V0aNHnWNbtmzR8ePH//ZtAwAAAAAAAABwLixdpG/Tpo3atm2rF154QStWrNDGjRs1cOBA+fr6qm/fvs7L/fbbb9q9e7dbt92vXz95eXlp4MCB2rhxo1asWKEXX3xR7du31y233FLedwUAAAAAAAAAgGKM9aQ/V3PmzNHkyZM1depUFRQUqFWrVpoxY4bq1KnjvExERIQOHTqkTZs2nfPt+vv7Kzo6Wm+88YZGjBghb29v3X333WUuZgsAAAAAAAAAQHmyfJG+Tp06mjRpkiZNmlTqZRYtWlTqtssvv7zUBWqvvvpqRUVF/d2IAAAAAAAAAACcF0u3uwEAAAAAAAAA4EJGkR4AAAAAAAAAAEMo0gMAAAAAAAAAYAhFegAAAAAAAAAADLH8wrEAAAAAAADAucjYlqDUuFjtPZIuz7r+CrCHyy84xHQsACgTRXoAAAAAAABUeRnbEpQcHSVHbq4kKS89TcnRUZJEoR6ApdHuBgAAAAAAAFVealyss0BfxJGbq9S4WEOJAODcUKQHAAAAAABAlZeXnubWOABYBUV6AAAAAAAAVHme/vXcGgcAq6BIDwAAAAAAgCovwB4um5eXy5jNy0sB9nBDiQDg3LBwLAAAAAAAAKq8osVhU+NilXckXZ51/RVgD2fRWACWR5EeAAAAAAAAFwS/4BD5BYcoMNBXKSmZpuMAwDmh3Q0AAAAAAAAAAIZQpAcAAAAAAAAAwBCK9AAAAAAAAAAAGEKRHgAAAAAAAAAAQyjSAwAAAAAAAABgCEV6AAAAAAAAAAAMoUgPAAAAAAAAAIAhFOkBAAAAAAAAADCEIj0AAAAAAAAAAIZQpAcAAAAAAAAAwBCK9AAAAAAAAAAAGEKRHgAAAAAAAAAAQyjSAwAAAAAAAABgCEV6AAAAAAAAAAAMoUgPAAAAAAAAAIAhFOkBAAAAAAAAADCEIj0AAAAAAAAAAIZQpAcAAAAAAAAAwBCK9AAAAAAAAAAAGEKRHgAAAAAAAAAAQyjSAwAAAAAAAABgCEV6AAAAAAAAAAAMoUgPAAAAAAAAAIAhFOkBAAAAAAAAADCEIj0AAAAAAAAAAIZQpAcAAAAAAAAAwBCK9AAAAAAAAAAAGEKRHgAAAAAAAAAAQyjSAwAAAAAAAABgCEV6AAAAAAAAAAAMoUgPAAAAAAAAAIAhFOkBAAAAAAAAADCEIj0AAAAAAAAAAIZQpAcAAAAAAAAAwBCK9AAAAAAAAAAAGEKRHgAAAAAAAAAAQyjSAwAAAAAAAABgCEV6AAAAAAAAAAAMoUgPAAAAAAAAAIAhFOkBAAAAAAAAADCEIj0AAAAAAAAAAIZ4mg4AAAAAZGxLUGpcrPYeSZdnXX8F2MPlFxxiOhYAAAAAVDiK9AAAADAqY1uCkqOj5MjNlSTlpacpOTpKkijUAwAAALjg0e4GAAAARqXGxToL9EUcublKjYs1lAgAAAAAKg9FegAAABiVl57m1jgAAAAAXEgo0gMAAMAoT/96bo0DAAAAwIWEIj0AAACMCrCHy+bl5TJm8/JSgD3cUCIAAAAAqDwsHAsAAACjihaHTY2LVd6RdHnW9VeAPZxFYwEAAABUCxTpAQAAYJxfcIj8gkMUGOirlJRM03EAAAAAoNLQ7gYAAAAAAAAAAEMo0gMAAAAAAAAAYAhFegAAAAAAAAAADKFIDwAAAAAAAACAIRTpAQAAAAAAAAAwhCI9AAAAAAAAAACGUKQHAAAAAAAAAMAQivQAAAAAAAAAABhCkR4AAAAAAAAAAEMsX6TPzs5WRESEQkND1bJlSz3++OP6/fff3bp+p06dtHr16mLbxo4dq2uuuabYf+vXry/HewAAAAAAAAAAQMk8TQc4m2HDhmnnzp0aOXKkvL29NWfOHA0YMEBr166Vr69vmdfNysrS008/rUOHDpW4/ZdfflHXrl01cOBAl/ErrriinNIDAAAAAAAAAFA6Sxfpt2/frvj4eM2fP1/t27eXJLVu3Vp33HGHli5dqsGDB5d63S1btmj8+PE6evRoidvz8/P122+/qVevXrr55psrID0AAAAAAAAAAGWzdLubrVu3ytvbW6Ghoc4xf39/tWnTRps3by7zuoMGDVLz5s01f/78Erfv27dPOTk5uuaaa8o1MwAAAAAAAAAA58rSRfrExEQFBQWpRo0aLuONGzfWvn37yrzumjVrNG3aNPn7+5e4/ZdffpEkrVq1SmFhYWrevLn69eunHTt2lE94AAAAAAAAAADOwli7m7y8PK1du7bU7QEBAcrKypKPj0+xbd7e3srKyirz9q+++uoytxcV6TMzM/XWW28pIyNDc+fO1YABA7R8+fKzXv909eoVz1jdBAaWvT6AKeRyD7ncZ9Vs5HIPudxDLvdYNZdk3Wzkcg+53EMu95DLfVbNRi73kMs95HKPVXNJ1s1GLveQq+oxVqQ/efKkRo4cWer2tm3bqmbNmqVu9/D4eycBPPDAA2rTpo06dOjgHAsODlbnzp01d+5cTZs27W/dPgAAAAAAAAAAZ2OsSO/t7a09e/aUeZmhQ4fq4MGDxcazs7NLnGHvjqCgIAUFBbmM+fn56ZZbbjlrLgAAAAAAAAAAyoOle9I3adJESUlJcjgcLuP79+9XkyZN/tZtb9iwQfHx8cXGT548qbp16/6t2wYAAAAAAAAA4FxYukgfFhamjIwMJSQkOMfS09O1fft2hYSE/K3bjouL07hx45STk+McS05O1vfff6+2bdv+rdsGAAAAAAAAAOBcWLpI36ZNG7Vt21YvvPCCVqxYoY0bN2rgwIHy9fVV3759nZf77bfftHv3brdu+6mnntKRI0f01FNPKT4+Xp988okGDBigSy65RI8++mh53xUAAAAAAAAAAIqxOc7sJWMxx44d0+TJk/X555+roKBArVq10ksvvaSmTZs6L/Pwww/r0KFD2rRpU7HrHzx4UHfccYemTp2q+++/32Xb9u3bNXPmTO3evVseHh4KCwvTiy++qAYNGlT4/QIAAAAAAAAAwPJFegAAAAAAAAAALlSWbncDAAAAAAAAAMCFjCI9AAAAAAAAAACGUKQHAAAAAAAAAMAQivQAAKBKSUpKMh2hRCdOnDAdAQAuSDt27Cg2lpCQYCAJ/i6rPpclLdV37NgxA0lcWfXxgnuWLFliOkKp9uzZYzoCgP+PIj3OW1ZWliRp9+7dWrVqlU6dOmU40f/k5ubq8OHDpmMAwDmrauu4x8fHG/vbQ4cONfa3yxIeHq5ff/3VdAy3pKenG/vbixcvdv585uP22muvVXIalJevv/5aeXl5pmO4yMnJ0Z49e+RwODiYVsXs3r1bP/30k0aNGuX8+aefftKPP/5omfeJGTNmFBubMGFC5QcpQdFB7a+++kpvv/22MjMzjWWx+nNpt9uLjT300EMGkhSy6uP15JNPlvmfFeTm5urYsWM6evSo8z/Tli5dajpCqYYOHao+ffpo9erVys3NNR3HBZ/fqG48TQdA1TRz5kwdOHBAw4cP16BBg3TllVfq3//+tyZOnGgs08aNG7Vt2zYNGzZM3bt3V2ZmpoYMGaJHHnnEWCZJ2rBhQ5nbO3fuXElJXPXs2VP/+te/JEmbN29W+/btjeQ4V//5z38UFRVV4hehyjBnzpwytw8ZMqSSkhS3cuVK9erVy9jfL8m///3vMre3adOmkpJUHQMGDFBkZKQCAgJMRzknw4YN0/fff2/kb1v1gMZDDz2khx9+WMOHD9cDDzxgOo7TY489pgULFkiS5s6dqyeeeMK57Z///Kfzs6CyxcbGqn///pKkkSNHuuT48ccfjWSSpIcfflg2m63U7dHR0ZWYprhVq1aVub1Hjx6VkqM0CxYs0KhRo9SuXTt16dJFYWFh8vLyMpbnP//5j4YMGSJPT08tW7ZM999/v959913dcsstxjKdbSJJgwYNKilJ6RITEzV//nwdPXrU5T33vffeq9QcS5cu1datW/XXX3+57Gt5enrqrrvuqtQsZ5o1a5YyMjL06aefOicvSdKpU6e0ZcsWjRs3zmA66ZVXXpEkPfLIIxo3bpzatWunMWPGaPbs2UbyWPW5fOSRR7Rz507l5OS4vC8UFBToxhtvNJbLqo9Xly5djP3tc7F06VJNmjTJOYHQ4XDIZrPp559/NpqrSZMmGjdunFq3bq2LL77YOW6qFnC6zz77TN98842WL1+ut956S926dVOfPn3UuHFjo7ms+Pl9uuzsbO3bt0+1a9dWo0aNjO/r3HzzzSVus2KtoEh6err8/f1Nx7AUivQ4L/Hx8VqyZIliYmJ07733auzYsQoPDzeaae7cuZo4caI2bNigm2++Wa+//roGDBhgvEg/dOhQBQQEqGnTpsUKSzabzdgH8+lZIiMjLVmkLygo0Pr16xUVFaXdu3fr3nvvNZblyJEjxcZOnjypNWvWyMfHx2iRft68efruu+8UERGh2rVrG8txutdff73E8QMHDujUqVPavXt3JSf6n06dOpVagLPZbPr8888rOVGhG2+8UT169NCUKVMUGhpqJIM7TBbKMzMztXHjxlIzmHpffeihhxQaGqpRo0Zp27ZtmjBhgiX+TZ4+W379+vUuRXqTz+Ppf9tKB16KDhxs3LhRWVlZCg8PV40aNbR69Wr5+fkZTlf4HEpSSkqKEhMTFRwcLE9PT3377be67rrrjBfpFy5cqKysLMXHx2vt2rV6/fXX1apVK02bNs1InqlTpyoqKkojRozQZZddpqlTp2rixImKjY01kkeS7r33XtlsNjkcDuXk5Ojiiy+Wp6enMjIyVK9ePW3ZssVYtiIvvfSSbrrpJrVp06bMg1YVbfz48ZIK91WHDRtmLEdJWrRooZ07d8rDw0OXXHKJc7xGjRp66623zAX7/3bt2qWVK1dq3rx56tmzp4YPH17ibPHKYtXn8u2339bRo0c1ZswYTZo0yTnu6empwMBAY7ms+nj17NmzxHGHw6H9+/dXcpriPvjgAy1dulQ33HCD6Sguimb0n/4YmawFnOm2227Tbbfdpm+++Ubjxo1TdHS0QkJC9PLLL6tRo0ZGMlnx81uS8vPzNWnSJMXExMjHx0c2m00nTpxQ//799cILLxj5zIyIiHBOdundu7diYmKc25YsWWK0SG/VyUJWRZEe56127dpKSEhQ7969Jcn4qVEOh0PXXHON5s+fr/bt28vHx8cSX/rfeOMNrV69WsePH1ePHj3UrVs3S3zJP/3DwwqP0+kyMjK0bNkyffTRRzpx4oTy8/O1du1aBQUFGcv08ssvu/z+66+/6oUXXlDr1q01ZcoUQ6kKrVq1ShMnTpTdbtfMmTN19dVXG80jSR9//LHL7ydOnNDEiRN15MgR44/XrFmzio1t375d06dPNzo7aOTIkerUqZNGjx6te+65R88995w8PKzblc5k0SY9Pb3U2cymv/BcccUVWrp0qcaMGaO77rpLdevWdW47899FZSnr/d7k83j63zaZ40xF7wMffPCBli1b5vx32LFjR+c+j0lFM5kHDx6syMhI50y3w4cPF/usMiUtLU1Hjx7ViRMnlJuba7TVQE5Ojq688krn7x06dFBkZKSxPJL0ww8/SCqc6Xzrrbc6JyF88cUXxg4Un+nEiRPGZ4Kf7vnnn9d3332nY8eOubyPmXy/79Chgzp06KD27dvrpptuMpajNA6HQx4eHtq6dauzDUlOTo7hVNZ7Ln18fOTj46Po6Gjl5ubqxIkTzlwZGRkuB2BMsNrjVWTZsmWaOnWqSwsSf39/bd261WAqKSAgwHIFeklatGiR6QilysrK0scff6wVK1boxIkTeuSRR9SzZ09t3rxZTz/9tLH9Vyt+fkvS/Pnz9ccff+jzzz9X/fr1JUmHDh3ShAkTNHfuXCNtn05/bzh58mSp20yw6mQhq6JIj/NSt25dvfbaa9q1a5dmzpypt956S5deeqnRTB4eHvr000+1ZcsWjRo1SvHx8Zb40m+322W323X48GGtXr1aDz30kJo2bSq73a527dpZoghnhcepSEREhD755BO1atVKL730kjp16qS7777baIH+TEuWLNGMGTP01FNP6bHHHjMdRxdffLEmTpyoL7/8UkOGDFHv3r1dZjyY3on/+eefNXz4cDVu3Fhr1qwxfkpb8+bNnT8XFBRo1qxZWrp0qSZMmKDu3bsbTCa1bt1aq1ev1ujRo9WjRw+XlgeV3WJAkiV6eJYkKCjIsl92Tp06pRkzZig+Pl4jRowwNvvodKfvAFvp/d7qjhw5opMnTzrPhsjOzrbEIoJF/vjjD5dT0Rs0aKA///zTYKJCnTp10qlTp3TfffepX79+ioyM1EUXXWQsj6enp44dO+Z87ScmJhrLcqZdu3a5nHl2xx13nLW9XmUJCgrSX3/9ZXz/vsgrr7yi+Ph4l/1B0wdli/j4+Gj06NHGWwOdqXHjxnr88cd18OBBtW3bVsOHD9c111xjNJNk3edy2bJleuONN3Tq1Cnn82iFNilWfbzmzZunhQsX6t1339Xzzz+vL7/80hKfQWFhYfroo490xx13uHz2mD7YkpKSorFjx2r//v366KOPNHLkSE2ePNno2RpFOnTooNtuu00jRoxQSEiIc/zee+/VsmXLjOWy6uf3unXrFBMTo1q1ajnHGjZsqClTpuiRRx4xUqQva+KL6X1/q04WsiqK9DgvU6ZM0fLlyzV37lzVrl1bNpvN+OzYUaNGac6cORo2bJgCAwP17rvvauzYsUYzna5BgwZ66qmn9NRTT+mHH37Q9OnTNW7cOH399ddG8mRkZDjbRWRmZhbrnW9qxy8uLk533nmnevbsqZCQEHl4eFjmzfvo0aN66aWX9Pvvv+vDDz/U9ddfbzqSixtuuEFBQUFavny580u16Z34BQsW6J133tHzzz/vbCFhFYcOHdLw4cMlFfbqs0IxVSo8M+Lbb79Vv379jGcKDg52tmTA2f3yyy968cUXdckll+hf//qXLrvsMtORJFl3BzgtLU0LFy4s9rNkdkHbIvfdd58efPBB3XXXXXI4HFq/fr0efPBB07GcAgMDNWvWLGfrgZiYGOPvGVLhadZbtmzRl19+qePHj+vEiRMKDg6Wr6+vkTxPPvmk+vfvr9TUVL3wwgvaunVrqS3ZKltBQYG+/fZb3XrrrZIK1wiyyr/XgoIC3XfffbrhhhtcCl2mCs9bt27Vp59+Kh8fHyN/vyxWaQ10pkmTJmnjxo1q1aqVatasqdatW5faqqQyWfW5fP/99y3ZJsWqj9cll1yiFi1a6LrrrlNaWpqeeuop3XPPPaZjad68ecrNzXV5n7fCwZaIiAjdeeedWrx4sfz8/HTttddq7NixmjdvntFckvToo4+W2rrV5KSYp556yrKf36cX6Iv4+flZ6jPAKpgs5B6K9DgvAQEBGjRokE6cOKGjR4/qn//8p+lIat26taKiopy/mzzqW5rU1FR98sknWr16tXJycvTQQw8Zy9KgQQNnu4h//OMfLh/AJgu7X331lVauXKnXXntNOTk56tatm/Ly8oxkOd0333yjUaNGqX379poxY0aJH8wmffzxx5owYYLsdrveeecd1axZ02ietLQ0jRw5Un/99ZeWLl2qq666ymieM61Zs0YTJ05U37599eyzz6pGjRqmIyk5OVmjR4/WH3/8oQULFljiINAvv/xS6jaT/y6t8CWwJH369NETTzyhJ5980lI7oYmJierWrZukwnUhin6WpKSkJFOxFBoaqr179xb7WZLLTC5TnnvuOTVv3lzffPONpMJCXIcOHQyn+p/JkycrIiJC999/vzw8PNSuXTu98cYbpmPpiSee0BNPPKHs7GzFx8crMjJS+/fv108//WQkT6dOndSsWTNt3bpVBQUFeuaZZ9SsWTMjWc40btw4Pf/886pZs6YcDoccDofefvtt07EkSXfddZfxhVlP16BBA8sVKYtYrTVQkQkTJri8J/Tt21dDhw4tse1fZbLqc2nVNilWfbyKZjkHBQVpx44dCg0NVX5+vulY2rFjh+kIJTp06JAefPBBffTRR6pZs6ZefPFFl/0xk9avX290fbXS3H777WratKnlPr/L6oRgamJTTk6Odu/e7Vzrpujnom0mWek7UVVgczA9DufBiqumF81OP7Nfn6keakVOnDihDRs2aM2aNdqzZ4+6dOmi+++/35K9K8/0ySef6L777jPytx0OhzZv3qylS5dq8+bNatWqlR5//HFjC9xed911qlmzZqltd0y+zp577jl9//33mjx5smUWHA0JCVF2dra6d+9eYpsDk19mR44cqc8++0zDhg1TmzZtim039QWtbdu26ty5s8aOHWuJxUZLc+zYMcXExGjJkiWKj483kuFsbXhMndL8/fff65ZbbjHyt8vy3Xfflbm9bdu2lZSk6tmxY4d2794tu92un376SS1btjQdqZhjx46pTp06pmM4JSUlafPmzfr666+1c+dOtWnTRnfddZexxd///e9/u/xus9lUq1YtXXHFFZYofJ06dcp5gOqaa66Rp6c15lANGzZMXbp0UYcOHSzxmTR9+nQlJSXp9ttvd5koYbrlhyQNGTJEr7zyimVaA7366qtKTk7W//3f/6lVq1bO8by8PCUlJemzzz4zmM66z+WcOXPk7+9vuTYpVn28Vq5cqZUrV+q9995Tjx495O/vr/r16+vdd981mqugoEAffPCBNm/erLy8PIWGhurJJ580/t5qt9u1cuVK2e12rVq1SllZWerdu7fWrl1rNJckPfvss6pTp45at26tiy++2Dlu+jUmWXM/rGvXrpo2bVqJBfkRI0Zo3bp1lZ6pU6dOpW6z2Wz64osvKjGNqxYtWjjbMx44cMClVWNSUpL+85//GEpmTRTpcV7uvPNOzZw501KzDbp16ya73a7rr7/e5Wid6eJDy5YtVbduXXXv3l0dO3YsNsPZSo/hmXr27GmJ1bYPHz6sZcuWKS4uTlu2bDGS4VyKXMePH3fZsaksTz75pN54440ye71XdrbZs2eXedTc5GwNq+7EfPbZZ2dduNbkgbP//ve/io6O1po1axQQEKAnnnhCvXr1MpLl2muvLbUNj8kDxlZ5zyxNXl6e80tqSkqKJfqg/vnnnzp+/LiaNm2qyMhIZWdny8PDQ8OHDzfax1ySYmNjtWDBAp08eVIxMTG67777NGzYMMu0vElMTNSQIUOUmZmplStXauDAgZozZ47xWWa33XabOnXqpDvvvFOhoaHy8vIymsdut+uXX37RVVddJQ8PD+3du1eBgYHOBc3vvPNOY9mys7M1bdo0/fe//9XMmTM1ffp0jRo1St7e3sYyFVmzZo02bdqkf//737rlllvUuXNn3X777cYObDz88MPFxmw2W6mLiFemp59+Wtu3b7dMa6CdO3fq119/1ezZszV06FDneI0aNXTzzTe7FEhMsOpzedNNNyk3N9dlzPQkNMm6j5f0v+8XycnJ2rlzp9q1a2f8s/vNN9/UL7/8or59+6qgoEAxMTFq2rSp8Ta47733nvbu3asff/xRjz/+uFasWKHbb7/dEjPYrfoai4uL0wcffGC5/bCyvktK0qZNmyopSdXAZCH3UKTHeenTp4/l2slYtThy+pv4mUUl00c1z6ZHjx5atWqV6RhOp06dMt7GpSxWfQ1K1s5mRSaL4WUx8Txu2bJFUVFR2rZtm0JCQvTTTz9p8+bNlmgRZDVWe88skpmZqaeeekp9+vRxvq4HDx6sEydO6N133zVWdNuxY4eeeOIJjR49Wt27d1fnzp3VvXt3ff/99woLCzO+MHfPnj21aNEi9e/fX6tWrdIff/yhQYMGWWLWmyQ99thj+uc//6k333xTq1at0pIlS/Tpp59qyZIlRnMVFBTojz/+0Hfffae8vDzdeuutRouCQ4YM0cMPP+zs+75jxw5FRUVp5MiReuqpp4x+No4ePVqXXnqpvvjiC61YsUJjx46VzWbTtGnTjGU606lTp7R+/XpNnz5daWlplm0lYVJpryHT/d///PNPy6yNggvH6tWrdf/997usI3O6Rx99tJITuerevbtiY2Od3xlzc3PVvXt3rV+/3mguqXDdqa+++koFBQUKCwvTAw88QCuQMlh9P8xqlixZon379ik4ONjoBISSHDlyRIcPH9aVV15p/ECe1VnjfEpUOVZcNf2qq67Snj17dM011xjLUJJzOZJq1YKgiZ2GTp06lfp3bTabPv/880pOdO6sfMyzsrO99NJLmjx5sqTCL6+nf1Ht1auXVq5cWal53PXBBx9Y8t9kZT+P9913n2rWrKnu3btr8uTJCggI0B133GGZAn12drb27dun2rVrq1GjRsZn7GZmZjoX5C6JqdOG33zzTV199dUu/aXnzJmjiRMn6q233tJrr71mJNfMmTMVGRmp4OBgSZK3t7eGDBmiQ4cOaejQocaL9B4eHi4HMP7xj39Y5rUvFbZ9Cg0N1ZtvvilJeuihh7R8+XLDqaSEhASNGDFCrVq1Un5+vqZOnapJkyYZ+8KYlJTkLNBLhbNlf//9d0sUL3/++WdNmjRJ8fHxql27tt566y3LfPZ899132rp1qxISEvTXX38pODhYYWFhxvKkpKRo7Nix2r9/vz766CONHDlSkydPtsQZQT179tSff/6pPXv2KCwsTMnJyWrQoIHpWPrjjz/04osvWq4VqFWfy4KCAi1cuFC//vqrxo0bpyVLlmjQoEHG3/et9njt379fklzWkbESh8PhMqnLy8vLMpO8evTooR49epiOUczvv/+uxYsX6/jx43I4HCooKND+/fuNT8q06n7Yhg0bnPv0Z7YcfOedd/T0009XeqZJkybpxx9/VKtWrTR9+nQdPHhQAwcOrPQcJfnyyy/1wgsvqHbt2vLw8NC7776rG2+80XQsy6JIj/NixVXTk5KSFB4ergYNGrgcODC9I3ourFoQNKGkxay2b9+u6dOnn7UViGlWnglR2dlOX3A0OjrapUhvhYWAz8aqB1wq+3n08vLSqVOndOTIER07dkwBAQGV+vdLk5+fr0mTJikmJkY+Pj6y2Ww6ceKE+vfvrxdeeMHYv8X09PRSTw02uSD3999/r9WrV7t8sfHy8tLYsWONfllMSkpyFuil//27a9iwoY4dO2YqltMll1yin3/+2fl6WrNmjaV6v0vSyZMnnflSUlJUUFBgOJE0Y8YMLV68WFdeeaUk6ddff9WLL75orEjv6empLVu2OAvMW7ZsUc2aNZWenm788+jMxefy8/PLXJCuMg0YMECBgYF66qmn9OCDDxrv5xwREaE777xTixcvlp+fn6699lqNHTtW8+bNM5pLkuLj4/Xqq6/Kw8NDy5Yt07333qs333zT+EzGV155pcRWoKZZ9bmcOnWq0tPTtXPnTjkcDn399ddKSUkxviiw1R6vohZKkyZN0r///W+1adNGR48e1fbt242/5qXClohvvPGG+vfvL5vNpsWLF+vqq682HUsbN250vsZO/57x/fffG0xVaPjw4WrevLl++OEH3Xvvvfryyy8t0ZLXqvth7777rnOffuDAgS5nU23cuNFIkT4hIUH/+te/5OnpqQEDBujpp5+2TJH+7bff1tKlS3Xttddqw4YNmjVrlubPn286lmVRpMd5seKprsOGDTMd4bxZtSBoQvPmzZ0/FxQUaNasWVq6dKkmTJig7t27G0yG83Xm69tKXxRLUxUyVoa4uDjt2LFDS5culd1u15VXXqns7GxlZ2cb7Zk8f/58/fHHH/r8889Vv359SdKhQ4c0YcIEzZ07V08++aSRXEFBQVq0aJGRv12WmjVrljjzyMvLy+gpp2ee+XB6mxY/P7/KjlPMmDFj9Nxzz+nAgQMKCwvTRRddpHfeecd0LKd+/frpn//8p9LS0jRt2jStXbtWgwYNMh1Lp06dchbopcIzHfPz843lefXVVzV06FDZbDYVFBTooosu0qxZs/T++++rT58+xnJJUps2bfTmm28qJydHX3/9tZYsWWKZ3qxFi/9u2bJFH3zwga6++mqFhYXpoYceMpLn0KFDevDBB/XRRx+pZs2aevHFF9WtWzcjWc40Z84cLV++XIMHD9all16qjz76SKNGjTJesPT09DTeeqQkVn0uv/nmG/3rX/+S3W6Xr6+vFixYoPvvv990LMs+XpGRkfr++++1aNEi5eTkaN68edq7d6+RAuXpXn31VY0fP159+vRxtpV5+eWXjWaSCs9qHDVqlHNdJSvJzs5WRESEJk6cqPbt22vAgAHq37+/6ViW3Q87/bvtmd9zTdV1PD09nQfT69evr1OnThnJUZK8vDxde+21kgrPKp49e7bhRNZGkR7nJTc3V/Hx8crOzpZUOPPnwIEDRgvlbdu21dGjR3XixAk5HA5npqrAah/URUwePDh06JCGDx8uSVq5cqUaNWpkLAv+Hqu+vnFubrrpJt1000166aWXFBsbq5iYGHXs2FG9e/fWiBEjjGRat26dYmJiVKtWLedYw4YNNWXKFD3yyCPGivRWddFFFyk9Pb3Y4tJpaWlG3+cvvvhil57JRQd+/vjjD5fn1pRmzZpp9erV+v3335Wfn68mTZpY5pR5qbB1WFBQkL766ivl5eVp/PjxCg0NNR1LtWrV0s6dO52nMu/cuVO1a9c2luemm27SF198ob1796pGjRpq1qyZatSo4fzCaNKIESM0b948+fr6KjIyUu3atdMzzzxjOpYk6dJLL1V4eLhuv/12ffXVV3r//fe1fft2Y0X6ooMsRbKysixx5ohU+D3o0ksvdf5+3XXXWWLfx6qtQK36XHp6erqcyeLl5WX8DBLJuo/XF1984ZxBfNlll2nx4sWy2+3Gi/Q+Pj6aMmWK0Qwl8fHxMX7grjRFLYuDgoL066+/6qabbrLEe1hOTo4l98NOf2zOfJys8LhJskRboCJnniFopWxWZP5TB1XSsGHDlJSUpJSUFF1//fX68ccfjc/8mTlzpvO0vxo1ajhnclWFdjdW89tvv+nKK680NktjzZo1mjhxovr27atnn32WN/IqyCo7KBeayi6ovvjii85+13Xq1NFjjz2mxx57TFu2bDHep7KkIq6fn5/R194999xj7G+XpXfv3ho6dKgmTZrkPOB54MABjR07VuHh4cZyPfjggxo+fLhmzZqlevXqSSrs7Tl69Gj17dvXWK7SFsXbunWrJPOL4mVlZcnHx0dHjx7VVVddpauuusq57ejRo0bXB5IK3zeefPJJBQUFSZL27dunmTNnGsuTnp6uNWvWKDs726XXrhUWZ42Pj9czzzzjUphftWqVJXoWz5w5U5s3b1ZycrJuv/12jRo1SiEhIcbydO7cWSNGjFBmZqaWLVumFStWqGvXrsbynK527do6fPiw8/Nn+/btllgYz6qtQK36XF599dVasmSJ8vPzlZiYqKioKEsczLPq43Xq1CmXgmnNmjWN7oM999xzmjlzZqnfX02/7m+88UZ9/vnnlizUBwUFaeLEierZs6fGjh2r48ePG28HJxUeyF63bp2aNWtmOorl5eTkaPfu3c7vimf+brJ9UVU8q94kivQ4Lz///LM2bNig1157TY8++qgKCgqMLTxXZPXq1fryyy81efJkjRw5Utu2bVN8fLzRTFZ28OBBRUZG6pJLLtGIESNUu3ZtZWdna9asWVqyZIl27dqlf/7zn5Wea+TIkfrss880bNgwtWnTxqW3uWT2A+ZsLr74YtMRSlXZ2ZKSkpyzmU//WSp87VmdidnFv/76q0uxrSSVfeDst99+K3E8LCzM6AKCZfVsNjkz/MEHH9TRo0dL3W6qeNqzZ08lJyfr/vvvV+3atVVQUKC8vDwNGjRIDz/8sJFMUuFM8AMHDuiOO+5Qs2bNZLPZlJiYqAEDBhg9ld/qi+I9/PDD+te//qXg4GCXLzoOh8P4+kCS1Lp1a61du1Y//vijCgoKdPPNN6tu3brG8jz//POqVauWfvvtN4WEhCghIUGtWrUylkeSNm3apLy8PE2dOlUOh8P5vpWXl6fZs2dbokifnZ2t0aNHq1WrVpb4Qv3kk09q1apVKigoUEJCgnr37q0HHnjAdCxJhYWkxx57TCkpKerdu7d+//13S5zOb9VWoFZ9LseOHas33nhDaWlp6tu3r8LCwoz3o5es+3jdcsstGj58uHr16iWbzaZVq1apRYsWxvI8/vjjkmSJ1jana9mypWw2m/Lz8xUTE+M8Q6PoM9sKPelfe+01bd68Wddff70eeOABbd261WXtQVOuueYaffzxx2rVqpXLd1nTkxEyMjK0ceNGORwOZWZmasOGDc5tmZmZRjKdPHlSQ4YMcRkr+t1ms+mLL74wEUuSlJiY6LJff+DAAZffTR9Asxqbg2bYOA99+vTRsmXL9P7776thw4bq2rWrunfvrjVr1hjL1KtXL61cuVJz5sxR8+bN1bFjR917771au3atsUznqkePHlq1alWl/s0BAwbo6quv1l9//aWmTZuqU6dOGjp0qHx8fDRu3DiXxfwqU6dOnUrdZvoDZuvWrfLz83NZjfyXX35RRESEli5daiyXZL1spy+gU5LTF5KtbOdSDP/ggw8q/SBVmzZtNGrUKPXq1atS/25Zevbsedbn0oSuXbtq2rRpJRbki2bdmFDUZ7SkXFYonp44cUKJiYny8PBQs2bNivWENyU1NVX/+c9/JEnXX3+9vv/+e3344YdasWKF0VzTpk1ztl2zol27drms42La2fZjTBWe77zzTn3++ed67bXX1KdPH9WtW1dPP/20YmNjjeSRChdR27ZtW7Hn0NPTU506dTJ68KxIfn6+FixYoM2bNysvL0+hoaF68sknLdH+w4oyMjL0ww8/qKCgQC1atCjWXsyUHTt2aPfu3bLb7frpp5/UsmVL05FwgTh+/Lhmzpypb775Rp6enrrttts0ZMgQo+3NpMI+5m+88YbL2NChQzVr1iwjeQ4dOlTm9oYNG1ZSkqqnefPmxWb0W2F/+myf0SbWpyooKLDMwvNn+u6778rcbrojh9Wwl4XzcvHFF+vjjz/Wtddeq+XLl6tp06Y6fvy40Uyenp46cOCAmjZtqu3btyssLEwnT540mulsTLaV+fPPPxUdHa2cnBzZ7XYtX75cAwcO1GOPPWb0C9imTZtK3WZy4bkpU6Zo3bp1ysnJ0fjx49WxY0dNmTJFS5cuNb6grRWzlVWEL212dmXp16/fWYvhJs4iWbRokV588UVt27ZNr7/+uiXOzNizZ49uueWWYuOmZ/+UNFvECs4888cqTp/dX/Rl8Pjx487PbdMzkgICAtSmTRvFxMRo/PjxOn78uCUWLPvqq68sXaR/8cUXjR2QKsn69eslSSkpKUpMTFRwcLA8PT317bff6rrrrjNWpA8ICJAkXXHFFdq7d6+6d+9u/DT+ohY3S5YsMdbj/WwiIyP1888/65FHHlFBQYFiYmI0depUjRkzxkieTz/9VDNnzlRGRobL+DfffGMkz5kSExMlFZ7ptXPnTklShw4dTEZSXFycPvjgA508eVJ33XWXnn76aQ0bNkwPPvig0VxWfS5//fVXLVq0SMeOHXMZN9muS7Lu43XxxRdr9OjROnbsmOrUqWM0i1S4YGxycrL+7//+T+np6c7xvLw8JSUlGctVtN9V0oHs2rVrKycnx1g7l7IWsbXZbNq9e3clJ3K1a9cuo3+/NNHR0ZY4w+x0jzzyiCIjI537PFZy4MABS01CszqK9Dgvr7zyipYvX64XX3xRK1euVP/+/fXCCy8YzfTEE0/o5Zdf1rvvvqsZM2Zo1apV6tixo9FMknXbyhQVAGvVqqVjx45p6tSpRttXFJk+fXqJr6WUlBQ9//zzWrJkiYFU0saNG7VmzRqlpKRo4sSJioqKUkZGhqKjo42fNm/FbEWv+7p162r48OElvu5NsWIxXCrcUY6NjVVkZKQeeOABTZ482WXBZBOF1CZNmjjX+rCSsg7mobiitihWnOGfmJioDz/8UGvWrFHDhg2Vk5OjTZs2ydfX11imIpdffrkee+wx3XLLLc5FbSXzPemLWO008Pfee0+SNHjwYEVGRqpx48aSpMOHDxttP1CvXj29//77uvnmmzV79mz5+PgoJyfHWJ7TPfDAA9q4caOys7MlFU5GOHDggCXalGzevFmxsbHOntMdO3ZU9+7djRXp33zzTY0bN875urKSYcOGafv27S6Lx9psNuNF+kWLFikmJkb9+/dXvXr1FBcXp0GDBhkv0lv1uXz++ecVFhZmuYV2rfp4JSYmasiQIcrMzNTKlSs1cOBAzZkzx1jBuVevXvr111+1Z88edenSxTleo0YN3XzzzUYynW716tX6z3/+o+DgYNWoUUPffPONGjVqpIyMDD3xxBPq3bt3pWf65ptv5HA4NHPmTDVs2FC9e/dWjRo1FBcXp8OHD1d6njPNmTPH5XebzabatWvrqquuUrt27QylKuxIYLWC+I033qgePXpoypQpCg0NNR3Hxbx58/Tdd98pIiLC+Jk2VQFFepyXK664QiNHjtShQ4c0bNgwRUZGGj+aePvtt+v222+XVPghuH//fkvsZI0ZM8bZVmbu3LkubWXef/990/EkSf7+/pYo0EuFs1gGDRqkyMhIZ5Fm27ZtGj58uPP5NcHb21t+fn7y8/PTTz/9pC5duujll1+2xArzVsxm5de9FYvhRby8vDRy5EgdPXpUDzzwgLOwaqqQ6uXlZcnTcDds2KDOnTtLUrEZXO+8846efvppI7k6derk8llYo0YNXXLJJWrfvr3RNhFWneE/ePBg7dq1S/fcc4+io6N14403qlOnTpYo0Ev/ey8426nqpnzxxRfO2etFTB90kaQ//vjDpZjUoEED/fnnn8byvP7661q7dq1at26t5s2ba9asWRoxYoSxPKcbNmyYkpKSlJKSouuvv14//vijZU77djgcLvsRXl5eRvcrGjZsqDvuuMPY3y/Lrl279MUXX1imhVgRDw8P+fj4OH//xz/+oRo1ahhMVMiqz2WtWrU0evRo0zGKserjNWHCBI0dO1Zvvvmm6tevr/79++uVV14xNqHqxhtv1I033qiQkBBddtllRjKUxWazaeXKlc6DGElJSZowYYIWL16sfv36GSnSF60Xs2vXLkVERDjHBwwYILvdXul5zrR371798MMP6tKli2rUqKGNGzeqYcOGWrdunXbs2OGy6HplsmJBfOTIkerUqZNGjx6te+65R88995xl2t+sWrVKEydOlN1u18yZM3X11VebjmRpFOlxXn7//Xc988wzSk5OlsPhUN26dTV37lyjK28fP35cU6dOdemdOXbsWJedUxOs2lbm9EKSlfqLFp0J0atXL82ePVtffPGF3n//fb388stGF1I7/UPukksu0SuvvGKZx82K2az6ui9itWJ4kf3792vUqFGSCs+QOP3ggQkXXXSR0b9fmnfffddZpB84cKBL3/yNGzcaK9Kf2e+0oKBAaWlpiomJ0ezZsy0xO/ZMy5cvNzarcvfu3brhhht01VVXKSgoSJKMH/A/XUBAgKXb3SxdutRSPemLBAYGatasWc62ZzExMUbfy+rVq6cBAwZIKmwR9OKLLxrLcqaff/5ZGzZs0GuvvaZHH31UBQUFeu2110zHklR4QPuNN95Q//79ZbPZtHjxYqNfrIsKIu3bt3fZj2jTpo2xTEWaNm2qvLw8yxXpL7nkEv3888/O99U1a9ZYoi2JVZ/Ltm3bKj4+XmFhYZY4mFHEqo/X0aNHFRoaqjfffFOS9NBDD2n58uVGM0mFB4ojIiJ0/PhxORwOFRQU6ODBg/rqq6+M5kpJSXGplTRq1EjJycny8fEx/norWrOoadOmkgrbXZ46dcpoJklKS0tTXFycAgMDJRUuovzcc89pyZIlCg8PN1akt2pBvHXr1lq9erVGjx6tHj16qEGDBs5tRWc7mnDxxRdr4sSJ+vLLLzVkyBD17t3bZb+w6DsdCpmvlKBKGj9+vAYNGuT8AhYbG6uIiAhFR0cbyzRp0iTl5+fr7bffVn5+vj766CONHz9eU6ZMMZZJsm5bmdN7Tefk5Dh/Nt1rWio83bRp06bq0aOHAgICtHz5cqMHgM508cUXW6LQXBKrZLPq676I1YrhkrRkyRJNnz5dDz/8sJ599lnjO+yStGzZMknSqVOn9N///ldSYTHCdCHi9LYtZ7ZwKamlS2UprWAaHBysBx54wFiR/uuvv9bo0aNVt25dvfvuu7r88su1c+dOvfbaazp06JCxIv1XX32lDRs2aOnSpZo4caI6duxoqbVk6El/fiZPnqyIiAjdf//9stlsat++fbFF/CpD3759tXTpUrVs2bLEgz8m93OKXHrppfL09HT2y+/atasyMzNNx5JU2N95/Pjx6tOnjwoKChQWFma0bdG3336rzZs3a8uWLS7jH3/8saFE/9O7d291795dLVu2dNkHmzRpksFUhWc1Pvfcczpw4IDCwsJ00UUX6Z133jGaSbLucxkQEKAnnnjC+X5hhckbknUfL6lwjaCixyslJUUFBQWGE0njxo3T/fffr88++0x9+vTRF198YYkiYJ06dRQTE6NevXrJ4XAoNjZWl1xyifbt22f8cXv++efVu3dvXXPNNSooKNB///tfvfXWW0YzSYUHgooK9FLhzP+jR4/Ky8vL+PddqxbEV61apW+//Vb9+vWzxPfb091www0KCgrS8uXLne3hbDabJf59Won5Sg6qpLS0NJeFIcPDwxUVFWUukKQff/xRa9ascf4+YcIE3XvvvQYTFWeltjIbN240HaFUO3fu1MyZM9W1a1f99NNPWrx4scaMGWP0NOs///xTEyZMKPZzkXHjxpmIJcna2SRrve4laxbDJWn+/Pl67733jM+MOtPy5cs1bdo0SYXF+po1a+r5559X3759jWU6veB2ZvHNSjOxi9SuXdvol4mpU6fq5Zdf1sGDB/Xee+/puuuu0+TJk9WjRw+j7ac8PT11zz336J577tFvv/2mZcuW6eTJk+rcubMeffRRo68xiZ705+vSSy/V22+/bTSD9L/FHhcuXOjyJd9KLr74Yn388ce69tprtXz5cjVt2tS5oLNpPj4+xie6nG737t3avHmzJc/wmj17tsLCwizXMzwnJ0erV6/W77//rvz8fDVp0sQSbRqt+lwuX75cy5cvt1xhy6qPV79+/fTPf/5TaWlpmjZtmtauXatBgwaZjiWbzabBgwfryJEjatq0qbp166bw8HDTsTRx4kSNGjVKERERstlsuuWWWzR58mR9/PHHeuqpp4xm69y5s1q1aqX/+7//k1RYgPb39zeaSSo822DatGnOySQrV65U48aN9eOPP1pi5rqVCuLJyckaPXq0/vjjDy1YsEDXX3+90Txn+vjjjzVhwgTZ7Xa98847lvgssiqK9Dgv+fn5Onr0qPOL4OkrqJuSn5+vgoIC5xt2QUGBJYpvVm0rU79+/VLzmOxfvHjxYs2YMUOjRo3SAw88oKysLI0YMUJ9+/bV7Nmz9Y9//MNIroceeqjEn63Aitms+rqXrFsMHzlypOUyff7551q0aJGioqJ03XXXSZJ27NihMWPGKCAgQHfddZfhhFVDbm6u8vLyjP39goIC5yJqHTp00Hfffafo6Gi1bNnSWKYzXXnllRo3bpyGDx+uNWvWaNmyZcaL9PSkd89zzz2nmTNnqlu3biVur+xZn0WztF566aVij5NVvPLKK1q+fLlefPFFrVy5Ug8//LBl2mL98MMPmj59uo4dO+ZyhpKp2bsBAQHKy8uzXKFSKmw7aJU2RacbMWKE1q1bZ6mzUSXrPpf+/v666aabTMcoxqqPV69evRQUFKSvvvpKeXl5Gj9+vCX6cxcdVG/cuLF+/fVXtWrVyhIF3aCgIC1btkwZGRmqUaOGM+eTTz5pOFlhu5vNmzc73++L9ntMT0p44403NGHCBPXs2VOenp7q2LGjJkyYoE8//dR5RrQJViyId+vWTZ07d9bbb79tucVZn3vuOX3//feaPn26Jd4jrM5alRNUGf3791fv3r3VtWtX2Ww2ffrpp3rkkUeMZrrttttcZncuXbpUt956q9FMknXbyjzwwAPOPs7jx493OYV59OjRLj2eK9OiRYu0ePFiXXvttZIKZ3K99957mjlzpux2u7755hsjuYYMGVLqtvj4+EpMUpwVs1n1dS9ZsxguFR48uOeee0zHcLFw4ULNnDnT2aNSkm666SbNnDlTL7/8srEifUZGhjZu3CiHw6HMzExt2LDBuc1kq4iffvqp2NjRo0e1dOlStWvXzkCiQme2J1q4cKElFwSWCs866N27t5EF1M5kulXF2ezcudN0BBePP/64JBltiVKShg0b6vvvv9fNN99siULN6WJjYzVy5EhJ0owZM8yGOcMrr7wiu92u66+/3hJnKNWvX1/333+/QkJCXN7TTJ8tKBWewv/VV1+pY8eOpqO4sOrZNlZ9Lm+++WYNHTpUnTt3dslluhWDVR8vqfAA+9GjR+Xh4WGZAxw33nijnn/+eT333HN64okn9PvvvxudMDRx4kSNHTu21GK8ydYoRUaOHKlDhw7p6quvtsT7fRF/f3/nweLT19Po16+fwVTWLIiPHTtW999/v+kYJTp58qRWr15tibMzqgKK9DgvvXv3VlBQkL7++msVFBTo1VdfVUhIiNFML730kt555x1Nnz5d+fn5ateunbHFA09n1bYyp8+KOrNgarKnc2xsbImL/T733HPOfs+ffPKJ7rvvvsqO5iInJ0f/+te/FB0drdTUVP373/82mud0Vshm1de9ZM1iuGT2311pjh8/7lKgL9KsWTNlZGQYSFSoQYMGzjVQ/vGPf2jRokXObabOtpGkZ5991uV3Dw8P1a1bV+3bt9cTTzxhKJWrunXrWrZAbzU//PCD5s2bZ7nF54rk5uYqPj5e2dnZkgrPKDxw4ICxmdgLFixQhw4d1K5dO0t9Efvvf/+rfv36ydPTU15eXpY4WFzEyuseeHp6Gp9FebrGjRtbrp1MkYSEBC1fvlw1a9ZUzZo1LfMas9rZNkWs+lzu2rVLUuFi10Ws0C/Zqo/Xxo0bNWbMGF1zzTXKz8/X2LFjNWPGDAUHBxvNNXbsWP34449q0qSJxo4dq4SEBGfbRhNuu+02SXKe0WhFe/bs0aeffmq5s58TExM1ZMgQZWZmauXKlRo4cKDmzJlj/Oyg8ePHW+75jIqKsmyRvlmzZpbaL7Q6a/0rhOWdPkvQ19fXpdD1008/6YYbbjARS1Lhl4mhQ4dq6NChxjKUxKptZco6Sm7yCHpJBfoid9xxhyTpgw8+MFakT05O1uLFi7V8+XJlZ2dr8ODBGjhwoJEsZ7JStqIiYHZ2tvbt26fatWurUaNGxhcclaxZDJcKn78z1xM4nYkZU2X1Rs7Pz6/EJK5OL8pbyaZNm0xHKFFOTo52794th8OhkydPOn8uYvKz28qsuvhckWHDhikpKUkpKSm6/vrr9eOPP6pt27bG8lx//fX6+OOP9frrr+uqq65Shw4d1LFjR2erLFNmzJhh2Z70Vl734KqrrtKePXt0zTXXmI4iqXBG5ZmzJ+fNm2cojasPP/yw2JgV9jWsdrZNEas+ly+++GKx2eAJCQmG0vyPVR+vyMhILV682Pke8dNPP2ncuHHGzsYu8tdff2nVqlW6+eab1ahRIyUlJcnX19dYnk6dOkmSevbsqfz8fGVlZVni/eF0l112mekIJZowYYLGjh2rN998U/Xr11f//v31yiuvaMmSJUZzdenSRcePH9eyZcv0f//3f7LZbGrZsqV69+5dZi2jIlntNXU6K7yPViUU6eGWM2cJns5ms+mLL76oxDSFWrZsWWZR2fQsFqu2lbHyG/nZmMi+Y8cORUVF6YsvvtBtt92mV199VW+99ZYlDgpZMVt+fr4mTZqkmJgY+fj4yGaz6cSJE+rfv79eeOEFoweCrFgMl6QaNWoYPwX9TE2aNNHmzZvVvn17l/HNmzeXOMO+Mm3dulV16tRxnmEjFR74jIiI0NKlS41kOnz4cJnbGzRoUElJXJ08edKlLdbpP5v67K4KrLr4XJGff/5ZGzZs0GuvvaZHH31UBQUFRvtiDxo0SIMGDdKpU6f0448/atu2bXrjjTf0xx9/6LbbbtP48eON5LJyT3orr3uQlJSk8PBwNWjQwKUXdmX3pF+6dKlycnIUFRWlkydPOsdPnTqlZcuWafDgwZWapySvvvpqsUW4H3zwQS1fvtxQokJWO9vGqs9l0YHrUaNGadq0ac7vGXl5eXrttddcWupVJqs+XkVq1arlchDvhhtusESrlFGjRjkL4w0bNlTbtm01ZswYzZ8/32iujz76SJMnT9apU6ck/a8FqOkzWyTp6quv1oABA9SuXTvVqlXLOW76gPHRo0cVGhqqN998U1Lh2mum31cl6dixY+rdu7eaNWum2267Tbm5ufr222+1fPlyLVu2THXr1q30TCVNwjkdE3KqDor0cIsVZwl+8sknpiOUyaptZaywE3W+TGR/8MEH1b17d33++efOGXkmT508nRWzzZ8/X3/88Yc+//xz1a9fX1JhEWLChAmaO3eu0UWSrFgMl6TAwMAy1xcwYejQoXrqqaf09NNPq3Xr1jp16pS+/fZbvf/++1qwYIGxXFOmTNG6deuUk5Oj8ePHq2PHjpoyZYqWLl2q7t27G8t17733ymazuby322w2nTx5UgUFBca+iFnxs7sqsOric0UuvfRSeXp66oorrtDevXvVtWtXo2syFKlZs6auvPJK/fXXXzp69KjS09O1Z88eY3ms3JPeyuseWGUBW09PT+3du1c5OTnau3evc7xGjRp66aWXDCYr/Izct2+fkpKSXBZMzsvLs8SZg1Y728aqz+XSpUu1detW/fXXXy77YZ6ensbW3in6+1Z8vIq0b99e8+bNU//+/VWjRg2tWrVKV111lXPxUVP72keOHNGAAQMkSRdddJEGDhyoVatWGclyug8++EAxMTHGzy4rSXZ2toKCgnTgwAHTUYo5efKk87t/SkqKCgoKDCeSZs2apV69emnQoEHOsccee8y5jp6JCRNJSUl69tlnS6wvmZ6Qk5iY6PIZeSZTC9JbFUV6VHlW761r1bYyZS3smZubayyXVY0dO1YxMTGy2+3q3r27evToYTqSkxWzrVu3TjExMS6zMRo2bKgpU6bokUceMVqkt2IxXLLm2S3XX3+9Zv8/9t4zLKqrfd8+B7CgWGOJGnuNGkXFggUUSaygYsGGvbcIFmwoKCgCiqixoCgWBLEBlhi7aERjwdg7llgIdpEmzLwfeGcyQ7Hk9zyzls9/zk8zeziOuY49w561r3Xf171sGQEBASxcuBCARo0aERgYSPXq1YXpOnjwIFFRUSQkJODl5UVwcDBv375l48aNNGrUSJiu2NhYnecqlYpVq1axbt06zXBIUYSEhBAXF0ezZs2wtbUVquVroV69elINn8tKgQIF2L17N7Vq1SI8PJwqVap8NKLqv839+/c5cuQIhw8f5s6dOzRr1ozWrVszevRovvnmG2G6ZM6kl3nuQd68eTE3N9c8T01NxdvbW+8mb8+ePenZsyeHDh2S7tqlHrbo5uam0ylrbGxMtWrVBCrLRLZuG1k/S3WXz8yZM/Hy8hKs5h9kPV9q1qxZQ0ZGBosXL9Y5HhkZKbRCPCMjg/j4eE2R0PPnz6VYYxcpUkRKgx7+2TB+/Pgx6enpVKxYUbCiTPr27cvQoUN58eIFixYtYu/evTrGuCj++OOPHDd+RowYIWzuWbVq1aTYjMqJ0qVL6/xGGvg48txpGDDwP4oMi4KckHmwp4w4OTnh5OTEmTNnCA0NpVu3bhgZGREREUHnzp2FGjeyatM26NUULlxYeBeHrP+Trq6uub7Wp08fIREuv/76Kx06dCAoKEjv7/0xChYsSOHChSlcuDBXr16lXbt2uLm5kSdPHtHSNMTHxzN58mTev39PeHg4lStXFqZlwYIF/PnnnzRq1IjFixfz119/STNLQ2ZmzJihGT43Y8YM4cPnsuLm5sa2bduYMmUK27dvp3///kKrn9u3b4+NjQ3jx4/HwsJCmg0N0dm1H0PmuQfOzs6aDdlLly4xZcoUocP6/P39pTMqv/vuO7777jt++OEHoRXquSFrt42MnyXA+fPnRUvIEVnPl/asOpkYNGgQXbt2pVWrVigUCk6dOiW0UOL169cAmJubExwcnO3eTIbu3gcPHjBmzBj+/vtvlEolxYoVY/Xq1cIHtPbo0YMKFSpw/Phx0tPTmTdvHi1atBCqSY2xsXG2Y0ZGRlJ0UclGwYIFpfyNlBU5Vs8GDPwPI9qQzA2ZB3t+CpEma9OmTWnatCnPnz9n69atBAQEsGTJEimq3mTS9rFIAdEmuYxmOIClpWWur4mKiggMDKRDhw5C3vtjaH+/ihYtyuzZs6UxBAEOHDiAm5sbDg4OuLi4CN88OHXqFLt27cLExIQBAwYwZswYg0n/GSgUCsqVK8edO3f47rvv6NWrlxRt1moqV66sMR6WLFkiVgwwfPhwjh07hru7O23atKF169ZYWFjkeCOrT8qVK8e1a9c01erqXO5evXoJ1QVyzz3w9fVl7Nix2NrasmvXLlxdXYV26tWoUYOVK1diYWFBgQIFNMdlyNm9ffu2pkNDJmTrtlEj62cpazSWrOfr+fPn/Pnnn7Rt2xY/Pz8uX77M9OnTqVWrllBdPXr0oG7dupw+fRpjY2OGDh1KjRo1hOlp1qyZThSit7e35jVZMunnzp3LsGHD6NatGwA7duzAw8ODjRs3ClYGTZo0kc7gVSqVvHv3LttA4rdv3wpSBBYWFp/8m/v371OpUqX/vpgsiL73/9qQ547WwFdHfHw8L1680PmnE71YkBFZY2VkHuyZG3fu3KFatWofzTTTFyVKlGDs2LGMHj2ao0ePipajgwzaUlJSch1ek5KSIkDRP8hohhv49xQoUEAagz4lJQUvLy+OHTuGv78/zZs3Fy0JyMy1VZ+j0qVLa4aWGfg4CxYsICQkBDMzM80xhUJBTEyMQFV8Mi5s1apVelKiy6RJk5g0aRKPHz/m6NGjBAYG4uLiQpMmTWjTpo2weRGzZs3i8OHDpKamUqpUKR4+fEijRo2kMOllnntgYWHBvHnzGDVqFOvXr9eJvhHBn3/+yZ9//sm2bds0x0Tn7KopWbIknTp1on79+prPFMQNolcze/ZswsPDdbptXFxchGoCeT9LWaOxZD1f06ZNo2XLlsTExBAdHc2gQYPw9PRk8+bNQnW9fv2ab7/9VmdT8fXr18Iq1m/cuCHkfb+EFy9eaAx6gO7duxMcHCxMT61atT7qRYje2OjcuTMeHh74+vpqdKampjJnzhy6dOkiRNPn/N44Ozuza9cuPajRZdOmTZ/8GxcXl2zRWf+vIsddrYGvDn9/f9avX0+JEiU0x0QvFurUqZOtwi1//vzUqFGD+fPnC2vXkjVWRtbBnn/99Rf+/v4ULVqUyZMnY2pqyvv371m6dCkhISFcuXKFoUOHCtG2dOlSGjdurDF5p06dSoUKFaTIN5dNW2pqqhTnxcD/jWfPnuHp6Znr66IMCG1dOWkUpatbt248efKEAQMGcPPmzWybPoMHDxaiKyuiK5u/Fg4ePMiJEycoVqyYaCk6nDlzhoIFC2Jvb0+NGjWkq1AqV64c/fv3x87OjujoaNauXcv+/fuFmfSnTp3i8OHDeHh4MHbsWJ4+fcratWuFaMmKjHMPshZCmJiYMHr0aM2aX9SAN5kHYDdo0IAGDRqIlpGNSpUqMXXqVN68eYOnp6fOhqNIZP0sZY3GkvV8vX79mkGDBrFw4UI6d+6Mg4ODFOdQXbmuTcmSJYmOjhakSH4yMjJ0NjJevnwpVE9MTAwqlYqAgADKlSuHo6MjxsbG7Ny5kydPngjVBpnZ887OzrRp0wZzc3PS09O5dOkSjRs3ZsiQIaLl5Yqo9WLWjoOciIuL04OSrwODSW/gX7F7926OHDmiY9KLZsCAARQsWBAnJyeMjIzYtm0b9+7dw9raGnd398/awftvIGusjKyDPWfMmEGNGjX4+++/Wb16NTY2NkyYMAEzMzOhN9Vr1qzh999/16nK6N+/P15eXhQsWFCo+SajNllvKGQmNzNcpVIJq3w2NjaWIiszK/369cvxsWjq16+Pubk5z58/5/nz56LlaMja2ZL1uaELLmcqVapE4cKFRcvIxqlTp/jtt9+IiIjg3LlzdOnSBTs7O+Fa3759y9mzZ/njjz/4448/ePLkCZaWlgwYMAArKythukqWLEmBAgWoUqUKt27dwtbW9qObj/pEe+7BzJkz+f3334XPPZB1uNvLly+Jiori/fv3miG7Dx48EH6+gByLEmSIlbl37x5Tpkzh+vXrKBQKGjZsyMKFCylbtqxQXbJ+lrJGY8l6vj58+MCHDx84ceIE3t7eJCcnS/G9165cT0tLY8+ePQYD8BP0798fR0dHOnTogEKhYN++fQwcOFCYHnVxxJUrV/Dw8NAcHzBgAA4ODqJkaTA2Nmbp0qVcvHiR2NhYIDPyr379+oKVfRwZkxIMZMdg0hv4VxQrVkwqgx4yK8t27typeT5kyBB69OiBp6cny5cvF6ZL5lgZGQd7Pnv2jI0bN5KSkoKDgwPh4eEMGjSIIUOGCK0u2717N5s2baJIkSKaY/Xq1eOXX35h8ODBQk16mbXlhMjcd5DTDIePD44aOXKk/oRoUbJkSSk7ImTUBLo5ozKRU2eL+rnoLjiZcXJyon///jRt2lTn90f098/U1JSuXbvStWtXnj59SmRkJP3796dy5co4ODhgbW0tRJelpSU1a9akVatWzJw5kwYNGkjRtZEnTx7Onj1L1apViY6OpmnTplIYSZD5/1ewYEGCg4MxMjKib9++QvJitdHO/n38+DFv3ryRoltj4sSJ5M+fnzt37tC8eXNOnTpFo0aNRMsC4NChQyxdulRj7iqVSl6/fq0xb0Qxffp0evbsSffu3VGpVGzdupWZM2eyfv16obpk/SxljcaS9Xy1bdsWS0tLvv/+e+rWrUvnzp3p3LmzaFk65M2bFwcHBxwcHJg0aZJoOdLi6OhIxYoVOXHiBEqlEnd394/Gg+qL5ORk7t27R5UqVYDMWFKZIhvNzc2zRcGFhobSp08fMYIM/E9gMOkNfBHqKe61a9fG09MTOzs7nRtXkdV4ycnJ/P3335QqVQqAv//+m9TUVCDTKBeFrLEysg72VA9Eyp8/P2/evMHHx4eWLVsK06PG2NhYxwRXU6JECeEmhMzackJ0NqOMZjjkbvylpKTobEDqExmMmdyQLeIJ+OiGsEKhYOzYsXpU8w+f09myZ88e6W6uRRMYGIiZmRnv3r0TLSVXypQpw6hRo2jdujXz589nzJgxmrWavjl27BglS5b86N+IyBydPHkymzZtwtvbm8DAQJo1a8aIESP0qiE3QkNDWbp0Ka1atUKpVLJq1SpmzZpFx44dRUsjICCAdevW8c0332iOidzUe/LkCYcOHcLd3Z3evXszfvx4xowZI0RLVnx8fJg4cSKhoaEMHz6cQ4cO6WTTiyI5OZnevXtrnjs5OREeHi5QUSayfpayRmPJer4mTJhAr169NPe3fn5+wofGQmYMjxqVSsWVK1eEDvTU5tmzZ9y8eZOWLVsSHx8vvKtFTXx8PPv378fd3Z179+7h5+dHtWrVPvmb/t9m4sSJODo6UrNmTVQqFXfu3MHPz0+opk/h6+trMOkN/J8wmPQGvojx48frPNe+8RddjTd8+HC6detGy5YtUSqVxMTEMH36dJYvX64Z1ioCWWNlZB7sqaZ48eJSGPRq0tLSssUUpaWlkZ6eLkiRrg5ZtWVFdKudjGZ4TsTHx7Np0ya2bdtG4cKF6du3r941uLq6fvJv1q1bp/f8RRkjngBevXqV7VhqaipRUVGYmZkJM+k/h6CgIINJn4Xk5GShXT+fIj4+nqioKKKiolCpVNjb2+Pj4yNMz+fczIuIHNCudAsPD+fdu3eflY+qD4KDg4mIiNCYXE+ePGHEiBFSmPSRkZEcOHBAo0006g7eSpUqcevWLezt7aVZ45iamtKxY0euX79Ovnz5cHd3p1OnTp/1G/rfpEqVKly4cEFzH3Tr1i2+++47oZpA3s9S1mgsWc8XwLfffqt5LINBD/9k0qvvcb/55htmzpwpWFXmRra7uztGRkaEhYXRqVMnfH19sbW1FS0NV1dXbGxsgEyfokmTJsyYMYM1a9YI1fXTTz/RqFEjzp8/D2QONC9evLhQTZ9C5gInA18HBpPewBchc860g4MD9evX58SJE5iYmDB27FgqVarEX3/9pbOAEIGMsTIfG+wpUpf2e4senqZN69at8fX1ZcaMGRqNKpUKPz8/mjVrZtD2FSODGa7NpUuXCA4O5sCBAygUCtzd3XXMaH3yOa2uu3fv1rtJL2vEU9Ys59u3b+Pi4oKFhQULFy4UoulzMdxUZKdy5crcuHFDGuNBza5du4iMjOTOnTu0b9+e+fPn88MPP4iWJS23b99m06ZNvHnzRud4QECAIEX/YGZmpmOCly1bVvjMIjVlypSRxqCHTKNt7dq1mJubs2zZMszMzKQpKsmXLx9paWlUqFCB69ev07RpU+EFCZC56ePk5ETNmjUxMTHh2rVrlCxZUjMcWNQQYFk/S1mjsWQ9X7IiumM3N3755RfCw8MZMWIEpUqVYsuWLbi6ukph0r969YoBAwYAmdezQYMGERERIVbU/88333zDTz/9JFrGZyPDtT83RMfpfQzDfcg/yOOAGfiquHv3LhcuXKBHjx64uLhw+fJlPD09hRuCL168oFy5cqhUKm7dusWtW7eEX9RljZWRdcPl5s2bmoqflJQUzWOVSoVCoeDChQtCdI0ePZoxY8bQtm1b6tevj1Kp5PLly1SpUoVly5YJ0SSzNllz37WRyQyHzK6bDRs2EBcXR+fOndmyZQsTJ06ke/fuwjR9DiKuY19DxFNISAhLlixh9OjRet/E+DfIfFMhiqdPn9KjRw/KlSunY5yKMrbUTJ8+nbJly2JjY4NKpSIyMpLIyEjN67NmzRKoTj4mTpxIy5YtqVmzpmgp2WjRogVz5syhX79+GBsbExkZSaVKlTSRRSJjJC0tLfHx8aFt27Y6xSaiNM2dO5e9e/diYWFB3bp1Wbp0KZMnTxaiJSs2NjaMGDGChQsX4ujoyPnz5zWDD0Uiy/nJiqyfpazRWLKeL9n4lKksco0PmfG76lhegO+//16atVdGRgbx8fGajdnnz58bTNOPkFusoEqlEnbePuf77+/vrx8x/wKZtekbg0lv4F8xZ84cevXqxbFjx3j27BleXl4sXryYrVu3CtM0a9YsoqOjqVixouaYQqEQbtLLGitz9uzZXF9TKBRYWFjoUc0/HDx4UMj7foq8efOydu1azp49y5UrV1AoFAwePFhnWExSUpImU///dW2y5r6DvGa4s7Mz9vb2rFixQtPKKcvi/WOI0ihrxNPr16+ZNm0a9+/fZ8OGDdSuXVuoHgP/HhcXF9EScmTs2LFfxbVBFvLnz8/06dNFy8iRPXv2AHDixAmd4+PHjxceI6mOf9u/f7/mmEhN33zzDf369ePatWvY2dkxefJkaf4PRo0ahb29PaVLl2bFihWcPXtWivgw7SHAMiHrZylrNJas58vb25s+ffro3HuLRH2tSkhI4N69ezRr1gwTExPOnDnD999/L9ykNzU15cmTJ5rP7ty5c+TLl0+oJjWDBg2ia9eutGrVCoVCwalTp5g6dapoWdKSNQJaG1EbtNq/1drExMSgUCiEfv9r1aqV6zVLoVBw7do1KleurGdV8mIw6Q38K1JTU7G3t2fevHl06NCBpk2bCq+OjYmJYd++fZiZmQnVkRVZY2Xmzp2b4/GHDx/y4cMHrl27pmdFmZQuXTrXmBsZ2hcbN25M48aNc3ytX79+7Nq1S8+K/kEmbSKHd34KWc3wFStWEBoaio2NDa1bt6Zr166GKpZckDXiKSYmBldXV6ysrFiyZEmOUWcGvh5kNbg+dnOoRsSAVllp0qQJx48fp2XLltJ02qiRtasR5NN27tw5nJ2dMTY2RqlUkidPHlasWCFNh8Tt27dZt24dxsbGtGnTRmfgrgFdZP0sExIS8PT05OTJkxgbG2NjY8P06dNz7NzTJ7KeryJFijBkyBDKly9P7969+fHHH4VeY1etWgXAiBEj8Pf3p0KFCkBm7FPWOEIRTJo0iSFDhpCQkICjoyP3798X3o2tpkePHtStW5fTp09jbGzM0KFDqVGjhmhZJCYmEhISwsiRI3n8+DHBwcE4OzsLKYrTRrbfR/jn+6/m+fPnuLq6UqFCBRYtWiRIVSYxMTHZjkVFReHv78+gQYP0L0hyDCa9gX9FWloaz58/59ixY6xevZrnz5+TmpoqVFOZMmWkM+hBzos4ZG/XT05OxsvLi1evXgnNTu7Zs6fGTJ43b57Oomr69OlCTfBPIbOhqm9tnxq0JTKOQVYz3MbGBhsbGx49ekRYWBjTp0/n7du3LF++nP79+3+0O+H/NWSMeAIYMmQIefLk4c8//6Rnz57ZXhcdk/IxZPgfMPCfQ8SA1s9BxPesRIkSjBw5UmdDT6FQcP36db1rycr79+9ZtGgRd+/eJSAggMWLF+Pq6krBggWFacraMm9kZETRokVp2LCh0HW2p6cnXl5eWFlZAZnr6zlz5hAWFiZMk5ply5axb98+2rdvj1Kp1EQYqTOeDegi62c5bdo0ateuTUREBBkZGWzduhU3NzeWLl0qVJes52v06NGMGjWKEydOsGPHDhYtWkSnTp3o06eP0HkWT58+1Rj0kDnr49mzZ8L0qGnYsCHh4eHExsaiVCqpX7++VENQ09LSyJ8/Pw4ODrnGueib6dOna4Zdq+f5ubm5CTedU1NTCQgI0HRsDBgw4KMRx/rm+PHjzJgxg/bt27Ny5Urhs260uwvev3+Ph4cHZ8+eZe3atcLSG2TGYNIb+Fc4OjrSpk0bOnToQLVq1WjdujVjxowRqqlhw4Y4OzvTpk0bnepF0XE3ssbKaHP9+nUmTZpEhQoViIqKErpg0L6Bz5o/L7uJJEM1dm7oW5vMhrLsZnj58uWZMmUKP//8M/v27SMsLIygoCBiY2OF6soNEf+XMkY8AWzYsEGv7/efRD1I0ICB/wsqlYqMjAxMTExITEzk1KlT1KhRQzOsTETmaHh4OOHh4ZQvX17v7/0pPD09KVWqFC9evCBfvnwkJiYye/ZsoQZE1pZ5pVLJ8+fPefLkCYGBgdSrV0+QMjQmJWT+lssw/BcyKwJ37typiUYZMmQIvXv3Npj0H0HGz/LZs2cEBQVpnru6utKxY0eBiv5BxvMFmfcXpUuXplSpUly6dIm7d+/Sr18/hg0bRu/evYVoKlmyJEuXLqVbt24AbN26VYrr/7Bhw1i7di3W1taaY7169SI8PFygqkx27txJUFAQqamp/Pjjj4wZMwZnZ2d69eolVJd2t0GhQoWYMWMG9vb2QjUBuLu7k5SUhJWVFb/++iuvX79m4sSJomWRlpbGwoUL+fXXX/Hy8qJNmzaiJelw6dIlJk2aRO3atYmMjKRw4cKiJUmJwaQ38K/o27cvvXv31uwY7tq1S/iAJLWBtW3bNs0xGTLpZY2VUbNu3TpWrFjBxIkT6d+/v1At8HEzWWYT3IAuMsfdqJHdDM+bNy9du3ala9euUkQ9ZeXly5cUL16coUOHCtMgU8QT5B6PcvHiRYKDg4XFp3z48IHly5dja2vLDz/8wKJFiwgJCaFOnTosWbKEb775RujnKCuHDh3C1tZW51hERITwXFtZuXPnDiNGjMDNzQ1LS0tNN0liYiLe3t60aNFCSOZo8eLFhRrLH+P69essWLCA48ePY2pqip+fn/As86wt82rOnDmDn58fGzdu1LOiTOrVq8e+ffs0punJkyeliGOAzMIE7e6HwoULC49jADh//jzLly/nxYsXOhvqoru6ZP0sy5Yty8OHDzVV2H///bfOoE9RyHq+tm3bRnh4OC9evKB3797s2LGD4sWL8/LlSzp37izMpPf29sbDw4MuXbpgZGREq1atmD9/vhAtABMmTCAuLo5Hjx7pFESkp6cLr3BWs2nTJrZu3Ur//v355ptv2LlzJ8OGDRNu0qenp5OYmKjp4nr//r0URXtXrlzRXEc7derEwIEDhZv0d+7cwcXFhZIlSxIVFUWJEiWE6snKypUrWb9+PVOmTMmx29jAPxhMegP/ipcvXxIVFaW5UCqVSh48eCC08mfTpk3C3vtjyBor8+LFC6ZOncrff/9NaGgo1atXF6ZFGxl+eA3831m/fv1HXx88eLCelHwaWczwadOm4e3tDWRufKorgCAzHmj79u161zRkyBDWrVsHwOrVq3WG/g4dOpRdu3ZJW4Et+lqiVCrZv38/wcHBXLt2jU6dOgnTsnjxYuLi4nB0dOTcuXNs2bKFNWvWcPPmTby9vfH19RWmTUaOHDlCeno6Pj4+KJVKzfH09HSWLVtmMOlzwcfHh4kTJ9KmTRt27NgBwN69e4mPj8fZ2ZkWLVoI0WVubs6ECRP46aefdAwR0UUcQLb2+IyMDKla5rVp2rQp8+bNE/b+J0+eJDw8HA8PD0xMTDTdB4cOHUKhUGTrvtQnjRo1YsyYMTg6OmJsbExUVBRly5blwIEDgLjvmpubG7169eL777+XqtBF1s/SyMiIrl27auZXxMTE8O233zJq1Cgg9w2s/zaynq9ff/2VkSNHYmNjo3PdKl68OM7OzkI0AZQqVYpffvmFN2/eCJ8nADB16lQeP36Mm5ubToyrsbEx1apVE6jsH4yMjHTizMqUKSPFDJeuXbvSs2dP2rdvj0Kh4ODBgzg4OIiWpTM/r0iRIsLvOQC6d++OSqWiTJkyOcbKirp+ATg5OXHp0iXGjBlDkSJFNL+NamRYj8mEwaQ38K+YOHEi+fPn586dOzRv3pxTp07RqFEjIVq8vLyYOXOmZgGVFZEXpKzIFCtjZ2fH+/fvsbe3Z+vWrdleF5UZLtNNhIF/z61btzSPjxw5go2NjUA1ushohgPcvHlT83jjxo06utLT00VI4uXLl5rH+/fv1zHpZViQfgxR15K3b98SFhbGli1bSE5OJiMjg71791KxYkUheiDzBn/Hjh3kzZuXTZs2YWtrS6NGjWjUqJGwqliZuX79OqdPn+bFixc6BQAmJiaGAVcf4enTp5o29DNnztC2bVuMjIwoU6YMiYmJwnRduXIFQGetI0OnJWR2A/n6+pKSksKJEycICQmhadOmomXlirYxoW9kLcYBNPnN6k1tNZs2bRL6XcubN6+U1yxZP8v27dvTvn17zXPtiBmRyHq+MjIysnWbqRFZKXvv3j3GjRvHu3fv2L59O4MGDWL58uVUrVpViJ7vvvuO7777jv3795OWlsaDBw+oUaMGKSkpmJqaCtGUlaJFi3L9+nXN2jkqKkqKDY6RI0dSrVo1YmJiMDExYfLkyTpxQbIgw+a6u7u7aAkfpV69epw8eZKTJ0/qHJdlPSYTBpPewL/iyZMnHDp0CHd3d3r37s348eOFZdJbWloC0K5dOyHv/7nIFivTp08fKQ3xmzdv0rBhQwBSUlI0j1UqFWlpaSKlfRIZWptzQ9/aFixYoHnctWtXneeikdEMB13TO6sBLup/Vft9ZdEkMx4eHuzZs4dGjRoxbdo0bGxsaN++vVCDHjKrtdQVxLGxsTo3zzJUSsnG2LFjGTt2LCEhIfTr10+0nH+FiE007ZvU2NhYnc3+1NRUvetRI6vBBTB58mQCAwMpVKgQ/v7+tGrVSviMp9w4f/680HVOuXLluHbtGklJSZrZBw8fPhQexwDyfseqVKnC5cuX+eGHH0RL0UHWz1J7PQiZ19EHDx5oZmqIQtbz9e7dOyHzfz6Fp6cnM2fOxNfXl9KlS9O/f39mz55NSEiIUF2XL19m7NixmJiYEBYWRpcuXVi5cqXmXlckM2bM4Oeff+bhw4e0bNmSfPnysWLFCmF61BE3r1+/1hSVqHn9+rXw+WFv377VqQZ/9+6dznMRprP6+vXhwwfu3r0LZP4GyBCpJOtvpKwYTHoD/wp1xlWlSpW4desW9vb2wswtdYXuvXv36Nmzp840dxmQNVZm/PjxoiXkyMGDB0VLyJGPDQCGzGo4UYs/mbWBfGaujGZ4VmTRoX1+ZNEkMzt37sTW1pZu3brRvHlzjIyMpDlvaWlpJCcnc+XKFfz8/AB48+aNTpyLAV169+7NmjVriI6OJj09nRYtWjBq1Cih1cRqZBzQWqRIEW7cuEFiYiIJCQmaeREXLlygdOnSetfzNZAnTx7NppAs5NSZ+vr1ax4+fKgZ4CeCWbNmcfjwYVJTUylVqhQPHz6kUaNGwo1KyBxuuHnzZo2Jqo4BDQsLE6JHHUP3/v17+vTpQ/ny5XWuW6Iz6WX9LMPCwvDx8SE5OVlzrHjx4vz+++8CVcl7vkxNTWnTpg01a9bUMepFd7G/fv2aFi1aaKL8+vXrJ8Vw1oULFxIcHMzkyZP59ttv8fHxwcvLSxMPJ5KqVasSGRnJ/fv3ycjIoHLlyuTJk0eYHicnJ3bt2kWzZs2yFQwpFAquX78uTBtkzq/QNp7LlCmjeS6yMjw8PFwTP/3hwwfy5MnDxIkT6dOnjxA92sTHxxMYGMj58+dRKBQ0bNiQ4cOH8+2334qWJh3i7zIMfJV88803rF27FnNzc5YtW4aZmRkpKSlCNalUKvr370/lypXp2bNntuxRUcgaK/OxyI8ePXoIi/woV64ckHljERcXh6mpKeXLlxf+Wco8AFhmbbIji4EKcmlRI6MmmTl27Bjbt2/H3d2dlJQU7OzshHZnqOncuTMDBgxAqVTStGlTvvvuO2JjY1m8eLG0MwVkwN/fn+vXrzNw4ECUSiVbt27Fx8eHGTNmCNUl64BWFxcXBg0aRGJiIpMnT6ZAgQIEBQWxatUqfvnlF73rkZnPGeYsiqydqQqFgmLFitGwYUMKFSokSBWcOnWKw4cP4+HhwdixY3n69Clr164VpkebSZMmUbduXWJjY+nUqRNHjx6lTp06wvRo517LiKyfZWBgIOvXr2flypVMnDiRo0eP8uzZM9GypD1fPXr0EC0hV1JTUzVr2ISEBCkKElJSUnQy6K2trYVsqOfE8+fP+fPPP2nbti1+fn5cvnyZ6dOnU6tWLSF6du3aBSB0VtjHkLEy/NChQ2zatIng4GC+//57AC5dusSMGTMoUaIEP/74ozBtT58+xdHRkXbt2vHzzz+TlpbGmTNn6NGjB1u3btX4PwYyMZj0Bv4Vc+fOZe/evVhYWFC3bl2WLl3K5MmThWqaPHkyLi4unDhxgp07d+Lj40P79u2F30zLGiuj/aMnU+RHRkYGCxYsYOvWrZiZmaFQKEhOTqZ///64uLgIO5eyDgAGubXJiIz/jwCPHj3SVDBqPwb466+/hGi6d++exsR9+PChjqH76NEjIZogsyr8Uxt3ItqvixUrxvDhwxk2bBjR0dGEhoaSkJCAk5MTw4cPF5ZvO2zYML777jsSEhI01/rz58/TtGlTRo8eLUTT10B0dDQ7duzQVJO1bt0ae3t74esKmQe0RkdHk5KSQuHChQFo0KAB27ZtEx4XIRsyD3POGvmREy4uLixevFgPav6hZMmSFChQgCpVqnDr1i1sbW3x9PTUq4bceP/+PR4eHnh5eWFlZcWAAQOERls2adIEyIywmD9/vs5rEyZM0LwuClk/y6JFi1K/fn2+//57Xrx4wejRo+nYsaNoWdKer9zigUTTt29fhg4dyosXL1i0aBF79+5l2LBhomVhYmLCmzdvNPch9+7dE6zoH6ZNm0bLli2JiYkhOjqaQYMG4enpyebNm4XqSklJ4fDhw7x+/VrnuOgowvXr13/09cGDB+tJyT+sX7+egIAAqlSpojlWr149AgICcHNzE2rSL1myBBcXF7p27ao51q5dO01hgsg1j4wYTHoD/4oiRYowYMAAAAYNGsSUKVMEK8rEyMiIunXrEhcXx/379zl37pxoSdLGymgjU+THmjVrePr0KYcOHdK0xz9+/BhPT09Wr16d64BgfSLTAOCsyKJN28zNau6C2FZrGc1wgJkzZ2oeZ61kFDVzY82aNULe91M4OjpqqmxyQ3TEk7W1NdbW1jx58oSwsDBmzJjByZMnheW3ag/DA6S4YZUdlUql0+6dN29eoe3famQd0AqZ50h7A01k1q52PmxOiBxU9rUPc46Li9P7e+bJk4ezZ89StWpVoqOjadq0KUlJSXrXkRPqfOSKFSty+/Zt6tWrJ3QtPWfOHOLj4zl//rzOAPj09HShG+xqZP0s1SZqxYoVuXTpEi1atCAjI0O0LGnPl6zxQD169KBixYocO3aM9PR05s2bJ2zzWptRo0bRv39/nj9/jouLC7///nuu3dD65vXr1wwaNIiFCxfSuXNnHBwchGf4Q+bg2Hfv3vHdd99pjikUCuEm/cKFCylRogTNmzeXZrZTUlKSjkGvpmrVqrx9+1aAon+4du1ajoWD3bt3JzAwUIAiuTGY9Aa+iHfv3jF69Gh69+5N586dgUxjKSUlhRUrVmBmZiZM28GDB9mxYwcXL16kffv2zJ8/X2irqRpZY2W0kamy+Ndff2Xr1q3kz59fc6xcuXIsXLiQgQMHCjfpZRsArI1M2mRutZbRDIePVy/euXNHj0r+QXS1XW6IGIr5bylbtiwuLi6aDdt+/fp9coPhv8HBgwdZu3Ytt27dwtTUlBo1ajBkyBBh1f1fA7Vq1WL+/Pn0798fhULB5s2bqVGjhmhZ0g5orVWrls56wsjIiKJFi2JlZcWsWbMoWLCgXvV8rB1dZGYsGIY5/xsmT57Mpk2b8Pb2JjAwkGbNmjFixAjRsoBMc97Ly4tu3boxc+ZMkpKShHal9ujRg9u3b3Pz5k2ddY2xsTHm5ubCdKmR9bPs1asXI0eOZNWqVXTt2pWDBw9StWpV0bKkPV+yxgNB5jwu9VwUWbCxsaFq1ar8/vvvKJVKxo4dK8X3CzIj2D58+MCJEyfw9vYmOTlZio2gv//+m19//VW0jGxs2LCBiIgILly4QNu2bXFwcNCJMhLBxz4v0ZuNH7tvEx1pLCMGk97AF+Hr60uNGjV02mWWL1+Ol5cXfn5+uLu7C9MWFBREr169WLJkiY7BKxpZY2VkMuazktPnV7hwYaGaZR0ADHJqU5u76enpmmFlCQkJlCxZUqQsQE4zHDKr+P39/SlWrBiTJk3C1NSU9+/fs3TpUkJCQrhy5YreNX0qr1xUR0RqairXrl3LddEnwwZtVtQV2CI2GH799Vf8/f2ZMGGCxki9dOkSnp6eTJ48WahZKTNz5sxh3rx59O7dG6VSScuWLaXYgJR1QGtMTIzOc5VKRUJCAiEhIfj6+up9jShjZqw2hmHOX4a5ubnGYA4PD+fdu3dCM/K1cXd3Jzo6mtq1a9OzZ0/hFbI//PADP/zwAy1atJByaLOsn2WPHj3o2LEjBQoUYOvWrVy+fJmWLVuKliXt+ZI1Hkg2rl69qvO8fv36QGaUy9WrV6VYs7Zt2xZLS0u+//576tatS+fOnTUFmSKpUaOGNPeP2jRt2pSmTZuSkpLCgQMHmD9/Pu/fv6dLly507txZE/mnTypXrkx0dHS24pvo6OgcK+z1ibGxMfHx8dl+j+Lj4w0mfQ4YTHoDX8SFCxeIjIzUqfLJmzcvM2fO1MmY0ifqjDL1JPmUlBSdIbbqFlQZkClWRtbID+0KwayIrJ6VdQAwyKktt66b5ORkVq5cKbTrRkYzHDKzY2vUqMHff//N6tWrsbGxYcKECZiZmQkbEJaUlERqair29va0atVKmgrPR48eMX78+ByvCQqFgsOHDwtQ9XmIuO5v3LiR4OBgypYtqzlWtWpVzM3NmTFjhsGkzwUzMzMp53rIOqC1WLFi2Y4VL16c2bNnCxlQ7OXlxcyZM3PtwFOvG0VgGOb8f0cGk1KNqamppmK9b9++9O3bV6ien3/+mYCAgFxjzURGDuaETJ+lOo6udOnSUm5wgDznS9Z4INn4WPStLGvWCRMm0KtXL8133s/PT9jQWG3at29Phw4dqFGjhqboC5AmFi5//vzY29tjb2/PX3/9xYwZM/D29ubSpUt61zJhwgRGjx7NmDFjsLCw4MOHD5w5c4a1a9eybt06vevRpnfv3syYMYOAgACNB6AuMhT9eykjBpPewBeRJ0+eHE2avHnzki9fPgGKoFmzZhrTIycT/Pr16yJk5YhM1euyRn6kpKTkWiGrvfmib2T+AZFRm8xdNzKa4QDPnj1j48aNpKSk4ODgQHh4OIMGDWLIkCE6C1N9cvjwYc6dO8euXbvw8PDAxsZGipbOatWqERERIVTD18T79+91DHo1lStXFhqPIjtq0/TNmzc6v0miDa6vbUCriYmJkA5HS0tLQOyaJjcMw5wN/DcZPnw4IHf0oIGvn5zigURX7ELmTCLRmeXaHDlyRLSEz+Lbb7/VPJbBoAf45ZdfGDlyJBUqVBAtJVcuXbpEVFQUv/32GzVq1MDLy0uIjtq1a7Ns2TICAgI0BSaNGjUiMDBQeJd9nz59ePjwIa1ataJatWqkp6dz//59BgwYQPfu3YVqkxGDSW/gi8iXLx8vX77MNozyxYsXwqqcteNkZEQmY16bj0V+iCQ1NZVx48bl+JrIc1m/fn2aNm0qZUuWjNpk7LpRI6MZDv9Ub+XPn583b97g4+MjRZu1hYUFFhYWpKSkcPDgQRYsWEBiYiJdunSRcoPIQHY+1gHxNeX765vZs2fj4OBA7dq1pfstl2lA66dITEwUEu9nY2MDwL179+jZs6d0N/mfGubs4uLC4sWL9SnpszFcN+Rm3bp1WFtb06pVq2z3bAYM/KeQNR4oNDRUKpNezfv37/nll184efIkxsbG2NjYMHLkSKnu32TD1NRUs+koE3/99RdRUVFERUWRL18+unTpwo4dOyhVqpRQXfXq1SMoKEiohtxwdXVl4MCBmi6D+vXrS9utJBqDSW/gi3B0dGTChAksWLCA8uXLA/Dw4UNmzpwpfBdMqVQSFBREdHQ06enptGjRglGjRgk13UDeWBmAQ4cOkT9/flq2bMmAAQN49eoVxsbGrF69WthFU9ZqA29vb548eUKzZs1o3bo11tbWOhUHIpFRm4xdN2pkNcO1KV68uHSa8ufPT4cOHShQoADr16/H399fmElvYWEh5H0N/L+FiYkJgwcPFi0jG7INaFVz4MCBbMdev37Nzp07hWbbqlQq+vfvT+XKlenZsyc//fTTV2GKxMXFCXtvlUpFRkYGJiYmJCYmcurUKWrUqKHp1PD399ebFjs7O8zNzbG1tcXS0vKr+OxEU7t2bXbv3s3cuXOpXr061tbWtG7dmu+//16orpyuEdrIEL327Nkzbt68ScuWLYmPj8+xC00Ex48f58SJExgbG9OmTRuaNWsmTMvHOhn3798vvBincuXKzJo1CwsLC82aH8R/v2bNmoWRkRHTp09HpVIRHh6Op6en0PkVstO8eXNCQkL48ccfda79ouOMbW1tKVu2LPb29tSuXRuAixcval4X8V37Gq6v3377rXCP4mtAoTKUQhj4QlatWkVgYCCmpqYolUrS09MZPny48Cnzvr6+3Lhxgz59+qBUKtm6dStVqlTRiXURwa5duz76uqiK9qioKFasWIGXlxeNGjWiU6dOzJkzh6NHj6JUKpk+fboQXWfPns31NYVCIdSce/78OTExMcTExHDmzBnMzMxo3bo1VlZWNGrUSJguGbX17t2bFStW5Nh1M3ToUKFRJV27dtW8v52dnfDoCjXdunXTXC+0H8vAxYsXiYiI4ODBg9SpU4cuXbpga2srbMNFPYskN0Qt3tPS0j5pIPXr14+QkBA9Kcqkdu3aOcaNqFQq0tLSsg01M5DJ1KlTGTp0KDVr1hQtRYdXr17pPNce0GpkZCQsTszJyUnnuZGREcWKFcPKygoHBwchmtQolUpOnDjBzp07iY2NpX379syYMUOopk8h6nfgzp07jBgxAjc3NywtLTXr1MTERLy9vWnRooVe9ahUKi5cuMDhw4eJiYmhfPnytG3bljZt2ggZzqfNp9bKCxYs0JOSnPnw4QN//vknp0+f5syZMzx9+hRLS0vmzZsnRE/Wa4Q2CoVCeM70sWPHcHd3x8jIiLCwMNq1a4evry+2trZCdS1btox9+/bRvn17lEol+/fvp1+/fgwYMECIHnXBWUJCAvfu3aNZs2aYmJhw5swZvv/+ezZs2CBEl5qcvmcyfL/atWvHb7/9pnmuVCrp1KkTv/76q0BVmQwcOFD455YT9erVIy0tTeeYDHHGMl7LZNSkpkGDBjl2pKpUKhQKBRcuXBCgSl4MJr2Bf0VycjL37t3DyMiIqlWr6pgSf/zxB02aNNG7Jnt7e3bs2EGePHmATLPE3t6e/fv3613L14CDgwPLli2jXLlywD/GZWJiIj179hS2YMhtYNrDhw/58OED165d07OinFEqlRw4cIBVq1Zx8+ZN4YsFbWTQtmvXLnbs2JFj181PP/300YXEfxtZzXBtIzUlJUXzWOQCZvny5URFRVGgQAG6du1K586dKVGihN51ZCVrJbH2Ukbk4l2m75M2jx8//ujr6t8BA7r06dOHy5cvU7ZsWZ0NKVk29rKSnp6OnZ2dsN/v1NRU4Z1SH+PFixfs3r2bXbt2YWxszM6dO0VL+iiiricjRoygc+fOmnX12rVr2bt3L/Hx8Tg7OxMWFqZ3TdrcvXuXQ4cOcezYMfLly0dwcLAwLephfBcuXODJkyfY29tjbGzMvn37KF++PD4+PsK0qXn9+jWnTp3iwoULxMTEULBgQcLDw0XLkpKePXvyyy+/MGLECCIiIrh+/Tqurq5ERUUJ1fXjjz+yc+dOzcDYN2/e0Lt3b+Hm7ogRI5g1a5YmSuzJkye4ublJG7chGicnJwICAjQFTImJiYwYMYItW7YIVpbpC2zevFmn88CAgf8UhvuQL8MQd2PgX2FqakqdOnVyfG3BggVCbipUKpXGoIfMWA3t5yKRMVYmJSVF54JYuXJlAM3EbVFkNT+Sk5Px8vLi1atXmiEoonj58iVHjx7lyJEjnDt3jho1amBnZ8eiRYuE6pJRW7du3YiPj6dLly7Zum5EGvQAN2/e1OQ3p6SkaB6L3s0/ePDgJ/8mKSlJrwvo5cuXU7ZsWb799ltOnz7N6dOndV5ftWqV3rRo07VrV2JjY7GxsaF79+7CB9mqkbXuQX2tv3LlCufPn0ehUNCwYUPq1q0rWJncODs7i5bwRYga0Kqmd+/eUm5SHTx4kB07dnDx4kXat2/P/Pnzc13DGoCnT59ib28PwJkzZ2jbti1GRkaUKVOGxMREweqgatWqVK1alZEjR5KQkCBUy5AhQ4DM71hISAimpqZA5kBNUVXOAPfv3+fIkSMcPnyYO3fuaOIQR48ezTfffCNMl7a+zZs3k5SUhEqlQqlU8uDBA+EbQBkZGTqZ0t9//70U80iKFi2qE2NWuHBhKczUp0+f6sz6KFu2LM+ePROoKJOEhARmzpzJgwcP2LJlC1OnTsXb25uSJUsK1fXtt9/SvXt32rdvj7GxMYcPH6ZEiRJ4enoCmXE4ojA1NaVNmzbUrFlT57slap2vRqlUsn79em7fvs2sWbMICQlh2LBhH521pA82b95M//79Abh9+7bOYFZ3d3chHY2ydkNAphc2cOBA0TK+GgwmvYH/OKJMilq1ajF//nz69++PQqFg8+bN1KhRQ4gWbbRjZSCzkksdK7Nu3TphsTJKpVLnuXa+qCx5n9evX2fSpElUqFCBqKgoocOv1FPJW7ZsSadOnfD29tZUtIhGVm2jRo1i4MCB0nXdyGiGw+dVEfTr10+vJpjoVv3c8Pb2Jjk5mQMHDuDl5UVSUhL29vbY2dkJjT9ITU3l2rVruf4OijIGlUolU6ZM4fTp0zRq1Ii0tDRWr15NkyZN8PPzE36zIysirk//F0QNaFUj6yZVUFAQvXr1YsmSJUI3Mb4WjIyMNI9jY2N1jKPU1FQRknJFtOmm5sWLFzrrG4VCkS2WSp+0b98eGxsbxo8fj4WFhfD5XFmZNGkSdevWJTY2lk6dOnH06FEpNs5MTU158uSJxpg/d+6cFN1BjRo1YsyYMTg6OmJsbExUVBRly5bVZFCLypouWbIkS5cu1URibd26VdM9KxIPDw9sbW3ZvHkzhQsXplatWsycOZPAwEChuipWrEjFihU1zzt16iRQjS49evQQLSFHfHx8ePnyJZcvX0alUnHixAkSEhKEbmgA7NixQ2PST506Vefe7M8//xSi6c2bN0Le93OIiIgwmPRfgFy/2Ab+JxBVcTBnzhzmzZtH7969UalUtGzZEjc3NyFatAkODiYoKEhjwOXJk4cmTZpQu3ZtevbsKcykL1++PLGxsTRo0EDn+MWLF6UYkrRu3TpWrFjBxIkTNT+CIvnrr78oX748VatWpVq1alKY4Gpk1iZj142MZvjnom8TTH3j9eHDB+7evQtAlSpVpNjIMzU1pUuXLnTp0oVnz54RGRnJgAEDqFSpEkuWLBGi6dGjR4wfPz7Hz0mhUHD48GEBqmD9+vVkZGRw9OhRzWf3/v17pk+fzrp16xg+fLgQXQb+HbIOaJVtkyoxMREzMzNNJWBKSgopKSma10UPnvsUojY9ihQpwo0bN0hMTCQhIYHGjRsDmZEuoro/ZcfS0pJhw4bRuXNnVCoVkZGR2NjYCNMzfPhwTb56mzZtaN26NRYWFtJsyL5//x4PDw+8vLywsrJiwIABUqz1J02axJAhQ0hISMDR0ZH79++zbNky0bI0c2PU8UpqNm3ahEKhEGbSe3t7M3fuXLp06YJCocDKyor58+cL0aLN48eP6dWrF1u2bCFPnjxMmTIl1zhVfTJu3DjREnKlW7duUg5NjomJYdeuXTg4OFCoUCHWrVtHly5dRMvS+X2WpUBBqVTy5s2bXPXIvuYx8A8Gk97A/wyxsbHC41ByQtZYmREjRuDs7MzMmTNp0aIFCoWCM2fO4OXlJTS+5cWLF0ydOpW///6b0NBQnfYxkZw4cYKrV69y9OhRpk2bxps3b7C2tqZ169Y0a9ZMqGkps7aPIcuiJidk1SZiEzQ8PFxzTfjw4QN58uRh4sSJ9OnTR+9acuPly5e8fPmSV69eCW3lr1atmtChyLmxd+9eNmzYoHMtKFiwIPPmzcPJyclg0n9lbNq0See5ekBrr169hA5olW2TysnJiV27dtGsWTMUCoU0syvUqFQqMjIyMDExITExkVOnTlGjRg0qVaoE6HY46hMXFxcGDRpEYmIikydPpkCBAgQFBbFq1Sp++eUXIZpkx83NjZCQEE2nXocOHejdu7cwPZMmTWLSpEk8fvyYo0ePEhgYiIuLC02aNKFNmzaaOCNRqM2iihUrcvv2berVqydFrEzDhg0JDw8nNjYWpVKJubk5xYoVEy1Lc81PT0/PFu8qklKlSrF8+XLRMrKhUCh0OsYTExOzdZCLYN++fSxdujRbxXNMTIwgRf9w/Phx5syZoxma3KlTJymGJpuYmOh0d+XNm1eKziDt65UM1y6AW7du0axZs1zXYCLXPI8ePdIMnM4J0bFKsiH+G27AwH+IZcuWMWfOHHr06EH37t2lqfaRNVamcePGeHh44Ofnx/jx41EoFFStWpXZs2dTr149Ybrs7Ox4//499vb2bN26NdvrItvb6tSpQ506dRg3bhzx8fEcO3aMRYsW8fDhQ2JjY4Xpkl1bbsiyqMkJmbXpk0OHDrFp0yaCg4P5/vvvAbh06RIzZsygRIkS/Pjjj8K0PX36lKioKCIjIzE2Nsbe3p7w8HBprv0yoVQqc+ywKVKkiLQbUiLZsmULbdu2lfa7tHbtWikiGLIi2yaVuhvqxo0bgpVk586dO4wYMQI3NzcsLS3p2bMnkGkmeXt706JFC01Rh74xNzcnOjqalJQUTXxYgwYN2LZtm2YDQQTv37/Hz8+Pe/fuERAQwOLFi3F1ddXJ6haFiYkJ7dq1o1KlSrRo0YK///5bx1gSRbly5ejfvz92dnZER0ezdu1a9u/fL9ykr1ixIl5eXnTr1o2ZM2eSlJQkNKpLzY0bN1i8eDGBgYHcvHmTQYMG4e/vT5UqVYTqevHiBa6urpw+fZqMjAwaN26Mr6+v8N+o2NhYFi9enK16V/Rw9Z9++onJkyfz7t07wsLC2LZtGx06dBCqCcDX11dn0K5MLF++nPDwcEaMGEGpUqXYsmULrq6uwk36GjVqEBISQkZGBvfu3SM4OJhatWoJ1SQrtWrVkmoNpk2hQoVo166daBlfDQaT3sB/HFE3/OHh4dy9e5edO3fSq1cvatWqRc+ePYX/uMgcK2NtbY21tTXv3r1DpVJly3Les2eP3lvn+/TpI7VBeuPGDf744w/++OMPLl68SKVKlRg9erRoWYDc2gx8naxfv56AgACdG9R69eoREBCAm5ubMJPeycmJuLg4OnbsiJ+fH7Vr1xaiIysWFhaiJeRIUlISSqUym2mkVCr58OGDIFXyolKpmD59OklJSVhbW2NraytNVxfIO6BVRmJiYihRooTm8wsODqZmzZpYWloK1eXj48PEiRNp06YNO3bsADI7XuLj43F2dqZFixZC9eXNm1enkEQ9YF0knp6elCpVihcvXpAvXz4SExOZPXu20O5PNepoGVmqUN++fcvZs2c1a8InT55gaWnJgAEDsLKyEqJJG3d3d6Kjo6lduza9evXi5MmTzJ07V7Qs3N3dGTp0KAA1a9Zk/PjxzJkzJ1v3kr6ZO3cu5ubmLF68mIyMDDZt2oS7uzsrV64Uqmv27Nk4ODhQu3Ztqe7dRo0aRUREBEqlklOnTuHo6KjZCBVJuXLlaNu2rWgZOSLr0OSZM2cyf/58Xrx4QZ8+fWjZsqXwPHrI3Dhbv359tseQ2d0rAhk+r9woWrSoJkLVwKcxmPQG/uM0bdpU2HtXrVqVKVOm0K5dOzw9PXFxceHSpUvC9IC8sTLa5JZhHhQUpHeTfvz48Xp9v89l3LhxnD17lnz58tGqVSvs7Ozw9vYWHlskuzYDXzdJSUk5VpBVrVqVt2/fClCUifr7vm3bNrZv367zmkKh4Pz580J0jRs3jtevX+f6uqg8yKZNm7JhwwYGDx6sczwoKIjmzZsL0SQz/fr1o1+/frx7945jx47xyy+/8ODBA5o1a0bbtm2Fb8bI2v2Q23m5ePEiwcHBep8VcfjwYWbPnk1AQIDmWP78+ZkyZQpeXl5YW1vrVY82T58+1VQznzlzhrZt22JkZESZMmVITEwUpgsyq/G0b/aNjIwoWrQoVlZWzJo1S1jl+vXr11mwYAHHjx/H1NQUPz8/oTMYtPnll1+kqkK1tLSkZs2atGrVipkzZ9KgQQNp8ughc6ZMkyZNOHjwIKVKlcLb21uKeUrJyck6xQe2trZSRDzdv39f5zo2YcIEKYaOmpiYZFtXyELXrl3p2rWraBk6dO3alYULF2JlZaUT2aKe+yESWYcmm5mZSTHnICstWrTg1q1b2R4DwtbVuQ1tfvbsGZs2bWLKlCl6VvQPH1u33rlzh2rVqulRjfwYTHoDX8TixYtxcXEB4Pfff9ep9BkzZgwrVqwQNgj1xYsXREVFsWvXLjIyMujRowerV68WokUbWWNlPgcRRsC0adPw9vYGMlvVtXdde/Tokc2Q0xf16tVj3LhxUrbYyaztY8hqNMlMgQIF9Pp+SUlJub6WkZGhRyW65JRtnZ6ezv79+wkODta/oP8fdfa1GlkysJ2dnenTpw+XL1/GwsKC9PR0zpw5w71793KMFTOQSaFChbCzs8POzo60tDROnz7Nnj17hJv0sg1oVaNd3aZUKjX/j9euXRNiKAUGBhIUFKTz29i7d2/q1q2Lp6enUJNeu6slNjZW59ylpqaKkKQhaz6ySqUiISGBkJAQfH19cXd3F6IraydQRkaGFJEyIF8V6rFjxyhZsuRH/8bFxYXFixfrSZEuBw8eZMaMGdSoUQOlUsnMmTNZsmQJzZo1E6JHjUKh4MaNG5prxt27d6X4jqWnp5OamqoxTZOTk6Womq1evTo3b96kZs2aoqXocPDgQXx8fHj58qXO7+SFCxcEqsrckI2OjubkyZM6x0XHA4F8Q5M/5SctWLBAT0r+/fuvW7eOIUOG6EFNJkuXLtV5/ueffxIcHMyBAweyJTrom5wKU6Ojo9mwYQNnzpzhypUrAlTJi8GkN/BFnDhxQmPS+/n56Zj0T548ESULyMyf++mnn5g9e7bwG+isyBgr8zmIWABqZ8du3LhRx6QXmVc5YsQIkpKSWLduHefPn0ehUNCgQQMcHR2FV6zLqO38+fM0atToo38jsuvmU+jbDIfM6vCP0bhxY0JCQvSkJpPKlSsTHR2drT0+OjpaaEar9jDuN2/esHXrVkJCQkhKSsLJyUmYrq5duxIbG4uNjQ3du3eXpjKkePHibN++nS1bthAdHQ1kxlcsXLhQ+PXrayFv3rxYWVlJERUh24BWbd6+fUtYWBhbtmwhOTmZjIwM9u7dS8WKFfWuJTU1NcfN67p16350A1IfFClShBs3bpCYmEhCQoKmkvLChQvCc6ZzGpRZvHhxZs+ejZ2dnQBFmahzuFNSUjhx4gQhISHSrCNkq0L9lEEPEBcXpwclOePv78/mzZs15u7Vq1eZNWuW8Bivn3/+GScnJ2rUqAHAvXv38PPzE6oJoGPHjgwaNAgHBwcUCgU7duyQIt/50aNHdO/enbJly+p830Wbzr6+vri6umbrChLNtWvXiI6OlqJCPStZhybXr1+f4sWLC9Ojjqi7cOECT548wd7eHmNjY/bt25drxbhs7N69W68mPfxTILFhwwauXLlC3rx5CQoKEr4BWrVqVSBzXbZr1y42btzI/fv3sbOzY8+ePUK1yYjBpDfwRWjfEGa9ORT9I3j8+HHMzMyERjB8CpliZb4GZPqOvXnzBkdHR6pUqULz5s1JS0vjzJkzhIeHExYWluNN7f/L2jw9PT95syWq60ZGMxzINY/14cOHfPjwgWvXrulZUWZL9ejRoxkzZgwWFhZ8+PCBM2fOsHbtWtatW6d3Pdrcu3ePDRs2EBUVRbly5UhJSeHIkSNCW+a9vb1JTk7mwIEDeHl5kZSUhL29PXZ2dtk2Z/VNoUKFGDlyJO/evUOhUBjM+a8Y2Qa0qvHw8GDPnj00atSIadOmYWNjQ/v27YUY9JB5s5oboju5XFxcGDRoEImJiUyePJkCBQoQFBTEqlWrpIjXyAkTExPy588v7P0nT55MYGAghQoVwt/fn1atWjFmzBhherSRrQpVdvLnz69TfV2nTh3h95EAbdq0Yf/+/Vy4cAFjY2Pq16/PN998I1oWY8eO5dtvv+XEiRMolUocHBzo0aOHaFk4OzuLlpAjZmZmwmfS5USJEiVIT0+X0qRv1aoVP/74Iz/99BNNmzYV/v+oNrcPHjxISEgIpqamAPTq1YsBAwaIlPbZ6HudsXbtWkJCQjAzM6Nr164sW7aM3r17CzfoAeLj49m8eTPh4eGUKlUKBwcHNm/ezMKFC0VLkxKDSW/gXyP64p2VhIQEevXqxbt379i+fTuDBg1i+fLlmp07mRF9sygrMn3Hli5dSo8ePRg2bJjm2JAhQ1i1ahUBAQHC2r9l1Sbzd1pGMxyyVx4lJyfj5eXFq1evhC1iateuzbJlywgICNBoaNSoEYGBgUIHaY4YMYIrV67QsWNHNm7cyA8//ICNjY0UmbampqZ06dKFLl268OzZMyIjIxkwYACVKlXSeya3NtHR0fj4+HD37l3gnxkuIiM/DPxvsXPnTmxtbenWrRvNmzfHyMhI6O94nTp12L17d7bq7z179lCpUiUxov5/zM3NiY6OJiUlRbOB16BBA7Zt2yZcW24kJiYK7WjMkycPY8eOZezYsaSlpfH8+XNpzC7ZqlBlx8rKisDAQPr374+xsTERERFUr16dN2/eoFKp9D6/JSYmBktLSw4cOKA5lp6erplv89NPP+lVT050796d7t27s3XrVimGoAI0adKEP//8kxMnTvDhwwdatGhBkyZNRMvihx9+4NChQ9IZ9aVLl6ZLly40b95cZzC3DINQt23bxpEjR1izZg2urq5YWVnRrl07WrZsKVTXixcvdM6VQqHg1atXAhV9Pvpe//j5+WFvb8+oUaM03c6yeClt27alffv2rFu3ThPJGBoaKliVvBhMegNfhCz/6Dkxb948Zs6cia+vL6VLl6Z///7Mnj1bSEXslyLreRVhtMp6Lv74448cKxdHjBhBx44d9S9ICxm1vXz5UmfSfVZEDpqS0QzPyvXr15k0aRIVKlQgKipK6M1+vXr1CAoKEvb+OXHt2jXq1KlD9erVNVW6Ml47Xr58ycuXL3n16pXQarxz587h7u7OjBkzsLS05MOHD8TExODu7o6Pj48UQ8tk5dmzZ9y8eZOWLVsSHx9P2bJlRUuSbkCrmmPHjrF9+3bc3d1JSUnBzs5OqKk7ceJE+vTpQ3R0NA0bNkSpVHLx4kXOnj3Lpk2bhOlSkzdvXh3zoWHDhgLV/IO2Uanm9evX7Ny5U2jX58GDBzl9+jTOzs7Y29vz7t07xo0bx8CBA4VpUjNs2DDWrl2rs+nZq1cvwsPDBaqSlzVr1pCRkZEtEz8yMlLI/JZ9+/ZhaWmZ43VBoVBIYdKrCQsLw9HRUbQMACIiIvD39+enn35CpVIxadIkxo8fT69evYToadCgAQqFgoyMDLZu3UrevHkxMTFBpVKhUCiEZ9JXqFCBChUqCNWQG99++y19+/bF3t6eQ4cOERAQwPbt24XNUlJjaWnJsGHD6Ny5MyqVisjISGxsbIRqkpXIyEhCQ0Pp2bMnlStXplu3bh/tKNQn/fv3JzIykr/++gt7e3spBl/LjMGkN/BFPHv2DE9Pz2yPIbONRSSvX7+mRYsW+Pr6AtCvXz/D4vj/iIjs0UePHjFq1KhsjwH++usvvevRxtjYONsxIyMjnZtsUcimLTU1VWfSvazIZIarWbduHStWrGDixIn0799ftBx27NhB9erVNYOufX19qVatms68CH1z7NgxDhw4QGhoKF5eXrRu3Vr4sEU1T58+JSoqisjISIyNjbG3tyc8PFxozvTKlSvx9/enfv36mmMdOnTg22+/ZdmyZQaTPheOHTuGu7s7RkZGhIWF0alTJ3x9fYVX58k2oFVNsWLFGD58OMOGDSM6OprQ0FASEhJwcnJi+PDhes/zL126tGYWw/HjxzEyMsLc3JxZs2ZRpEgRvWrJStasZCMjI4oWLYqVlRWzZs2iYMGCwrRlNSqNjIwoVqwYvXr1wsHBQZAqWL16NV5eXhw4cABzc3Pmzp3LgAEDhJr0EyZMIC4ujkePHumsmdPT06VYG8rK1atXRUvQQW1k9enTR3jhzaeQqVM1ODiYbdu2aYYmDx8+nKFDhwoz6WXPth43bhzv37/n6tWrpKenU69ePWmiB5cvX87vv//OX3/9RZMmTRg3bpzwKnoANzc3QkJCOHjwIJC5du3du7dgVXJSs2ZN3N3dmTJlChEREWzdupVnz54xffp0hg0bJjRdYtq0abi4uLBnzx5CQ0NZsGABJiYmnD171nAPkgMGk97AF9GvX78cHwP07dtX33KykZqaqrnpSUhIkGb3UEamTZuGt7c3ALt27dIx3Hr06MH27dsZOnSo3nXNnDlT8zjrUCSRQ5KUSiXv3r3LFqchwwwEGbWVLVuWBQsWCHv/z0E2M/zFixdMnTqVv//+m9DQUKFxMmq2b99OYGAgAQEBmmPqgaMKhYKuXbsK0WViYkLHjh3p2LEjd+7cISwsjNTUVH766ScGDx5Mnz59hOhycnIiLi6Ojh074ufnR+3atYXoyMqLFy90DHo1DRo04NmzZwIUfR388ssvhIeHM2LECEqVKsWWLVtwdXUVbtKDXANa1WzYsIGBAweiUCiwtrbG2tqaJ0+eEBYWxowZMzh58qTeNRUvXpxx48bl+rqLi0u2al59EBMTo/NcpVKRkJBASEgIvr6+QiP01q5dK02MjDYqlYqaNWuyZs0arKysMDMzE25YTp06lcePH+Pm5oabm5vmuLGxsTSDw3NDxLmLjIykS5cuuXZaiuqyPHXqFBcuXGDZsmVUqlQp27lRxzPIQN26dUVL0KBUKjUGPWRujBoZGQnTU65cOYAcu4tNTU1JSUkRalReunSJMWPGUKJECTIyMoiPj2fVqlVSdFHt2bOHxMREevfuTatWrahXr54UHaomJiYMHDhQsxmrUql48OCBtLFw2oj6fSpYsCD9+vWjX79+nDt3jtDQUBwcHPjzzz+F6FGTN29eHBwccHBw4OrVq4SEhDBixAiqVavGtm3bhGqTDYNJb+CL+NiNjmj69u3L0KFDefHiBYsWLWLv3r06Gd0yI+IifvPmTc3jjRs36pj0ItvTRVbnfozOnTvj4eGBr6+vZtGSmprKnDlz6NKli0FbFkTfOH8MGc1wyOxcef/+Pfb29mzdujXb6yIyK7ds2UJwcLBOxEfbtm2pUaMGP//8szCTXptq1aoxa9YsJk2aRFRUFGFhYcJM+rNnz5IvXz62bdvG9u3bdV5TKBSafFt9k5ycnOtrIm+oZScjI0PHgPj++++luGmVbUCrmoiIiGxVzWXLlsXFxYXx48cLUvVx4uLihLxvTgPdixcvzuzZs4V0MWrTu3fvTw5+F4GRkRH79u3j5MmTuLq6cvz4ceH/j9999x3fffcd+/fvl+pa+uTJk1yjuaKjo7GyssLf31/PquDBgwcA0nVaOjo6MnXqVJ49e5btXlehUHD48GFByv7h8ePH/PHHH9SvX58HDx4Iv94DFC1aVCf7/dChQ8K7lCBzM+jixYs0a9YMY2NjYmJiKF++PG/fvmXkyJHC4oIWLlyIn5+fZpBnTEwM3t7eUnT+79+/n8ePHxMdHc3atWu5fv06tWvXZunSpUJ1hYaG4uvrq7OOLV68OL///rtAVTnz+vVrihQpovld0nex44ULF7Jt+FhYWGBhYcH+/fv1qiUrqampBAQEcO/ePZo1a8aAAQOYP38+06ZNy3FT7f91DCa9gS/iwYMHuLi4EBcXR7NmzZg3b54UU+8hs/q7YsWKHDt2jPT0dObNm0eLFi1Ey/osRNyQaZuoWQ1V0Tc9hw4dIn/+/LRs2ZIBAwbw6tUrjI2NWb16tbDIiBEjRuDs7EybNm0wNzcnPT2dS5cu0bhxY80EelHIqG3QoEFC3vdzkNEMBzm6kbKiUqlyvNEvX748GRkZAhTljqmpKY6OjkKzWnO6kU9PT9fEkYiidOnSXLp0SRNZpObSpUs6JrQBXUxNTXny5InmN/HcuXNSVBjLNqD1c8iTJ49oCV8FJiYm5M+fX6gGWTfZXV1dWb58Oc7OzpQsWZKVK1fqdF+K5MiRI8yfP18z+FR0BvbYsWM1Gy3jx49n2bJlmtf8/f2xsrKicuXKetc1YcIEABYsWKCJOXj9+jXnzp0T2qGUkpLCoUOHGDRokNDf6tw4ceIEU6ZM0czW8PHxYcGCBcK7utzc3BgzZgzz5s1DoVBgYmLCL7/8IlQTZN7Hbt++XVM1/+jRIzw9Pdm8eTN9+/YVtk58//69xqCHzLz1+fPnC9GSE0WKFKFYsWKYmZmRkZFBUlKSaEmsWbOG9evXs3LlSiZOnMjRo0el6ABNTEzE3d2dXr160aRJE5ydndm/fz/lypUjKCiIihUr6t3f6du3L+3bt2fhwoXZ1qqrV6+mffv2etWjjbu7O0lJSVhZWfHrr7/y5s0bfv75ZwoXLsyAAQOE6ZIVg0lv4Ivw8PCgW7duWFpasn37dnx8fKQZtAjQuHFjnVyr8PBwYbl4amSNldFGppv7qKgoVqxYgZeXF5BZ9TxnzhyOHj3KunXrmD59uhBdxsbGLF26lIsXLxIbGwtkZi9qR0gkJSVRoEABgzYyW07Pnj2b6+si8+dkNMMB6tevT9OmTaXKsc3IyECpVGarEFQqlUI7bmRF3WoN8ObNG7Zu3UpISAhJSUk4OTkJ0zV69GimTJmCm5sbFhYWpKenc+bMGebPny/Vb7hsTJo0iSFDhpCQkICjoyP379/XMbtEIduAVjVZ58hkZdWqVXpU83WSmJgo/LNMTU3l2rVruZr1oqI/LCwsdAzUsLAwITpywtfXl2nTplG7dm0p1tTan92jR49yfU0U/v7+XLhwgU2bNpGSkkJgYCC3bt1izJgxQvTs2bOHPn368PLlS81GizZFixYVoktNQEAAmzdv1kQo3b59mylTpgg36atXr86uXbuIj48nIyODIkWKCJ2/oyYhIUEn1qZ8+fLEx8djZmaW4wwvfaFQKHj8+LFmrfjXX38J1aNNv379uHXrFpaWltja2jJz5kwp8vKLFi1K/fr1+f7773nx4gWjR4+WYm7EwoULKViwINWqVeP48eOcPn2aI0eOcOvWLRYuXMiKFSv0rqlSpUqkpKTQp08fVq5cqfO/KPq6f+XKFXbv3g1Ap06dGDhwID///LNQTTJjMOkNfBHPnz/XZDdPnjxZeMwHZFYXTJ8+nWLFirFy5Uq+++47Ll++jLu7O48fPxZu0ssaKyPDTUROBAcHExQUpFnA5MmThyZNmlC7dm169uwpzKRXY25ujrm5eY6v9evXT2iLuEza5s6dm+Pxhw8f8uHDB65du6Y3LVmR0QwH8Pb25smTJzRr1ozWrVtjbW3Nt99+K1RTkyZNCA4OztaRsX79en744QdBquTm3r17bNiwgaioKMqVK0dKSgpHjhzJNjNCn1haWjJ16lQ8PT01cQOVK1dm9uzZWFhYCNMlOw0bNiQ8PJzY2FiUSiX169eXYri0bANa1RQqVEjo7JiviQMHDmQ79vr1a3bu3Ennzp0FKPqHR48eMX78+Bxv6kVGf+S2ASTD5k/hwoX56aefRMvQoL3Gz7rel2H9f/jwYc2a9Ntvv2Xz5s04ODgIM+lbtGhB69atAWjatKnOawqFguvXrwtQ9Q8fPnzQmXFQvXp1KboZ9+3bx5IlSzhw4ABxcXF07doVLy8vbGxshOoqUqQIW7dupUePHqhUKnbs2EHRokWJi4sTOq9u7NixODo6YmlpiUKh4OTJk8yZM0eYHm0GDx5Mq1atMDY2RqVSSdP9ZmJiwps3b6hYsSKXLl2iRYsWUnz3L168SFRUFAqFgujoaH788UfKlClDmTJlhBW/mJqasmLFChYsWECPHj345ZdfNB20oq/7Jib/2M5FihQRvmkgOwaT3sAXof0PZmxsrPNcFD4+Pri5ufHXX3+xatUqvv/+e7y9venatStr164VLU/aWBntires1W9//fWXKFmkpKToVKOq23Fl2M3/FDL/4Ohbm3q3XE1ycjJeXl68evVKeOWujGY4wN69e3n+/DkxMTHExMQQGBiImZkZrVu3xsrKikaNGuld088//0z//v05dOiQps364sWLJCYmStkSLpoRI0Zw5coVOnbsyMaNG/nhhx+wsbERatCradu2LW3btuX169eA+MpAmcnJQIXMuBtAuBkn44BWyPxOyTpXRjY2bdqk89zIyIhixYrRq1cvHBwcBKnKpFq1alJmxGpvAH348IHffvtNmiGa9evX5/jx41hbW4uWAsi9HoXMz0/bBMyTJ4/QeyIPDw88PDzo168fISEhwnTkRv78+bl8+bKmOOLy5cuYmpoKVpW5QbZx40Yg835t586djBkzRrhJ7+XlhaurKx4eHigUCho2bIi3tze7d+9m9OjRwnTZ2tpSpUoVTp8+jVKpZOTIkUIH2Wpjbm7OuHHjiImJISMjAwsLC/z8/IR3RvTq1YuRI0eyatUqunbtysGDB6lSpYpQTZDpg6mvWbGxsTrFTCKvv0ZGRsycOZOaNWsydOhQ5syZQ+fOnaX7TZBphouMiHdYDXxVyGQyq1EqlZqFu7W1NX/88QcbN26kQYMGgpVlR4bzpUY7xzNr5ZvISrisFQ7ag61kq3zOikyfb1ZEart+/TqTJk2iQoUKREVFCa9EldEMV1OiRAns7Oyws7NDqVRy4MABVq1aRWBgoJBKrkKFCrFt2zb27t3L1atXUSgU9OvXj59++kmaKhuZuHbtGnXq1KF69eqaoW6yXBeSk5NJTEykZMmShIWFkZycjJGREf3795em3VoWshqo2igUCuEmvawDWmW7CfwcRGleu3atFPMNviaybgB169ZNaIyYNsePH2fz5s3kyZOHPHnyCM+kVyqVmtiWjIwMnQgXGapQGzZsyKRJk+jRowcKhYKIiAidiEZRTJs2jQ0bNmiMXVk2gaZMmcKoUaM064q4uDgCAgIEq8r8nmkXuZQpU0ZopbqaihUrEhYWxtu3bzE2NqZgwYJA7t04+uLGjRssXryYwMBAbt68iYuLC/7+/lKYzvPmzaN+/fosWrSIjIwMNm3ahLu7OytXrhSqq0ePHrRv3x4zMzO2bt1KbGysputFJEZGRrx7946kpCRu3ryp6cCJj4+X4v6oR48eVKlShQkTJnD79m3Rcnj79q1OAcy7d+90noteV8uGwaQ38EU8e/YMT0/PXJ+LGLiY1bhdv369TiW2aGQxaLIia7Vb+fLliY2NzbbJcvHixRwHWBqQm3Xr1rFixQomTpyoicqSAdnMcDUvX77k6NGjHDlyhHPnzlGjRg3s7OxYtGiRME158+alW7du0l4zZOLYsWMcOHCA0NBQvLy8aN26NampqaJlERcXx+DBgxk+fDj9+vVjzZo1NGnShOvXr1OgQAF69uwpWqJUfMyklx2RN4cir1O5oTYpTUxMSExM5NSpU9SoUYNKlSoBuoUA+qR3795C4/E+Rm4RWBcvXiQ4OJglS5boV1AuqFQq/v77b9EyAKTrLLt16xbNmjXTGPPaES4y3Je4ubkREBDAggULMDExwdLSknHjxgnTo1QqmTJlCmfOnKFhw4akpaWxevVqmjRpgp+fn/CNbAsLC/bu3cuff/6JUqnE3NycYsWKCdUEULx4ccLCwjSbLbt27aJEiRLC9Hh5eTFz5kxpo7Hc3d01c+hq1qzJ+PHjmTNnjhRrjvv37+ts/EyYMIFOnToJVJTJ6dOnmT9/PlFRUbx9+5Z58+ZRunRp4cWY/fv3p1u3bqhUKjp06EDJkiU5cuQIixYtEna/W7JkSZ3n6sjGsWPH6sQvi6Bs2bI63/MyZcponstQ/CIbBpPewBfRr1+/jz4XTbFixaQy6EHeWBmAgwcPsnbtWm7duoWpqSk1atRgyJAhwvJsITMuwtnZmZkzZ9KiRQsUCgVnzpzBy8tLSgPAQM68ePGCqVOn8vfffxMaGkr16tVFS9JBRjO8T58+PHz4kJYtW9KpUye8vb2Fx6Q4OTnlekOvUCjYsGGDnhXJjYmJCR07dqRjx47cuXOHsLAwUlNT+emnnxg8eDB9+vQRomvRokVMnjxZk3VduHBhFixYwJ07d5gzZ47BpM+FAQMG6DxXKBSYmppSvXp1Ro4cKSyGTdYBrVWrVmXbtm00aNCAatWqERoaypYtW6hTpw6zZ8/W+2D1O3fuMGLECNzc3LC0tNR8zxMTE/H29qZFixaaSD19I3PXgXbBjVKpZP/+/QQHB3Pt2jWhpk3W7/ytW7do0qSJIDW6lCtXjv3793P9+nVGjRrF4cOHhc4WuHHjhrD3/hwKFCggfMaUNuvXrycjI4MjR45oir/ev3/P9OnTWbduHcOHDxemLSYmhhIlSlC9enWsra0JDg4mf/78WFpaCtOkZu7cubi4uDB37lwUCgV16tQRuo5WnxNZZ6MkJyfz448/ap7b2tryyy+/CFT0D+np6aSmpmo6vJKTk6XY0PPx8WHBggVA5iyGwMBAPDw8CA8PF6rLwcGB6tWrk5CQoPFNXr16xbBhw4QVNQUGBmY7VrZsWUJDQ/ntt98EKPoHGTaiviYMJr2BL6Jdu3bSmW0pKSlcu3YNlUpFamqq5rGaOnXqCFQnb6zMr7/+ir+/PxMmTKBWrVooFAouXbqEp6cnkydPFraj2bhxYzw8PPDz82P8+PEoFAqqVq3K7NmzNcNPDMiPnZ0d79+/x97enq1bt2Z7XUTXjRoZzXDI3LQrX748VatWpVq1alJoyqkaJC4ujhUrVkjRmi4z1apVY9asWUyaNImoqCjCwsKEmfQ3btxg+fLlmufq38hq1arx9OlTIZq+BqpWrcrDhw/p3bs3RkZG7Nq1i7x585KSkoK7uzt+fn5CdMk6oHX16tX89ttvNGzYkOvXr+Pt7c28efO4ffs2vr6+eh+Q5+Pjw8SJE2nTpg07duwAMuPO4uPjcXZ2pkWLFnrVo01O61VtRK9d3759S1hYGFu2bCE5OZmMjAz27t2ridsQgfZ3XqFQ0KdPH1q2bClMjzaBgYH8/vvvPHv2jEGDBrF8+XIePHjA2LFjhWk6fvw49+7do0mTJsK/T2p+/vlnAgICsLOzy/H1rPOM9MXevXvZsGGDTnd2wYIFmTdvnmYgtwgOHz7M7NmzdSqcTU1NmTJlCl5eXsJnIFSqVImdO3fy5s0bjI2Nhc8PU2fhy9r5qVAouHHjBrVq1QLg7t270mRzd+zYkUGDBuHg4IBCoWDHjh1SVDd/+PBB5/pVp04d0tLSBCrK5NSpUzRv3lznWPfu3QWpySS3eUqA8BkWWefcGBkZUbRoURo2bCj8uiEjBpPewBfRt29fXF1d6dGjh2gpGlJTU3VaJLUfKxQKDh8+LEKWBlkXChs3biQ4OFgnQqZq1aqYm5szY8YMoT/M6kF47969Q6VSUbhwYZ3X9+zZI7RCKTf0XSX4JehbW58+fbJVYGhXaIhERjMc4MSJE1y9epWjR48ybdo03rx5g7W1Na1bt6ZZs2ZCZjJkNQK3bdtGUFAQo0ePFp7t+bVgamqKo6Mjjo6OQjVoox3xYRggmzuXLl1i69atmJhkLpetra3p27cvixcvFvobJOuA1n379hESEoKZmRn+/v5YW1tjb2+PSqWiY8eOetfz9OlT7O3tAThz5gxt27bFyMiIMmXKkJiYqHc92jx69Ijx48fnaNKLXrt6eHiwZ88eGjVqxLRp07CxsaF9+/ZCDXrIXE8/fvyYP/74gw8fPlCpUiXhMSRq9u7dy7Zt2+jVqxfFihUjPDwcR0dHYSZ9YGAg4eHh1K1bl6CgIFxdXXM1xvWJ2ux2c3MTrEQXpVKZ41qwSJEiQrteAgMDCQoK0pi6AI6OjtSpUwdPT0/hJv379+/x8/Pj3r17BAQEMHv2bFxdXTUZ8PqmQYMGH63+FjUjQs3PP/+Mk5MTNWrUAODevXvCNvuzMnbsWL799ltOnDiBUqnEwcFBii5LU1NToqOjNdXqMTExUtxvu7i40KdPHyZMmCBFxwHIPU9p//79Os+VSiXPnz/nyZMnBAYGGgoxs2Aw6Q18EZs2bWLKlCmcPn2auXPnSnGRPHLkyCf/5o8//hDaEitjrMz79+9zzHivXLmyFBnKQK7maVBQkBCD5FODF0NCQvSuSVZtI0eOxM3NDVtbW01r58iRIylWrJjOHAsRyGiGq6lTpw516tRh3LhxxMfHc+zYMRYtWsTDhw+JjY0Vpuvdu3fMmjWLa9eusXbtWkMV/VeGsbExb9++1Wx4qiM+Xr16JY3JJSPqjWI1SqWSpKQkAKHVbzJHpagroi5cuECHDh2AzJtD9UaHPtH+jGJjY3U6uESvc6pVq5atskwWdu7cia2tLd26daN58+YYGRlJYUKcOHGCKVOm0KhRIzIyMjQxCLa2tqKlYWJiorN2KFy4sJDvvJrdu3cTERGBmZkZ9+7dY8aMGVKY9OpBrE2aNOHx48c6A21FkpSUhFKpzHZdVyqVfPjwQZCqzOuUtkGvpm7duprfIpF4enpSqlQpXrx4Qb58+UhMTGT27NnCIm/27NkDZP5Gjhw5Msf4D5G0adOG/fv3c+HCBYyNjalfvz7ffPONaFkaunfvrlMNHhoaKqwDVM3MmTMZO3YsJiYmKBQKFAoFy5YtE6oJIDIykhkzZuDk5IS/v3+2PHgRyBwpk1sM45kzZ/Dz82Pjxo16ViQ3BpPewBdRq1YtduzYgb+/Pz179sTb25vy5ctrXpe1Im/BggXCBnTJGivzMWNGhgXzxxChT+bBizJqW7ZsGYmJiTRs2FBzbO7cuXh4eLBs2TKcnZ31rkkbWc1wyIwm+eOPP/jjjz+4ePEilSpVYvTo0cL0nDt3jilTpmBhYcGuXbsMbYlfIXZ2dsycOZNFixZpjKSMjAw8PT3p2rWrWHES06ZNG4YMGULXrl1RqVRERUXRunVroqKihA7Hk3U+i0qlQqVSkZKSwuXLl3F3dwcyYwlFmOJFihThxo0bJCYmkpCQQOPGjYHMDYTSpUvrXc/XwrFjx9i+fTvu7u6kpKRgZ2dHenq6aFkEBASwefNmqlWrBsDt27eZMmWKFCZ9mTJlOHbsGAqFgrS0NIKCgoTOyDIxMdH8VlepUoX3798L05ITAQEBrFu3TsegFNlB0rRpUzZs2MDgwYN1jgcFBWWLtNAnSqUy19dkuFe7fv06CxYs4Pjx45iamuLn5ye0y0z7fy5v3rzSzamDzIgbyMyAP3/+PIAUsTI54evrK9ykr1+/PseOHePWrVsYGxtTuXJlKTaoSpcuTVBQECEhIfTu3ZspU6boeGIiIsaePHny0ddzKs4UTdOmTZk3b55oGdJhMOkNfDF58+Zl6tSpvH79mp49e6JQKFCpVCgUCq5fvy5aXo6IXMjIHCvztSKiokvmwYsyajt69Cjbt28nf/78mmOlS5fGx8cHR0dH4SY9yGeGjxs3jrNnz5IvXz5atWqFnZ0d3t7eQk3xpUuXsn79eiZOnEiXLl1IT0/n9evXmtdl3Zg1oMugQYOYOnUqNjY2NGzYEIVCQWxsLE2bNpVuALxMuLq6Eh4ezuHDhzExMaFLly44ODhw6tQpzSAzEcg2oFVNq1atmDhxIunp6VStWpWqVaty//59li5dSps2bfSux8XFhUGDBpGYmMjkyZMpUKAAQUFBrFq1SviwPgsLixyPX7x4keDgYJYsWaJfQVoUK1aM4cOHM2zYMKKjowkNDSUhIUGTzS2qC/TDhw8agx4yhwhmZGQI0ZIVNzc3pk6dys2bNzE3N6d+/frSxFgAQqv6cyIyMpIDBw5Is1nm7OxMnz59uHz5MhYWFqSnp3PmzBnu3buX41wlfVGnTh12796drQtiz549VKpUSYwoLbJ2HmRkZEiTsS4js2bNIjo6Wic6THQMyceQYSMIMq9ftWvX5u7du3h6ehIVFcXFixdFywIyuw/OnTuHm5ubJgFA1IZjp06dNL6cGoVCQWpqKkqlUlqfTrbfJxkwnBEDX8yDBw9wdXUFMmNctHcNZUVkm66ssTI3b97UqXJWo1KppBjIIhsyD16UUVuePHl0DHo1ZmZmQuNkQE4zHKBevXqMGzcux9ZmUaxYsQLI7Eby9vbOtvCTdcFnQBdjY2MWLVrE1atXOXfuHCqViqFDh+pkQCYlJUkRYScTRkZGODg40KFDB813/82bN0IHjoJ8A1rVODs7s2HDBhISEpg9ezaQOcciX758uLi46F2Pubk50dHRpKSkaKKeGjRowLZt24QbXNrRO0qlkv379xMcHMy1a9fo1KmTQGWwYcMGBg4ciEKh0MwIevLkCWFhYcyYMYOTJ08K0ZU/f34uX77MDz/8AMDly5eFD8NTU7p0aTZs2KAZsmtmZiZ0LZ2RkaETJZP1uegN9jJlykhj0AMUL16c7du3ExoaSnR0NAANGzZk4cKFQteGEydOpE+fPkRHR9OwYUOUSiUXL17k7NmzUkRbNG7cGF9fX1JSUjhx4gQhISE0bdpUtCxpiYmJYd++fcLvNz4XGWLOIDPqbMOGDfz+++9YWFiwcuVK0ZKAzE7jadOmUadOHQ4fPpxthp6+ydoJrlKpWLVqFevWrWPq1KmCVH2c8+fPG+49csBg0hv4IkJCQli8eDFOTk6MHz/ekGX7GcgaK3Pw4EFh7/01IvPgRRm1GRkZkZiYmG0hmpiYKLxtXkYzHGDEiBEkJSWxbt06zp8/j0KhoEGDBjg6Ogpb0N+4cUPI+xr476COecqJfv36CYuFk5XQ0FAWLFigySSWpWtQtgGtakxMTBg6dKjOsSlTpug89/b2Ztq0aXrTlDdvXp2N4ZyKE0Tx9u1bwsLC2LJli8bc3bt3r/ABrREREQwcOFDnWNmyZXFxcWH8+PGCVGV+l0aNGqU5P3FxcQQEBAjTA5CWlkZERARFihShXbt2mvXYkSNHWLBggbC19q1bt2jWrJnOfYbaPJXhGmZpaYmPjw9t27bVKegQERGhplChQowYMSLX111cXFi8eLEeFWVu/mzfvp0tW7Zw/PhxjIyMMDc3Z9asWRQpUkSvWnJi8uTJBAYGUqhQIfz9/WnVqhVjxowRpufAgQOax+/evdN5DuJjZcqUKSOdQX/16tUcj6vj60SRmprKrl272LhxIy9evKBjx46ULFlSis0pAB8fH8LDw3F1dZViwG5W4uPjmTx5Mu/fvyc8PFwzi0oUo0aNynbs9evXPHz4UIoZA7JhMOkNfBFr1qxh1apVmlxPA18v6py+K1euaAzBhg0baoY6yYyIRYPMgxdl1Na5c2dmzZrF/PnzNTvkSUlJzJo1S/giWUYzHDIrdB0dHalSpQrNmzcnLS2NM2fOEB4eTlhYGMWKFdO7Ju1om5wQvUFl4D+HLG3NMhEUFERoaKhQ4yg3ZBrQ+iWcOXNGb++lngOkxsjIiKJFi2JlZcWsWbMoWLCg3rRkxcPDgz179tCoUSOmTZuGjY0N7du3F27Qf4o8efIIe28LCwv27t3Ln3/+iVKpxNzcXMjvojazZ8/m9u3bJCYm8vbtW9q1a4erqyu///47w4cPF6ZL9g32nTt3ArB//37NMZGZ9J9DXFyckPctXrw448aNy/V1EZsHavLkycPYsWMZO3YsaWlpPH/+nHz58gnRArqDM8uUKaPzXIZYmYYNG+Ls7EybNm10NqdE6vrYxqvI62vr1q2pX78+EydOpHXr1uTNm1fT5SIDp0+fZtu2bdnM75SUFHbu3Enfvn0FKcvcrHJzc8PBwQEXFxehv9tq2rVrp/NcoVBQrFgxGjZsqIkJMvAPcq/kDUjH1KlTv0qDXqT5IGusjFKpZMqUKZw+fZpGjRqRlpbG6tWradKkCX5+fsKN54+RNZtRX+8p6+BFGbUNHDiQOXPm0KJFC6pXr45SqeTu3bvY2dkxduxYIZrUyGiGQ2b+e48ePRg2bJjm2JAhQ1i1ahUBAQGaIYz6pFmzZtnyDdXIUI1n4D+HLG3NMlGiRAkpDXrZBrR+Cfpcj8XExGR774SEBEJCQvD19RVyTVWzc+dObG1t6datG82bN8fIyEia/8FHjx7lWPWmZtWqVXpUQ7ZqWDVnz54FxBpc586dY9++fbx69YqJEyeyfv16ypYty969e4XGgU6dOpW5c+fmGDsoA0eOHBEt4X8GUZsHkNmVffr0aZydnbG3t+fdu3eMGzcuWyeOvvicKus9e/YIG26rjiPZtm2b5pjozYPP+V8Ucc4sLCw4d+4cBQsW1MSTysTWrVt1zO/4+Hg2bdpEeHg4RYoUEWLSp6Sk4OXlxbFjx/D39xc69Dor3bp1y3YsLS1NeASurBhMegNfxJo1a4S2Uv9bRObjyRors379ejIyMjh69KjmAvn+/XumT5/OunXrhFUATZs2DW9vbwB27dqlc1Hv0aMH27dvz9ZOrw9kHrwoozYjIyPmzZvHqFGjuHr1KkZGRtSrV49SpUoJ0aONjGY4wB9//EFERES24yNGjBB23f2cajxDlrmB/1VatmzJli1baNu2rU51oOgOEtkGtH4J+jSic9pwLV68OLNnzxay2a/NsWPH2L59O+7u7qSkpGBnZyc8Ck5NoUKFslW9iUTbeLt69arOxplog6tgwYLkzZuX0qVLc//+fZycnITGfahJS0ujW7duBAQEUKNGDdFysrF+/focjw8ePFjPSgz8X1i9ejVeXl4cOHAAc3Nz5s6dy4ABA4SZ9J9DUFCQMJNelqiWL0XEOVu2bBl///034eHhuLm5oVQqSU1N5dGjR1LMQ1Qb9JcuXSI4OJgDBw6gUChwd3cXViDXrVs3njx5woABA7h58yY3b97UeV3k9TUtLQ03NzdsbW358ccfgcwujuLFizNv3jzpu0D1jeFsGPgiZGyHX7x4sWYg2e+//64z0G3MmDGsWLGC6dOni5InbazM3r172bBhg84OZsGCBZk3bx5OTk7CTHrtH5SNGzfqmPQib2A/Z/CiQVt2ypUrp/kfkAUZzXA1OXWwGBkZSV1pYMgyN/C/SmBgIGlpacydO1dzTIYOEtkGtH5tmJiYCK8wLlasGMOHD2fYsGFER0cTGhpKQkKCZv1lZWUlTFvRokVzrHoThbax1bVrV6mMLu1Np6JFi0ph0AMsWbKEyMhIhgwZws8//yxdZvKtW7c0j9PS0jh79iyWlpYCFRn4N6hUKmrWrMmaNWuwsrLCzMxMSq9AGxH6ctuUUiP75pSoz7RUqVKMGzeO0aNHc+jQIUJDQ+nQoQM//vijzvw1Efz6669s2LCBuLg4OnfuzJYtW5g4cSLdu3cXpql+/fqYm5vz/Plznj9/LkxHTixdupTExESddIm5c+fi4eHBsmXLcHZ2FqhOPgwmvYEvIj4+Hk9Pz1xfnzVrlh7VZHLixAnNTamfn5+OSf/kyRO968mKrLEySqUyxwywIkWKCF1gab93Vh0ytIJnHbx48eJFgoODWbJkiThR/z8ya5MNGc1wpVLJu3fvsv1fvn37VpCiz0P2GzIDBv4tly5dEi0hR2Qc0Po1IcMA8w0bNjBw4EAUCgXW1tZYW1vz5MkTwsLCmDFjBidPnhSmTeZrugzrQG209Yje+MlKly5daNasGdOnT+fgwYNUqFBB85qI+zVtFixYoPM8Pj6emTNnClJj4N9iZGTEvn37OHnyJK6urhw/fly6/9GsiNCnvSn1NSL6MzU2NqZdu3a0a9eOuLg4wsLCALHRReqIpxUrVlC8eHFA/HlSJxHkxPHjx/WoJDvq7kHt38nSpUvj4+ODo6OjwaTPgsGkN/BFGBsbC2/zzorspq6ssTJJSUkolUqMjIx0jiuVSj58+CBEU1Zk+PxyQqlUsn//foKDg7l69aqwBUJOyKxNFmQ1wzt37oyHhwe+vr6a735qaipz5syhS5cuQrV9DFn/Tw38w+fkPhoii/4hMjKSLl26fNWRDPoc0Pol6NMAzinL/PXr1+zcuVP4b2NERES2SIiyZcvi4uLy0UF++mDRokVC3/9rQju/P6csf33n92flxo0bxMXF0aRJE+nu37QpXbo0jx8/Fi3jo8i8eSUKV1dXli9fjouLCyVLlmTlypXCN4BkJOumVE6INJy/JipXrqxJSBAZXbRixQpCQ0OxsbGhdevWdO3aVbprREpKCrt27WLjxo08f/5cM8dFBHny5MlxI9vMzEzqbnFRGEx6A19EyZIlPzphXjQymkWyxso0bdqUDRs2ZDMbgoKChA4akfEzVPP27VvCwsLYsmULycnJZGRksG/fPipWrChamtTaZENWM3zEiBE4OzvTpk0bzM3NSU9P59KlSzRu3JghQ4YI02Xg68fR0fGTkUQhISF6UiM/Dx48AL7u6jcRN4vbt2+nR48eH/0bfcYPZo1FMTIyolixYvTq1QsHBwe96fhStIfRiaBq1aps27aNBg0aUK1aNUJDQ9myZQt16tRh9uzZhg09LbSrv2XK8U9KSmL+/PkcPXoULy8vWrduLVqSDtoboCqViitXrvDNN98I0/PkyRPKli2b42vR0dFYWVkJj9fIDZHGoIWFBcHBwZrn6gpnA1+OSMP5a0Xkd9/GxgYbGxsePXpEaGgo06dP5+3btyxfvpz+/fsL3RSNj49n8+bNhIeH8/79e0aMGMGgQYOE6YHM9VdiYiJmZmY6x2XobJQRg0lv4IuQbYcQ5DZ1Qd5YGWdnZ/r06cPly5exsLAgPT2dM2fOcO/ePbZu3SpM18eqkv766y9RsvDw8GDPnj00atSIadOmYWNjQ/v27aUwwWXWJiOymuHGxsYsXbqUixcvEhsbC8Dw4cOpX7++5m8MQ1oN/Btk/O2WmQkTJgCfV/0mKyLWRoGBgfzxxx94eHhgamqa4980bdpUb3rWrl2rM/BXJnKqutZGZAX26tWr+e2332jYsCHXr1/H29ubefPmcfv2bXx9fZkzZ45e9WifJ9mq1T8nu9/FxYXFixfrQc0/2NvbU7FiRSIiIihZsqRe3/tzyLoBWqZMGaZOnSpIDYwdO1azkT1+/HiWLVumec3f3x8rKysqV66sd11f8+aBrMi6HpJVF8irTQYPqHz58kydOpWJEyfy66+/EhoaSlBQkOY+Tp+oh9gePnwYS0tL5syZg5+fn2ZNK5LOnTsza9Ys5s+fr7mPTUpKYtasWUKHv8uKwaQ38EW4urp+8m/WrVunV6Pr2bNnmpx87ceQuZMoGlljZYoXL8727dsJDQ0lOjoagIYNG+Lj40PBggWF6fpYVZLIKqWdO3dia2tLt27daN68OUZGRlIsDkBubTIiuxlubm6Oubl5jq8ZhrQa+DekpqZy7dq1XG+0tGdZGMgcUr5s2TJsbW354YcfWLRoESEhIdSpU4clS5YIrfiUmYiICLy8vHBwcCAgIIAaNWoI1dO7d29pr5eFChWSqvJam3379hESEoKZmRn+/v5YW1tjb2+PSqUSMlxd+zzJes4+RlxcnN7fs0+fPtnmVsiEbBug2r+Njx49yvU1fSPr5sHXjJ2dnWgJOSLzfZus50w0Bw8eZO3atdy6dQtTU1Nq1KjB6NGjKV26tBA9vXr1wt7enkOHDmk2Z2WJrxs4cCBz5syhRYsWVK9eHaVSyd27d7Gzs2Ps2LGi5UmHwaQ38EVYWlp+8m92796tV5O+X79+OT4G6Nu3r9505IassTJpaWl4enpia2vLiBEjABg5ciRxcXHMmzcPExMxl4fPqUoSgXrgibu7OykpKdjZ2UnTniWzNpn5Gs1wfd8sGrLM/zd49OgR48ePz/H7o1AoOHz4sABV8rJo0SLi4uJwdHTk3LlzbNmyhTVr1nDz5k28vb3x9fUVLVFKChQogJeXF0ePHmXcuHE4OjpSvnx5zev6rpaStfoPoGjRotKudwBNS/qFCxfo0KEDkHmtELE2lLVaXWaio6OlNOk/1j0C4roitA3SrGapSPNU1s2DnGIrZGDatGma4Zm7du3SuXb06NGD7du3S/l/IRLDOft3/Prrr/j7+zNhwgRq1aqFQqHg0qVLzJ8/n0mTJlGrVi29a5o5cyZbt27FwcEBe3t7unbtqncNuWFkZMS8efMYNWoUV69excjIiHr16lGqVCnR0qTEYNIb+I+j70WDzBn5IG+szNKlS0lMTKRhw4aaY3PnzsXDw4Nly5YJnbKd0870kCFDsLKyEqapWLFiDB8+nGHDhhEdHU1oaCgJCQmauQIGbf9byGru6Ptm0ZBl/r9BtWrViIiIEC3jq+HkyZPs2LGDvHnzsmnTJmxtbWnUqBGNGjVi48aNouV9FiKvYXXq1KFixYqEh4drbsAUCoXeTXqZO0hk/Y2BTG0qlYqUlBQuX76Mu7s7kDmELjU1Vay4XBBRrS4zb968ES0hR86cOUPBggWxt7enRo0a0vwfyKIjK7JuHgwbNoyCBQtiY2ND27Zt+fbbb4Vp0ebmzZuaxxs3btQxnA3FSznzNZ8zkf+3GzduJDg4WCeOqmrVqpibmzNjxgwhES5OTk44OTlx5swZQkND6datG0ZGRkRERNC5c2dhBZhqXr16Rf78+TXnJiYmBhMTE4oXLy5Ul4wYTHoD/3H0vWh48OABLi4uxMXF0axZM+bNmydVK7qssTLq6mvtSdulS5fGx8cHR0dHYSZ9bjvTnp6eTJ48WXhumUKhwNraGmtra548eUJYWBgzZszg5MmTQnXJru1rQ+a2U30i642rAQP/TYyNjTUdJLGxsfTs2VPnNdHINqBVm927d+Pp6YmDgwMrVqwQOgRV5g4SWVrQc6JVq1ZMnDiR9PR0qlatStWqVbl//z5Lly6lTZs2ouUZ+AyUSiVv3rzJ9Tdc1FDDU6dO8dtvvxEREcG5c+fo0qULdnZ2FC5cWIgeNdrnKyMjQ+fcZWRkCNMl6xosLCyM+Ph4Dh06xMyZM3n//j1WVlbY2toKjTnTPl9Zz53s63pRn/XXfM5ExvC8f/8+x3kRlStXFr6Z3bRpU5o2bUpCQgLh4eEEBASwZMkSjh07JkzT7du3cXJyYt68efz4449AZlHmlClT2LhxI1WqVBGmTUYMJr2Brx4PDw+6deuGpaUl27dvx8fHh4ULF4qWpUHWWJk8efLoGPRqzMzMPhlv8d9Exp3p3ChbtiwuLi5SDuWSWZuBrweZK1ENfD4WFhaiJXx1pKWlkZyczJUrV/Dz8wMyq1OVSqVgZfINaFXz888/c+HCBRYvXkyLFi30/v5ZkbmDpGrVqmzbto0GDRpQrVo1QkND2bJlC3Xq1GH27NlCY8ScnZ3ZsGEDCQkJzJ49G4Bt27aRL18+XFxchOky8PncunWLZs2a5bpBdf36dQGqwNTUlK5du9K1a1eePn1KZGQk/fv3p3Llyjg4OGBtbS1EV9bzpX39FGlUyrp5AJmFXf369aNfv34kJiZy7NgxVq5cSVxcnBTXXdkN5qzIkPsu0zmTPYbnYwUbsmyulSxZkrFjxzJ69GiOHj0qVMuiRYuYOXOmxqAHmD17NnXr1sXX15eVK1cKVCcfBpPewFfP8+fP6d+/PwCTJ0+mS5cughXpImusjJGRUY6ZgomJiULb22Temc4Nf39/nJycRMvIEZm1GZAfmStRDXw+48aN4/Xr17m+LqqqUlY6d+7MgAEDUCqVNG3alO+++47Y2FgWL14sxY20bANa1aSmphIZGZlj6/Lx48eFGXAysnr1an777TcaNmzI9evX8fb2Zt68edy+fRtfX1/mzJkjTJuJiUk282PKlCk6z729vZk2bZo+ZX21iDBsatWqJYVR+jHKlCnDqFGjaN26NfPnz2fMmDFcvXpViJYbN24Ied9PIevmQVbMzMzo3LkznTt35sOHD8J0yHROtJHZcJb1nH3NMTwiuXLlCkqlknr16uHq6sqbN28wMTHBy8tLqK4nT57kuH52cHBg3bp1AhTJjcGkN/AfR9+LUe1KdGNjY+F5W1mRNVamc+fOzJo1i/nz52sqtpKSkpg1a5bQavWvYWc6K7LqArm1Gfhy9F1dKXMlqoHPp1mzZjo3YtrXBZFVlbIybNgwvvvuOxISEjQ3hufPn6dp06aMHj1asDr5BrSq+djQR2dnZy5cuKBHNbl3kFy8eJHg4GCWLFmiVz3a7Nu3j5CQEMzMzPD398fa2hp7e3tUKhUdO3YUputzOXPmjGgJUvDkyZMcC0sgc3irlZUV/v7+elYlr/GmJj4+nqioKKKiolCpVNjb2+Pj4yNU0/Hjx7l37x5NmjSRpktQ1s2DjyE64kw9nFj7McBff/0lSpbUhrOs50z2GJ6bN2/qFGCqUalUpKWlCVCU+ZszY8YM5s2bB8Cff/7JyJEj+f3339mwYQMTJkwQogs+7u+IvGbIilxupgHp2bBhAwMHDvzo3+h7J1jGC7c2ssbKDBw4kDlz5tCiRQuqV6+OUqnk7t272NnZMXbsWGG6vkZk+85pI7M2mREVNZCcnExiYiIlS5YkLCyM5ORkjIyM6N+/P8bGxoYhrQb+FV27diU2NhYbGxu6d+9OtWrVREuSnvbt2+s8HzZsmM5zFxcXFi9erE9J2ZBlQOvnIGLDeNasWZrHSqWS/fv3ExwczLVr1+jUqZPe9WRF3cl44cIFOnToAGR+frIVm+SEbAUAovSMHTtWM1x9/PjxLFu2TPOav78/VlZWVK5cWe+6tDftciMpKUnva51du3YRGRnJnTt3aN++PfPnz+eHH37Qq4acCAwMJDw8nLp16xIUFISrq6sUXVMg5+aBrMycOVPzuF27djqvZX2uT2Q2nGU9Z9qIPkc5cfDgQdESsrFy5UrWrl1LrVq1gMx4sW7dumFlZcWgQYOEmvTffPMN169f5/vvv9c5fu3atVxjG/9fRv5VoAGpiIiI+KRJr+9FzbNnz/D09Mz1ufZNmghkjZUxMjJi3rx5jBo1iqtXr2JkZES9evU0N/qikHFnGsi1BVelUgm/WZVZm6zIaIbHxcUxePBghg8fCxd5JQAAd11JREFUTr9+/VizZg1NmjTh+vXrFChQQGd4pb4wZJn/b+Dt7U1ycjIHDhzAy8uLpKQk7O3tpRjY97USFxcn9P1lGtD6OYi6yX779i1hYWFs2bKF5ORkMjIy2Lt3LxUrVhSiR4369zklJYXLly/j7u4OQEpKirTRftro8/OUtVoddA23R48e5fqavlm6dOkn/6Zfv36aDQZ9MX36dMqWLYuNjQ0qlYrIyEgiIyM1r4u6Z9u9ezcRERGYmZlx7949ZsyYIYVJL/PmAWTes9WsWVO0DA3dunVDqVTy9u1baWP8ZDOcZT1nsp2nrJQrV060hGy8fPlSY9DDPwVn33zzjVAPBWDMmDGMGTOGsWPH0qBBA1QqFbGxsaxYsULHtzOQicGkN/DV069fv48+F42ssTJqypUrJ9UPjYw705BZIZUbxYoV06OS7MisTUZkNMMhc6jO5MmT6dy5MwCFCxdmwYIF3Llzhzlz5gjRZcgy/9/B1NSULl260KVLF549e0ZkZCQDBgygUqVKQmM/DHw5sg1oVfOxa4UIPDw82LNnD40aNWLatGnY2NjQvn174QY9QKtWrZg4cSLp6elUrVqVqlWrcv/+fZYuXUqbNm1Ey5MKWavVQddIymoqyW4yidhEGDt2rJTnxcTERFNMVaVKFd6/fy9YUSaybh6omTBhAsWKFaNPnz506NBBaIc4ZEaZjRs3jhcvXlC9enWWLVsmxfVexu+8GlnPmawxPDKTNVJGu+BM5DB6gIYNG+Lj48OyZctYsGABRkZG1K9fH19fX0NBWA4YTHoDX0TWi2RWPpZH+t+iXbt2VK9eXe/v+7kYYmW+DPWGwZUrVzh//jwKhYKGDRtSt25dobqOHDki9P0/hszaZERGMxwys0eXL1+uea6+ga5WrRpPnz4VosmQZf6/ycuXL3n58iWvXr3im2++ES3HwBci64BW9fUit0HT+mbnzp3Y2trSrVs3mjdvjpGRkTRmibOzMxs2bCAhIYHZs2cDsG3bNvLly4eLi4tgdXIha7W6DO//f0HE/8LHikrUyBAlJkvklKybB2p+++03YmJiCA8Px8/PDzs7O3r37k2FChWE6PHx8WHevHlYWloSFhbGokWLPqur5L+NzIazrOfsa4jhkY1vvvmGu3fvUrVqVZ3jd+/elaJor0KFClSrVo03b96gUCioUKGCVIWiMiHHL5CBr4ZChQpJd2Hs27cvrq6u9OjRQ7SUHJE1VkZWlEolU6ZM4fTp0zRq1Ii0tDRWr15NkyZN8PPz++jgkf8mbm5umkEsL1++zNEcEYXM2mRERjMcyJbJp92+L6pi3ZBl/r/D06dPiYqKIjIyEmNjY+zt7QkPD6d06dKipRn4QmQb0KpGtiGHx44dY/v27bi7u5OSkoKdnZ3wIX1qTExMss1wmjJlis5zb29vpk2bpk9Zn40+zWmZq9WVSiVv3rxBpVKRkZGheQyQkZEhVNvXiogosZw+O+3nsnQNyrJ5oI2lpSWWlpbExMQwa9YsNm7cSPPmzXFzc/us2Qj/SZKSkjSdSIMGDWL79u16ff/ckNlwlvWcyRrDIzMDBw7k559/xsfHh9q1awNw584dJk+ezKRJk4Rqe/r0KY6OjrRv356JEyeSlpbGmTNn6NmzJ1u3bjWY9VmQ70pvQGqKFi2qM5FcBjZt2qQxdefOnSu8nSc3ZIuVkZX169eTkZHB0aNHNW2T79+/Z/r06axbt47hw4cL0XX58mXN46FDh+o9x/NjyKxNRmQ0wyGzTfHt27eajHB1+/6rV6+EbU4Zssz/N3ByciIuLo6OHTvi5+enWbwb+N9DZGXvp+Ju9H19LVasGMOHD2fYsGFER0cTGhpKQkICTk5ODB8+HCsrK73q+VLOnDkj5H23b9/+ycKX6dOn60mN3NXqt27dolmzZhqNTZs21bwmegPBwOeT9XOEfz5LkV2Dsm8eJCYmsnv3brZt20ZycjIDBw6kW7duREdHM2bMGHbv3q1XPUZGRjrPZZnVIrPhLOs5kzWGR2ZsbW158eIFQ4YMATKvXUqlksmTJ9OqVSuh2pYsWYKLiwtdu3bVHGvXrh116tRhyZIl+Pr6ihMnIQaT3sAXIeNCuVatWuzYsQN/f3969uyJt7e3zs69bD+GBj7O3r172bBhg06uYcGCBZk3b57mxlo0Mv4fqJFZmyzIaIZD5tDtmTNnsmjRIs33PyMjA09PT51Fjb4xZJl//Zw9e5Z8+fKxbdu2bFVSCoWC8+fPC1L29SLrtVakMfipuBt9G10bNmxg4MCBKBQKrK2tsba25smTJ4SFhTFjxgxOnjypVz1fiqjvWGBgIH/88QceHh7ZNrXVaJvR/21krlaXrXvEwL9D1s9R1s0DNdbW1lhaWjJ58mSaN2+uOd6pUyfCwsL0rkfW32WZDWdZz5msMTyy4+joiIODA3fv3kWlUlG1alXhsyIArl27xsKFC7Md7969O4GBgQIUyY3BpDfwRSxatEi0hBzJmzcvU6dO5fXr1/Ts2VNzkyjDAsbAl6FUKilUqFC240WKFJFmISFzdZTM2mRBVjN80KBBTJ06FRsbGxo2bIhCoSA2NpamTZtKMxDbkGX+dXL48OFsx9LT09m/fz/BwcH6F/QVoDYETUxMSExM5NSpU9SoUYNKlSoBuh04+ka2Aa1qZDO6IiIiGDhwoM6xsmXL4uLi8lnZ2KIR9XseERGBl5cXDg4OBAQEUKNGDSE61MherX78+HHu3btHkyZNqFOnjmg5n42snccimDp1KnPnziV//vyipegg2zU1K4MHD2bcuHE5vrZp0yY9q8me9571uYjZeSC34SzrOZM1hkd24uLiKFiwILVq1dIc+/vvv1m4cKFQH+9jHo4MmwiyYTDpDXwRVatWZenSpTRu3BhLS0sgc2FToUKFXH+k9cGDBw9wdXUF4ODBg3rPwDPwnyMpKQmlUpmt/U6pVPLhwwdBqj5eyQViOzZk1iYjsprhxsbGLFq0iKtXr3Lu3DlUKhVDhw6lXr16wjSBIcv8fwHtqLU3b96wdetWQkJCSEpKwsnJSaAyOblz5w4jRozAzc0NS0tLzTDpxMREvL29adGihaYDRwSyDWj9GpGlpV9GChQogJeXF0ePHmXcuHE4OjrqrKt/+uknveqR2agMDAwkPDycunXrEhQUhKurK3Z2dqJlAZCcnExiYiIlS5YkLCyM5ORkjIyM6N+/P8bGxoSEhIiWKA1paWl069ZNik0pbWTdPFCzf/9+off/WdHOfgfxee9qZDacZT1nssbwyMzatWv55ZdfgMzfpsaNGxMcHMzSpUupW7euUG3GxsbEx8dnu3eMj483mPQ5YDDpDXwRa9as4ffff9epNu3fvz9eXl4ULFiQwYMH611TSEgIixcvxsnJifHjxwuNqzDwf6dp06Zs2LAh23cpKChIp5VS33yqkktkx4bM2mREVjNcTZ06dXSq8S5evEhwcLCQaBlDlvn/Dvfu3WPDhg1ERUVRrlw5UlJSOHLkSI6dS/+v4+Pjw8SJE2nTpg07duwAMqPY4uPjcXZ2pkWLFkL1yWpaNmjQIMdNAnVno74H2matCMyKqArBr4U6depQsWJFwsPDKVWqFJC5ptC3SQ/yVqvv3r2biIgIzMzMuHfvHjNmzJDCpI+Li2Pw4MEMHz6cfv36sWbNGpo0acL169cpUKCAZuNRRkR0zS5ZsoTIyEiGDBnCzz//LM35kXXzQE3lypWZNWsWFhYWOp0ZIq4RAKVLlxZ6r5gbMhvOsp4zWbrnvya2bt3Kvn37ePr0KevWrSM0NFQTXSf6d6l3797MmDGDgIAAzMzMAHjx4gVTp06lb9++QrXJiMGkN/BF7N69m02bNlGkSBHNsXr16vHLL78wePBgISb9mjVrWLVqFY0bN9b7exv4z+Ps7EyfPn24fPkyFhYWpKenc+bMGe7du8fWrVuF6ZLVFAG5tcmMTGZ4VpRKpSaK5OrVq3Tu3FmIDkOW+f8GI0aM4MqVK3Ts2JGNGzfyww8/YGNjYzDoc+Hp06fY29sDmcM727Zti5GREWXKlCExMVGwOvkGtKqpW7cu9+/fx87OTorh0oUKFZKmKvDfINKk2L17N56enjg4OLBixQqhppLM1eomJiYaw6FKlSq8f/9esKJMFi1axOTJkzVrh8KFC7NgwQLu3LnDnDlzhJnQT548oWzZsjm+Fh0djZWVlbAosS5dutCsWTOmT5/OwYMHqVChgua1WbNmCdEk6+aBmtevX/P69WsePHigOSZqIw/AxcWFPn36MGHCBKm6ymQ2nGU9Z7LG8MiMqakpZcqUoUyZMowZMwZzc3P27dsnfC0G0KdPHx4+fEirVq2oVq0a6enp3L9/nwEDBtC9e3fR8qTDYNIb+CKMjY11DHo1JUqUEFbBPnXqVINB/z9E8eLF2b59O6GhoURHRwPQsGFDfHx8KFiwoGB1Bv7XkMUMV/P27VvCwsLYsmULycnJZGRksG/fPmEDpgxZ5v8bXLt2jTp16lC9enXNd0mmmzHZ0K56i42N1TFoUlNTRUjSQbYBrWo2bdrEkydPiIiIYOrUqVSpUgUHBwdatWqVrZJQHxQtWpRu3brp/X0/h+3bt9OjR4+P/s306dP1pEaXn3/+mQsXLrB48WLhXSMgb7V6TpiYyHFrfePGDZYvX655rr5WVKtWjadPn4qSxdixY9m1axcA48ePZ9myZZrX/P39sbKyEholduPGDeLi4mjSpIk0UZEybh6oEZE7/zEiIyOZMWMGTk5O+Pv7U7JkSdGSALkNZ1nPmawxPDKj7cWZmZmxZMkSqaKyXF1dGTRoEH/++ScA9evXN0Sn5oIcKwkDXxVpaWnZsqPS0tJIT08XomfNmjV07NhRyHsb+M+TlpaGp6cntra2jBgxAoCRI0cSFxfHvHnzpLkBMvB1I5sZDuDh4cGePXto1KgR06ZNw8bGhvbt2wvVZMgy/9/g2LFjHDhwgNDQULy8vGjdurUUZrOsFClShBs3bpCYmEhCQoKmEODChQtS3FDI3D1VtmxZxowZw5gxY7hw4QIREREsXLiQNm3aMGXKFL1qkbl6MTAwUNOGbmpqmuPfaEfX6ZPU1FQiIyMpXrx4tteOHz+OtbW1XvXIWq0OZJsDlPW5KKM363dKuzpdpPms/T/56NGjXF/TN0lJScyfP5+jR49qfiNlQsbNA4D79++zefNmkpKSUKlUKJVKHjx4QFhYmBA9pUuXJigoiJCQEHr37s2UKVN05mmIisqS2XCW9ZzJGsPztVCoUCGpDHo1pUuXFtZp8zVhcLsMfBGtW7fG19eXGTNmaKrwVCoVfn5+NGvWTIgmmW/CDHw5S5cuJTExkYYNG2qOzZ07Fw8PD5YtW4azs7NAdQb+F5DRDAfYuXMntra2dOvWjebNm2NkZCRFtbMhy/zrx8TEhI4dO9KxY0fu3LlDWFgYqamp/PTTTwwePJg+ffqIligVLi4uDBo0iMTERCZPnkyBAgUICgpi1apVmqFcBj5NpUqVqFatGpcvX+bw4cN6N+kXLVqk1/f7EiIiIvDy8sLBwUG6vOmPVXU6OzvrfbZAVmQq1sg6Ewj+2VwR2dVibGzM27dvNTEH6ur0V69eCZ3dpb2mybq+Ebnesbe3p2LFikREREhTSQzybx5MmjSJunXrEhv7/7V373FRV/n/wF8zeMlLKLauibnejf1qKXgpLQWxr5g6w4Cmmbh5w9T0K1AhKCWkkkpoUilpulwewqgIA6J4r6jFVRH8egt3Lf1qaqy/UpEVMGB+f7AzzXCTsfycM/h6/jXMp8djXh3wMzPvc8775GPs2LH44osvpDgzYvz48cjNzcW7775r/qyqUqlq3R2qBHsoOMs2ZrK24ZHZTz/9hL/+9a8wGo3mx5ZEtKWmByPPpxyyC3PnzsW8efMwcuRI9OvXD5WVlTh9+jS6d+9utWVRSYWFhVi+fHmd10VvBSTbfPnll0hJSbGa/e3QoQNWr16NSZMmsUhPv5msxXDT3354eDhKS0uh0WiE7VAyYS/zxqdnz54ICwvDW2+9hYyMDOj1ehbpq+nfvz+ys7NRWlpqLnK5urpix44d6Nq1q9hwkO+AVktlZWU4ePAgDAYDzp49Cy8vLyxduhT9+/dXPEuPHj2wY8cOuLq6omfPnkhOTkZSUhL69OmD9957z+qgQ6W1bNkSK1aswBdffIH58+dj0qRJVqsXZV1pJmJhjKyr1QF5d7VoNBosWbIE0dHR5t3PFRUVWL58OXQ6nbBcsi6smjx5MmbOnCk6Rg2yTh6Y/Pvf/0ZERARWrFiB4cOH4y9/+Qv8/PyEZsrNzUVISAj69OmDQ4cOSdGPW/aCs4xjJmsbHpm98MIL+Mc//lHjMdkfFunJJs2aNcPnn3+O48eP48yZM1CpVJg+fbqQL18mDg4OUm39o9+madOmtW7Pat26dY02S0QPQsZiOAA4OTnB398fs2bNQnZ2NpKTk3Hjxg1MnToV/v7+GD58uOKZ2Mu88WrRogUmTZqESZMmiY4ipWbNmlm951ju7hJNtgNaTUJDQ3H48GEMHDgQEydOhIeHh9ADRz/77DPs27cPbm5u+Pbbb7Fy5UosW7YM//znPxEVFYWlS5cKy2bSp08fdOnSBdu3b8cf//hHAGIPXrwfEfd/WVerA1XnYr3//vvStRWYNm0agoOD4enpCTc3N6hUKuTn5+O5557DlClThOWqrKw0T7DUNvkiSnZ2tpRFelknD0xM37+7dOmCf/7zn3j22WeFfkZcvXo1tm/fjkWLFkl1yK7MBWdZx0zWNjwy++CDD1BYWIjPPvsMJ06cgEqlgpubG/z9/dGxY0fR8cgGKqOsU9pkV06ePIm4uDh89NFHir+2j4+P+RAisn/jx49HfHy8uf+oSXFxMSZPnoxdu3YJSkaNjdFoNBfDs7OzMWDAAGHF8Lpcu3YNer0eqamp+OabbxR//fLycnMv8//93/+Fh4cH8vLyhGQhUoqLi4tVoUGtVqNt27YYPnw4wsLCpDjE3HRAa1ZWlvADWk1cXFzQvn37OhdOKP3+7e3tja1bt6J169ZYu3YtLl68iJiYGBiNRowZMwZZWVmK5qlu165dWL58OXx9fREUFCR0QsPSrVu36rzm6ekpvN2NTAICAnD+/HnpWhaZnDlzBidOnIDRaISbmxueffZZoXlM91bZDr3W6XQwGAxCXrs+r7/+OuLj40XHqNOiRYvg6OgIHx8fLFmyBL6+vtDr9di9e7eQPL6+voiOjhZ6+HB9tm7dii1btkhVcJZ9zEpLSxEaGopvvvlGijY8Mrt+/TpeffVVeHl5YciQIbh37x6OHj2K/fv3Y/v27XB2dhYdkRqIK+npgVVWVmLv3r2Ii4vD2bNnMW7cOCE5OM/UuIwbNw5hYWGIjIw0b0W/e/cuwsLCpF1ZRvZJpVLB3d0d7u7u5mL44sWLpSpAOzs7IygoSNiqG/Yyp0fRkSNHrH42Go24ceMGtm7diqioKISHh4sJZkGmA1pNEhIShLxufUwT/nl5eXj55ZcBVN37Rfc1X7hwIfLy8rBmzRq88MILQrNU9/zzz9dbSFWarKvVAeCjjz5Ceno6ZsyYgYULF0q1EhWo2nXTt29f0THMZG0PZLnCvzaidmzfvn1byOs2VHh4OLKzs/Ff//VfeOWVV/C3v/0N77//vrA8L7/8srTFZkC+vu+A3GMmYxsemX300UcIDAy0amnm5eWFPn36YO3atYiKihIXjmzClfRks6KiIuj1eiQlJaGkpAQVFRXYuXOnsEMXjxw5giFDhtT732zZsgUzZsxQKBH9FpWVlVi6dCkyMzPRq1cvVFZW4rvvvoNGo0F4eLjQVYLU+CUmJmLq1KmiY9Tg5uYmzerFkpIScy9z7mKiR0l5eTk0Go3wFdjV/fzzz8jMzERaWhpKSkqwd+9e0ZGsiNptqdVqkZ6ejtLSUgwZMgQ7d+5Ejx49UFpaCq1Wi/379yuax9KcOXMQGRmJdu3a1bj21Vdfwd3dXUAqOcm+Wh2oOh8rNDQUTZo0wZ/+9Cfz86LOxfL09KxzQkWlUuHgwYMKJ/rVV199he+//x6DBw+WpmWFrCv8tVotEhMTpZs8kJXMu+stC87Lli2TpuAs65jJ2oZHZhqNps4di15eXti3b5/CiehBcSU92SQiIgKZmZkYMGAAQkJC4OnpidGjRwsr0AO4b4EeqNpSzCK9fVCr1Vi2bBnmzJmDs2fPQq1W49lnnzX3aiV6mNauXStlkV6m+XT2MqdHVZMmTaRZzSvTAa21sdxtee7cOYwdO1bxDMOGDUNAQADKy8vRo0cP9OjRA5cuXUJMTAxGjBiheB5LsbGxdV4LDAwUOilbX7sbQPnCoOyr1YGqFeIXL17E4MGDpSicxsTE1HguNzcXa9asgZeXl4BEVTZu3Ijt27ejb9++2Lx5MxYtWgSNRiMsj4mLi4uU7W5qO4/BROTkQfWWcJZUKhXOnTuncCK5seBsu7///e/YsWOHtKv8ZVTfd0We62dfWKQnm6SmpuKll16Cj48Phg4dCrVabReHCMpU4KKG6dSpEzp16iQ6Bj1iZL1X2MN9lqixKy4uluKQadkOaLVU227L3bt3C1nMERgYiPj4eNy4cQPvvfceAGDHjh1o3rw5goKCFM/TUKLfh+7X7kZEYdDb2xvPP/88QkNDceDAASlWqwNV7RgjIyPxxRdfYMWKFfDw8BCWxZJli5vKykrExMQgOTkZy5cvh1arFZZr165dMBgMaN26Nb7//nssXrxYiiK9rJ+xZJ08OHLkCIxGI9atW4dOnTph0qRJcHBwQGpqKq5duyYs15UrVzBnzpw6r9c3OfowyVxwlnXMZG7DIysHBwcUFhaiQ4cOVs8XFhaySG9nWKQnm3z55ZdISUlBeHg4SktLodFopPjCej+yfvgiIrmIvFecPXu21ueNRqPwog3Ro6S2Nii3bt1CamqqsPN3LKWlpaF9+/a4fPkyYmJiaqyaFXXAumy7LZs0aYKZM2daPVe9X//KlSsREhKiZKz7Ev2ZVda+4bKtVgeq2pF06dIFBoNB2Nkx9bl69SreeustAEBKSorVYZUiNGnSxHxORPfu3fHvf/9baB6ThozL3bt3zWdlKUX0vaAuTk5OAKoOJo6IiDA//5e//AW+vr6iYuHxxx8XulOkLjIXnGUdsz179sDf3190DLvy6quvYvHixVi3bp35PvvTTz8hODgYr732muB0ZAsW6ckmTk5O8Pf3x6xZs5CdnY3k5GTcuHEDU6dOhb+/P4YPHy46IhFRvWQthi9YsKDOa6YvRET08CUmJlr9rFar4eTkhIkTJwotQJjIeEArYJ+7LY8ePSrkde/XUoZ+JetqdQCYPHlyjYkgWWRkZGDFihWYPHkyFixYAAcHB9GRahB9gLNJbe2BqpsyZYrivbtlnTwwKSkpwffff4/u3bsDAM6fP49ffvlFSBagqhWXj4+PsNevi8wFZ1nHjGw3efJkXL58GcOGDUPPnj1RXl6OS5cu4S9/+QvGjx8vOh7ZQI53RrI7KpUK7u7ucHd3x7Vr16DX67F48WJ88803oqMREdVL1mL44cOHhb02Ef3q888/R/PmzUXHqNPgwYNrfd50QGtd1x82e9xtKWpi9n4tZURydXWtNYPRaIRKpVK8X77Mq9Wzs7OlLNIHBwdj3759CAwMxKBBg2rsjhB1YGtFRQVu375t/ruv/rMsOyRqI+JeIevkgUlAQAAmTZqEp59+GpWVlfjuu+/w4YcfCskCiG8VZo9kHTNZ2/DIbtGiRZg2bRr+93//FwDQr1+/Gu1vSH4s0tNv5uzsjMDAQDz11FOio9RJ1jcgIlKerMXwd999F8uWLQMA/Pzzz2jXrp3gRESPpldffVVY0cNWMhzQamKPuy1FFcRlbSkDVPUzv3TpEjQaDTQaDRwdHYXmkXm1+u3bt0VHqFVubi6eeOIJJCQk1Nh5o1KpcOjQISG5ajsI9bnnnjPnEnUQakOInjyri8jvuKNGjcKAAQNw4sQJAMDAgQOFfnaNjo6+738josWZzAVnWcdM1jY89qBDhw4YNWqU6Bj0G7BITzb5+uuvERoaCicnJ2zYsAFPPfUUTp8+jfDwcFy9ehUTJ05UPFN8fDxef/31ev8bWT/cE5HyZC2Gnz592vx45syZdlMkJGps7GFiX6YDWqvjbsv7u1+7G5ErihMTE3Ht2jUYDAYEBweje/fu8PX1xbBhw6BWqxXPI+tqdaBqksxyJXh1on6Psi5GkHlyyl6JnDwoKSlBdna2+d/A1atXAQDTp08XkqdHjx73/W9EtDiTueAs65ixDQ89ylikJ5usXr0a7777Ln744QfExsbiz3/+M1auXAmdTofPP/9cSCaDwXDfIr1Go1EoDRHJzh6K4fZQJCRqrMrKynDu3Lk6/x2KahVhItsBrSY+Pj7m+2l2djaGDx8OZ2dnBAUF1dtm7FF0v3Y3olcUOzs7Y968eZg3bx7y8vJgMBiwatUqjBgxosbhuw+brKvVgdpXhpuI/D3WdfaOiah7WHBwMN5//3089thjQl6ffl/BwcG4evUqevfuLe1Og+pEfL6294KziDHj9yB6lLFITzaprKw0zwS7u7vj2LFjSEhIgKurq+BkRES2k/VDoL182SFqjK5cuYIFCxbUWXgT1SrCRNYDWi3Ha+3atVbtbZo2bSoi0n2Jeg+wpxXFXbt2Rc+ePXH69GkcOnRI8SK9rKvVAcDFxQUGg0HY69elvkkxkfewe/fuwcfHB+vWrUPv3r2FZKDfz/nz57Fnzx5pDgBuCBHvlbJ+12goEWMmaxseIiXYzx2VpNCsWTOrn//617+iU6dOgtJUkbnPGxHJTYbClollIaL6YWqA3AeqETUmPXv2lLLwZiLrAa2W91MZihIpKSmYMGFCvf9NaGioQmnsS1lZGQ4ePAiDwYCzZ8/Cy8sLS5cuRf/+/RXPIutqddPry0jWdjcfffQR0tPTMWPGDCxcuBCvvPKK6EgN1rJlS9ERpPPkk0+KjmAXWHC2naxteIiUwCI9PTAnJyfhBXpA7j5vRCQfWYvh1QsRpsPUAPGFCCKShz0c0CpD8XLjxo04duwYIiIi0KJFi1r/G8v7rJJcXV1rHSOj0QiVSoW8vDwBqaqEhobi8OHDGDhwICZOnAgPDw+hOyFkXa0OAJ07d77vf3P37l0hBV7TZ5wmTZqguLgYOTk5ePrpp4W3xfL29sbzzz+P0NBQHDhwAH/605/M18LCwoTlKikpQXFxMdq3bw+9Xo+SkhKo1Wr4+fnBwcEBW7duFZatPiInD3r37o2//OUvGDZsmFULI1E96WXFgvPDIcNiAKKHgUV6sklpaam5T2ttPVtF9Di09z5vRKQsWYvh9tT+gKgxGzhwYK3Pnzx5EnFxcfjoo4+UDVQH2Q5oLSoqwoEDB2A0GnHnzh3s37/f6vqoUaMUzWMwGLBixQr4+vpK116jb9++uHTpEjQaDTQaDRwdHUVHMktLS0P79u1x+fJlxMTEICYmxur6rl27FM0jw4RPXaqPTW2mTJmi+Nk3Fy5cwOzZs/Huu+9iyJAh5hXrxcXFWLlyJV544QVF81RXUFCAixcvYvDgwVLsErx48SKmT58Of39/TJkyBZs2bcLgwYPx7bffomXLlkJX/Ms8efDvf/8bXbp0weXLl4VlsJWshV1ZcwHyZpP5vYHot2CRnmxSVlaG+fPnm3+2fCyqx6GsbxxEJCcWw4moPparOSsrK7F3717ExcXh3LlzGDt2rMBkVWQ9oNXZ2RkJCQkAgI4dOyIxMdF8TaVSKV6kb9myJVasWIEvvvgC8+fPx6RJk6xWPiudx1JiYiKuXbsGg8GA4OBgdO/eHb6+vhg2bBjUarWwXADMv0NZyLxavSFEfE9ZvXo1AgICMGLECOzcuRMAsHv3bhQWFiIwMFBYkf7u3buIjIzEF198gRUrVsDDw0NIjuqio6Px9ttvY9y4cQAAR0dHfPDBB7hw4QKWLl0qrEgv8+QBAHzwwQcAgKtXr6K8vFz4Lo2GkLXFmcwFZ1nHjKixYpGebCJjj8OG9HkjIiIiaqiioiLo9XokJSWhpKQEFRUV2L17txRFCFkPaLUsytclMzPTXAhTSp8+fdClSxds374df/zjHwGImTSoztnZGfPmzcO8efOQl5cHg8GAVatWYcSIEYofzmpp8ODBtT5v2klS1/WHRdbV6g0lovh2/fp1aLVaAFVtNEaOHAm1Wo2OHTuiuLhY8TwmWq0WXbp0gcFgQPv27YXlqK6goACffPKJ+WfTPbZnz564fv26qFjSTh6Y/N///R/mzZuHf/3rX6isrISTkxM+++yzBrV3eRg8PT3r/PemUqlw8OBBYS3OZMUxI5IPi/Rkk9dffx3x8fGiY1jp0aMHYmJiMGjQIAwZMgQAEBwcjD/96U9WK/2JiIiI7iciIgKZmZkYMGAAQkJC4OnpidGjR0tRoAfkO6DVFps3b1a0SL9r1y4sX74cvr6+WL9+vdBJjPp07doVPXv2xOnTp3Ho0CGhRXpLMu4kqY29/Tt42Cx3Y+Tn51vtDiorKxMRCQAwefJkzJw5U9jr16X6mRVr1641PxbZjkfWyQOT999/H7NmzTK3nd25cyciIiKE7capbUIvNzcXa9as4fl1dbDnMeN9nxorFunJJrdv3xYdoYZNmzbhb3/7G3Q6nfk5Pz8/rFixAq1ateLhNURERNRgqampeOmll+Dj44OhQ4dCrVZLuxVd1lx1UfJL9cKFC5GXl4c1a9YI78Fdm7KyMhw8eBAGgwFnz56Fl5cXli5div79+4uOJvVOktrY27+Dh61NmzYoKChAcXExbty4gUGDBgEA8vLy0KFDB2G5srOzpSzSOzg4oKioyHw2RLdu3QAAN2/ehIODg7Bcsk4emPz0009W58KNHz8ecXFxwvL07dvX/LiyshIxMTFITk7G8uXLzTtLZCWq4GzPY8Y2PNRYsUhPNqmsrMTt27frfCMR8YFh165dSExMRJs2bczPPfvss/j0008xffp0FumJiIiowb788kukpKQgPDwcpaWl0Gg0KC8vFx3LTLYDWm2hZDG1rKwM6enpaNeuXY1rX331Fdzd3RXLUl1oaCgOHz6MgQMHYuLEifDw8JBmlb/sO0no/oKCgjBt2jQUFxfj7bffRsuWLbF582bExsbi008/FZZLxsVeAKDRaLBkyRJER0ejWbNmAICKigosX77cahGY0mSdPDCpqKjArVu3zN//f/75Z7GB/uPq1at46623AAApKSkNOtdCNNEFZ9nGjG146FHGIj3Z5B//+Aeef/75Wov0KpUK3377reKZHBwcrAr0Jn/4wx+k+ABDRERE9sPJyQn+/v6YNWsWsrOzkZycjBs3bmDq1Knw9/e36gEvgmwHtMoqNja2zmuBgYHIy8tTMI21tLQ0tG/fHpcvX0ZMTEyNlgO7du0SlMy+dpLYAxEH2vbv3x/Z2dkoLS01F3hdXV2xY8cOdO3aVfE8JjIu9gKAadOmITg4GJ6ennBzc4NKpUJ+fj6ee+45TJkyRUgmQN7JAxM/Pz9MmjQJL7/8MlQqFfbs2YPXX39daKaMjAysWLECkydPxoIFC6SoBchecJZxzOy5DQ/Rb6UyspkT2UCn08FgMIiOYcXHxwfbtm0zf3gxuXfvHnx9fZGZmSkoGREREdmb+Pj4GoWGa9euQa/XIzU1Fd98842gZA0n4oDWhvDx8ZHigE9XV1fk5+cLe/1jx47Ve13pw1kt3bx5EykpKdi2bZt5J8mePXvw1VdfCct0PyL/rkpKSlBcXIz27dtDr9ejpKQEarUafn5+UhS7ZOLi4gKVSiXVYi9LZ86cwYkTJ2A0GuHm5oZnn31WaJ6KigoEBwfj6NGjNSYPoqKihGYz+fvf/46vv/4alZWVGD58uPl8OBGCg4Oxb98+BAYGmls8WerTp4+AVFV/V9VZFpxF/i5lHTNLlm14lixZIn0bHqLfikV6soksX64srVu3DsXFxVi8eLF5ltpoNOKDDz5AZWWl1WFJRERERPWp77POL7/8Ik1bkvrI+HkNkGexh5ubm9CV9HU5efIk4uLi8NFHH4mOAqPRaN5Jkp2djQEDBkixk6Q2U6ZMwdatWxV/3YsXL2L69Onw9/fHlClTMHLkSAwePBjffvstpkyZgldeeUXxTMCvxXATtVqNtm3bYvjw4QgLC0OrVq2E5JLl37+9kW3ywKSwsBAbNmxAeHg4vv/+e3z44YeIiIhA+/btheTx9PSs85pKpcKhQ4cUTFM72QrOso+ZZRueqKgo4W14iJTAdjdkExlvjHPnzsW8efMwcuRI9OvXD5WVlTh9+jS6d++Ojz/+WHQ8IiIiaiTsoUAPiDuE7n40Go1ir3Xr1i3FXuu3qKysxN69exEXF4dz585h7NixoiMBqCrQuLu7w93d3byTZPHixUJ2ktxvtbqIAj0AREdH4+233zbvWnF0dMQHH3yACxcuYOnSpcKK9EeOHLH62Wg04saNG9i6dSuioqIQHh4uJJesbZMa0o5EpL59+1od8CmLRYsWmYu8nTp1wuDBg7F48WJs2rRJSJ7Dhw8Led2Gkq3vOyD3mMnYhodICVxJT43G8ePHcebMGahUKvTv3x/9+/cXHYmIiIjszMCBAzFw4MA6r9fX61wWIlbSh4SEYOXKlQCqeq77+PiYr02YMAEpKSmK5pG9tUZRURH0ej2SkpJQUlKCiooK7Ny5U/gBrZZ/O9nZ2VYr50XsJJF1tToAvPTSS1YFXMuV4p6entIVwMrLy6HRaJCVlSXk9f/nf/6n1l7Tlu7evat4H39Z25HIPnng7e2N9PR0q+dE75a4e/cu9Ho9Tpw4AZVKBTc3N0ycOBGtW7cWlgmQu+As45jZQxseooeFK+nJJjJ/WBg0aJDVTVymLcNERERkHx5//HEeTPYAzp8/b36ckJBgVaQvLy9XPE9BQYHir9lQERERyMzMxIABAxASEgJPT0+MHj1aeIEesN6FsXbtWqsivYidJLKuVgeAFi1aWP28du1a82NRh6DWp0mTJnjssceEvf79CvRAVesipScYLVepW7YjWb58udB2JLIfnllRUYHCwkJ06NABAPD//t//E7qL6/bt25g0aRK6d++OoUOH4t69ezh69Ci2bdsGvV4PJycnIbmqF5yrvzeJLDjLOma5ubl44oknkJCQgISEBKtrMrThIXqYWKQnm8j+YcFyy/DZs2elPDSNiIiI5NW2bVurAjM1jGVxpnqhRkSbi/u1uxFZRE1NTcVLL70EHx8fDB06FGq1WppWIJY5ZNhwXVBQgE8++cT8sylTz549cf36dVGxAAAODg4oKiqCo6MjAKBbt24Aqg7flWmlrElxcbGQCTNbiPybk60diayTBybTpk2DTqfDsGHDoFKpkJOTg+DgYGF5YmJiMGHCBMyaNcv83IwZMxAbG4t169YJa/Mkc8FZ1jGTbRcSkZJYpCebyPphobYtw3v27JFiRRIRERHZDxkKk7+V6P8HGQrOzz//vLTtbr788kukpKQgPDwcpaWl0Gg0UhZPZfg9yrxaXaPRYMmSJYiOjkazZs0AVK0uXr58OXQ6nbBc+/fvr/HcrVu3kJqaKv0CJlF/czK3I5Ft8sBkwoQJ6Nu3L/7+97/DwcEBM2fORO/evYXlOXbsWK2tdmbPno0xY8YoH+g/ZC44yzpmgJxteIiUwCI9PRCZPizIvGWYiIiI7Et0dLToCL+Zkge0mshQ0LUkc7sbJycn+Pv7Y9asWcjOzkZycjJu3LiBqVOnwt/f36rFjNKKiopw4MABGI1G3Llzp0bBd9SoUYrmkXm1+rRp0xAcHAxPT0+4ublBpVIhPz8fzz33HKZMmSIsV2JiotXParUaTk5OmDhxInx9fQWlkpfM7UhknjwAgHv37uGxxx6Dr68vzp49KzpOreOjVqvNk2iiyFxwlnHMZG3DQ6QEHhxLNpPtw0K/fv1qbBkeOXIke5URERHRA9mxYwdcXV3Rs2dPJCcnIykpCX369MF7772n+KGG1cl2QKuJ5YG7ubm5VofvnjhxAsePHxeSy15cu3YNer0eqamp+Oabb4TlmDp1ap3XVCpVjXYND9vmzZtx8uTJGqvVg4OD4ebmJrQYbnLmzBmcOHECRqMRbm5uePbZZ0VHslsiDr329PSs85rIdiSyH56ZmpqKzZs3o6ysDNu2bcO4ceMQGBiIiRMnCskzduxY6PV6PP7441bPFxUVwc/PDxkZGUJy1VVwvnTpkvCCs6xjtmzZMnTs2NGqDQ8AxMbG4scffxTWhodICSzSk01k/LBw8+ZNpKSkYNu2beYtw3v27MFXX32leBYiIiKyb5999hn27duHqKgo3Lt3D6+++iqWLVuGf/7znyguLsbSpUuF5rMsYlUvaOl0ulq3rivhfoU1pfv8u7q61rq632g0QqVSIS8vT9E8lix/b9nZ2VYr53/55RchB7TaIjMzU7G2KaaC/NGjR2usVo+KilIkgz2SeeVufUQU6WUl6+SBiY+PDxITE+Hn5weDwYDr169j1qxZ2L17t5A8GzZswHfffYeoqCjzvb+srAwhISHo27cvZs6cKSSXzAVnWcdMo9HAYDDUWAxaWVmJMWPGYO/evUJyESmB7W7IJjIefCLzlmEiIiKyL3v27MHWrVvRunVrrF27Fu7u7tBqtTAajcJ7tALyHdBqItthu3379sWlS5eg0Wig0WjM7VJkYPl7W7t2rdVnVdkL9EDV6nalivQODg6Ijo62Wq0+c+ZMKVare3p61vlvTqVS4eDBgwonqmLPrSJE7FS6X5sWUSvWZe5lDlS1RLGc9OnYsaPQHfazZ89GYGAgRowYgf79+6O8vBynTp3CoEGDMGPGDGG5ZO77LuuYAXK24SFSAov0ZBOZPyyoVCq4u7vD3d3dvGV48eLFQrcMExERkf0xFR7y8vLw8ssvA6j6nNGkiVwfnWXqAz9nzpx6r8fGxiqUpEpiYiKuXbsGg8GA4OBgdO/eHb6+vhg2bBjUarWiWaqz/L3Z46ZmEZn79u2Lvn37Kv669YmJianxXG5uLtasWQMvLy8BiarExMRgwoQJVit3Z8yYgdjYWKxbt07oyt2SkhIUFxejffv20Ov1KCkpgVqthp+fHxwcHLB161bFMy1YsKDOayJXrMs6eWDStm1bfPvtt+b7WUZGBtq0aSMsj4ODA2JiYpCfn4+TJ08CAPz9/dGvXz9hmUxkLTjLOmaVlZW4c+dOrW14iBo7ub5pkF2wh+2Tzs7OCAwMxFNPPSU6ChEREdkRo9EIo9GI0tJSnD592lzQKi0tRVlZmdhwkKswb+no0aNo1aoVtFotevfuLUXx2dnZGfPmzcO8efOQl5cHg8GAVatWYcSIEXjnnXdExwMg7++zPkpmlnW1OgCrSYPKykrExMQgOTkZy5cvh1arFZZL1pW7Fy9exPTp0+Hv748pU6Zg06ZNGDx4ML799lu0bNkSr7zyipBcsi5Ck3XywGTx4sVYuHAhLl++jBdffBHNmzfH+vXrhWYCqlqdubq6io5hZg8FZ9nGbNy4cYiIiKjRhmfp0qXw9vYWnI7o4WKRnmwi4/bJr7/+GqGhoXBycsKGDRvw1FNPmb9UX716VdjhNURERGR/hg0bhoCAAJSXl6NHjx7o0aMHLl26hJiYGIwYMUJ0PFy5csW8at3yMQD88MMPomIhJycH+/btg8FgQG5uLry9vaVqM9O1a1f07NkTp0+fxqFDh4QW6YuKinDgwAEYjUbcuXMH+/fvt7o+atQoQcnkI+tqdUtXr17FW2+9BQBISUlB586dBSeSc+VudHQ03n77bXOrJEdHR3zwwQe4cOECli5dKqxID1RNzlZUVKBJkyYoLi5GTk4Onn76aXTp0kVYJlknD0x69OiB9PR0XLp0CRUVFejWrZvQdl0ajabe67t27VIoiTWZC86yjpnMbXiIHjYeHEs2kfHgE41Gg/nz5+OHH37AxYsX8ec//xkrV66ETqdDUFCQ1H0XiYiISC7l5eWIj4/HjRs3MH36dHTo0AFRUVH4+eefER4ejubNmwvNJ9sBrbW5fv060tPTsWfPHnTr1g2+vr5wd3dXPEdZWRkOHjwIg8GAs2fPwsvLC97e3ujfv7/iWSxNnTq1zmsqlarGuU+yEXW4p+Vq9SVLlghdrW6SkZGBFStWYPLkyViwYIHQntwmY8eOhV6vr3Xlrp+fHzIyMoTkeumll6x2PlgedO3p6SmsKH3hwgXMnj0b7777LoYMGWK+hxYXF2PlypV44YUXhOQC5Jw8AIDvv/8ebdq0wRNPPIEzZ87AYDCgT58+Qt9/jh07Vu/1wYMHK5TEWkVFBQIDA3Hq1KkaBecPP/xQ6G4qWcfMxLINj5ubm/A2PERKYJGebCLjSdtjx441nyLv7u6O5s2bY9WqVVJt2SIiIqLGY+XKlQgJCREdQ3oFBQWIjIzEiRMn7ttf+fcWGhqKw4cPY+DAgdDpdPDw8LCLQ1lNMjMzFTuc1VaWxVWlWK5Wj4qKkmK1enBwMPbt24fAwEAMGjSoxnVRPcM3bNiA7777rsbK3ZCQEPTt2xczZ84Ukkuj0VitzL148SK6desGAPD19UVqaqqQXLNnz8a4ceOg1Wqxc+dOfP7559i9ezcKCwsRGBgIvV4vJJeskweHDh3C4sWLsX79ejz11FMYM2YMXn75ZVy+fBmenp6YNm2akFxZWVnmM2RkJGPBWfYxI3oUsd0N2Uy27ZPVX/evf/0rOnXqJCQLERERNX5Hjx4V9tqyHdBaXWFhITIyMpCRkQGj0QitVovVq1crniMtLQ3t27fH5cuXERMTU6Ntiqht/A21efNmaYv092uR8HuTcbU6UNV254knnkBCQkKN3Q8ie4bL2irCwcEBRUVF5hZYpgL9zZs3hf5Or1+/bt6VcfToUYwcORJqtRodO3ZEcXGxsFyrV69GQEAARowYgZ07dwKA1eSBqCL9xo0bkZSUhB49emDz5s3485//jOXLl6OkpASTJk0SVqTfuHGj1AVn2fq+A/KOmaxteIiUwCI92UT2g0+cnJxYoCciIqKHSuRGVBkPaAWqiuLp6em4cOECRo8ejcjISDzzzDPC8sjeMuZ+RP1eQ0JCsHLlSgBVv1PL9hUTJkxASkqKoiuxq69WLygosLouarU6IG/PcAcHB8TExFit3PX39xe+clej0WDJkiWIjo42L7KqqKjA8uXLodPphOVSq9Xmx/n5+QgLCzP/LPKwcFknD0pKStCjRw8AwIkTJzB8+HAAQIsWLaR5P5IJC862e/fdd0VHIBKGRXqyiYwHn5SWluLcuXMwGo0oKyszPzYR+eGdiIiIGh+RPWRlPaA1NDQUzs7O8PT0hNFoRHp6OtLT083XLQtfSqirl+7JkycRFxcnvNfu/Yj6Gzt//rz5cUJCglWRvry8XPE8sq5WB3DfFk6iv4PItnJ32rRpCA4OhqenJ9zc3KBSqZCfn4/nnnsOU6ZMEZarTZs2KCgoQHFxMW7cuGFuXZSXl4cOHToIyyXr5IHpe7bRaER+fr7VWXV3794VFQs//vgjli9fXud1pd+DTGQuOMs6Zj/99JOUK/yJlMAiPdlExu2TZWVlmD9/vvlny8eiP7wTERER/Z5atGgBnU4HnU5nPqDVz89P6AGtAPDmm28KnbyoT2VlJfbu3Yu4uDicO3cOY8eOFR1JWpYLXaqvihXx+5V1tToALFiwoM5rIr+DuLq61vq7MhqNUKlUyMvLE5CqaoV/dHQ0zpw5gxMnTsBoNGLmzJl49tlnheQxCQoKwrRp01BcXIy3334bLVu2xObNmxEbG4tPP/1UWC5ZJw969uyJ+Ph4lJWVoUmTJujfvz+MRiPi4+PRt29fYbkcHBzQtm1bYa9fF5kLzrKOmaxteIiUwCI92cS0ffLkyZPIz88HIH77pMwf3omIiIgelo4dO2LOnDnw8PBAZGQk5s2bp/gBrSZ1FSxLS0uFHQhZVFQEvV6PpKQklJSUoKKiArt370aXLl2E5LE3Mky6yLxaXdbvIJmZmQCqivJvvPEGNm7cKDiRtb59+wot5lbXv39/ZGdno7S01LwjydXVFTt27EDXrl2F5ZJ18mDx4sUICwvDjRs38OGHH0KtViMiIgI5OTnYsmWLsFzt27e3WqwnC5kLzrKOGdGjjEV6stkvv/yCXr16oX///gCqtsX+8ssvaNq0qZA8r7/+OuLj44W8NhERET16ZOi7K8sBrXUpLCxEYmIiduzYAUdHR7z22muKvn5ERAQyMzMxYMAAhISEwNPTE6NHj7abAr2ovzEZCvOWZF2tbmI0GlFRUYEmTZqguLgYOTk5ePrpp4X+nVmez9WsWTNpzuvy9PSs8+9LpVLh4MGDCif6VbNmzcx98gHAzc1NWBYTWScP2rdvj88++8zquQULFiAsLMx8AHBmZqbiB1/Xd8+8deuWlCvGRZN1zGRtw0OkBBbpySY//vgjXn/9dSxYsMD8xrthwwYUFBQgPj5eyNa727dvK/6aRERE1DilpKRgwoQJ9f43oaGhCqWpSbYDWqs7deoU4uLisH//fqhUKoSHhws5FDI1NRUvvfQSfHx8MHToUKjVaukK0PW532GDD8uVK1cwZ86cGo8B4IcfflA8j6yr1QHgwoULmD17Nt59910MGTIEr7zyCgCguLgYK1euxAsvvCA4oVxiYmJqPJebm4s1a9bAy8tLQKIqLi4uVvcGtVqNtm3bYvjw4QgLC0OrVq2EZZNx8qA27dq1s/p58+bNihfpFy1aVOO57777DvHx8cjIyDAfoqw0mQvOso6ZrG14iJSgMsqwFIjsRlBQEFxcXDB79myr59evX4/vv/8eH374oeKZtFotEhMT65wJ5g2eiIiIGmrUqFHo378/IiIi0KJFC9FxanBxcYGzszNefPFFNG3atEbhWdQX/qysLMTHx+PixYsYN24cvL29ERAQIKzIevPmTaSkpGDbtm0oLS2FRqPBnj178NVXXwnJYykkJAQrV64EUDXpYnk464QJE5CSkiIqGtLS0uq9bplVKTKuVgeqzuoaN24ctFotdu7cic8//xy7d+9GYWEhAgMDodfrheYDqn5f9/udilBZWYmYmBgkJydjyZIl0Gq1wrLcvHnT6mej0YgbN25g69atUKvVCA8PF5JL5smD+9HpdDAYDMJe/+uvv0Z8fDz+9re/YeDAgZg3bx6GDBkiJMuLL76IV199tc7rsrSbkWnMZL1vESmBK+nJJv/85z+xZs2aGs/PmTNH8dlyk3/84x94/vnnay3Sq1QqfPvttwJSERERkT0yGAxYsWIFfH19sW7dOvTu3Vt0JCuyHtAaGBgIrVaL9evXm1dViszp5OQEf39/zJo1C9nZ2UhOTsaNGzcwdepU+Pv7Y/jw4cKynT9/3vw4ISHBqvBdXl4uIpKZiCJ8fWRerX79+nVzcfno0aMYOXIk1Go1OnbsiOLiYmG59u/fb358584dq5+BqolIka5evYq33noLQNXOpc6dOwvN4+TkVOO5du3a4b333hO2owUAjhw5YvWz5eRBVFSUsMmDhhBx7y8rK0NaWhoSEhLw008/YcyYMWjfvj0SExMVz2JJ5r7vso6ZrG14iJTAIj3ZpEmT2v9k1Go1mjdvrnCaKi4uLkJn6omIiKjxaNmyJVasWIEvvvgC8+fPx6RJk6yKSKILXDIe0ApU7apMTk6Gp6cnPDw8oNPppOjdr1Kp4O7uDnd3d1y7dg16vR6LFy/GN998IyyT5bhUHyPREzCW7W1qExsbq1CSKqtXr0ZAQABGjBiBnTt3AoDVanWRRXq1Wm1+nJ+fb7WLpaysTEQkALAqsHXs2NHqZ5VKJfQelpGRgRUrVmDy5MlYsGCBuYe5jJo0aYLHHntM2OvLOnkgKw8PD/Tr1w8BAQHw8PBAs2bNkJ2dLTqW1AVnWcdM1jY8REpgkZ5s0rp1a1y5cqXGiofLly8L+5Al+ssMERERNT59+vRBly5dsH37dvzxj38EIL7AVRvRB7SaeHp6wtPTE1euXEFycjJCQ0NRVFSETz75BH5+fooXIiy3y2dnZ2P48OFwdnZGUFBQvYeRKk22z7FHjx5Fq1atoNVq0bt3b+ETLbKuVgeANm3aoKCgAMXFxbhx4wYGDRoEAMjLyxNyTpdJQ1bBijjYMzg4GPv27UNgYCAGDRqEgoICq+t9+vRRNM/9FBcXC9/ZUhvRkweyGjhwIHJzc9GqVSs0b94cw4YNEx0JgNwFZ1nHzLLNTvU2PBs2bBCYjOjhY5GebDJjxgzMnTsXS5YsgZubGyorK3Hy5ElERkbijTfeEJJJ9BZJIiIialx27dqF5cuXw9fXF+vXr0fTpk1FR6pBlgNaq+vcuTOCg4MREBCArKwsJCcnY/PmzcjPz1c0h2Vxee3atVbtbUT/PmUrzFvKycnBvn37YDAYkJubC29vb2g0Gjg6OgrJI+tqdaDqrK5p06ahuLgYb7/9Nlq2bInNmzcjNjYWn376qdBs9yPiYM/c3Fw88cQTSEhIQEJCgtU1lUqFQ4cOKZrHpHo7IKBqhXNqaqqwdq71kXXywJKIyb2PP/4Y//rXv7B9+3a8++67qKysRFlZWa0LDJUkc8FZ1jGTtQ0PkRJYpCebjBgxAsXFxQgLC8O1a9cAAF27dsWbb74p7ENMTEyMkNclIiKixmfhwoXIy8vDmjVrhLbSqEv1A1qTkpIQEBCA8ePHC80VGhpa6/PdunVD+/btFU5jXQgXvRq8uitXrpjbylg+BoAffvhBVCwAQIsWLaDT6aDT6XD9+nWkp6fDz88P3bp1g6+vL9zd3RXNI+tqdQDo378/srOzUVpaap7EcHV1xY4dO9C1a1eh2e5HxL8JUYdI30/1wp9arYaTkxMmTpwIX19fQansb/LAkqh2PH/84x8xf/58zJ07FwcPHkRSUhJGjx6NUaNGYe3atUIyyV5wlnHMZG3DQ6QEFunJZhqNBhqNBrdu3YJara6xskbp7ZOenp51rkhSqVQ4ePCgYlmIiIjIvpWVlSE9Pd18+Kmlr776SvEiZXWyHdBq0qtXrxrP3bx5E/Hx8ejUqZOARL+SYXwsLVmyxPzYy8vL6lr1n0Xq2LEj5syZAw8PD0RGRmLevHk4e/asohlkX63erFkzNGvWzPyzm5ubwDQNJ+LfxP3+dkS1u5GlWFqdrJMHISEhWLlyJQAgLS3N6rDpCRMmICUlBTNnzhQVDwDg4OAALy8veHl54eLFi9Dr9cKy2EvBWaYxk7UND5ESWKSnB1ZXb1Glt0/WtpI+NzcXa9askeqLDhEREcmvvoMxAwMDkZeXp2CammQ9oHXGjBlWP+fk5GDRokXQaDRWLUqUUlRUhAMHDsBoNOLOnTs1VqWKPFvAsqglq8LCQmRkZCAjIwNGoxFarRarV69WPIfMq9VdXFysit1qtRpt27bF8OHDERYWhlatWglMJ5/6zoIQ2e4GAO7evQu9Xo8TJ05ApVLBzc0NEydOROvWrYVlknXy4Pz58+bHCQkJVvcz0W14jhw5gj/84Q/mSeO4uDg8/fTTde70UoLsBWcZx0zWNjxESmCRnn53Sn9R7Nu3r/lxZWUlYmJikJycjOXLl5sPmiIiIiL6rWQohst2QGt15eXliI6ORlpaGiIiIoQtmHB2djb3ve7YsaNVwUv0AcCW7W1qU99E0cOWlpaG9PR0XLhwAaNHj0ZkZCSeeeYZYXkAeVerHzlyxOpno9GIGzduYOvWrYiKikJ4eLiYYJKStd3N7du3MWnSJHTv3h1Dhw7FvXv3cPToUWzbtg16vR5OTk7Cssk4eWD5Plj9PVHkrqVDhw7hvffew7p168zPPfbYY3jnnXewYsUKYbvgZC44yzpmgJxteIiUoDLK8G2DGhUfHx+kpaUp/rpXr17FW2+9BQCIiooS/qZHREREjYubm5vwlfTV3bt3z3xA6/nz5xU/oNXSpUuXEBQUhFatWiEqKgpPPvmksCwNoXSLRhNXV1e0atUKWq0WvXv3rlHoErnS3sXFBc7OznjxxRfRtGnTGkU3pXdF2ONq9fLycmg0GmRlZYmOUiedTgeDwaD46xqNRlRUVKBJkyYoLi5GTk4Onn76aXTp0kXxLCbLli1Dx44dMWvWLKvnY2Nj8eOPPwqbbKlr8uDSpUtCJw8s/3aqf+8XVQcAgEmTJiEiIgIuLi5Wz585cwbLly8X2r7FpKKiwlxwzs3NFV5wtocxs2RqwyNylT/Rw8aV9NQoZGRkYMWKFZg8eTIWLFgABwcH0ZGIiIjIDt26dUt0hHrJdkCryc6dO7Fq1SpMnz4dc+fOFZbDFkq3aDTJycnBvn37YDAYkJubC29vb2g0mhrnPInw5ptvStXD3x5Xqzdp0gSPPfaY6Bj1EnGw54ULFzB79my8++67GDJkCF555RUAQHFxMVauXCnsoO5jx47VOmExe/ZsjBkzRvlA/xETE4MJEyZYTR7MmDEDsbGxWLdunbC/fZnuD5bKyspqFJuBql33d+/eFZCoJpn6vgNyj5mMbXiIlMAiPdm94OBg7Nu3D4GBgRg0aBAKCgqsros6hIiIiIjsz/PPPw+VSlVraxsZihOyHtC6ZMkSqNVqbNy4EZs2bTI/bzQaoVKppNuBAIhrX9SiRQvodDrodDpcv34d6enp8PPzQ7du3eDr6yu0xUBdfcNLS0uRmpqqcBrUulq4Xbt2eO+994QUmhuiuLhYaG9uWQ/2XL16NQICAjBixAjs3LkTALB7924UFhYiMDBQWJEeQK0LvNRqtVWbJaXJOnlw5coVc8suy8cA8MMPP4iKhcrKyjqviW4eIWvBWdYxk7kND9HDxiI9/e6UvqHn5ubiiSeeQEJCgrn3qInoQ4iIiIjIvlSf7JeNbAe0mtjj5y0ZJl06duyIOXPmwMPDA5GRkZg3bx7Onj0rOpZZYWEhEhMTsWPHDjg6OuK1114THQmAHKvVqx9GDFTtxElNTRWyQ8NE1oM9r1+/bj4v7OjRoxg5ciTUajU6duyI4uJiYbkqKytx584dPP7441bPFxUVCUr0KxknD5YsWWJ+XP3MEVFnkABVC/N27dpVY/IuMzNT6CHTMhecZR2zjRs3YvPmzVar/F999VX07dsXy5cvZ5GeGjUW6el3p/SqFlkPISIiIiL7c792N6IPZjWR5YBWE5Gr+O1VYWEhMjIykJGRAaPRCK1Wi9WrV4uOBQA4deoU4uLisH//fqhUKoSHh0On04mOZSZ6tToAq8OIgariqZOTEyZOnAhfX19BqeQ92FOtVpsf5+fnW00qlpWViYgEABg3bhwiIiIQFRVlHp+ysjIsXboU3t7ewnLJOnng4+ODyspKFBUVSfN+CAABAQGYPHkysrOz4ebmhsrKSpw8eRLHjx+v8W9VSTIXnGUdM5nb8BA9bCzSk01k3T559658J98TERGR/blfu5tvv/1WQCprlge0GgwG6Q9oJWtpaWlIT0/HhQsXMHr0aERGRuKZZ54RHQsAkJWVhfj4eFy8eBHjxo1DUlISAgICMH78eCF5ZF2tDtQs0stIht0iJm3atEFBQQGKi4tx48YNDBo0CACQl5eHDh06CMs1e/ZsBAYGYsSIEejfvz/Ky8tx6tQpDBo0qMbOJSXJOnlw8uRJzJ8/Hz/99BN69eqFjz/+WOjBvyYdOnRASkoKkpKS8NVXX0GtVqN///4ICwtDmzZthOWSueAs65jJ2oaHSAks0pNNZNw+WdfJ99u2bYNeL+7keyIiIrI/sre7sccDWmUl6st+aGgonJ2d4enpCaPRiPT0dKSnp5uvi2xbFBgYCK1Wi/Xr16Ndu3YAxBZ6ZV2tbiLjQiGZCvOWgoKCMG3aNBQXF+Ptt99Gy5YtsXnzZsTGxuLTTz8VlsvBwQExMTHIz8/HyZMnAQD+/v7o16+fsEyAvJMHq1evxrJlyzBkyBDo9XpER0cjJiZGWB5L7dq1w/z580XHsCJ7wVnGMZO1DQ+RElRGGe4MZDd0Op35ABvLx0DV1re0tDTFMy1btgwdO3a0OvkeAGJjY/Hjjz8iPDxc8UxERERED4OLiwvUajWaN29uVYyT+YBWWW3evFnIDtCPP/643kKqyILJ4cOHkZycjOPHj8PDwwM6nQ7vv/8+20vWoq6FQpcuXRK6UGjgwIEYOHAggKqzu0yPAeDEiRM4fvy4kFwAcO/ePZSWlsLR0RFA1Sr6du3asfBWD8vJAzc3N+GTB9VrAOPGjUNmZqa4QP9R/RBWBwcHtG3bFu7u7uZdGyKEhoZi6NChtRac9+3bh48//lhQMnnHrLCwEJMnT8aAAQNqbcPTuXNnYdmIHjYW6ckmlm/K1Yvyoor0Go0GBoOhxsE6lZWVGDNmDPbu3at4JiIiIrJPrq6utRZQZSmCX716td7r7A1fpSEtGmVTWlqK1NRUKQ5nvXLlCpKTk5GWloaioiLMnTsXfn5+QnpQy7haHZB3odD9vo9Z/lsg+e/5svH19UVqaqr5Z1E1gOq2bNli9XNlZSV++ukn7N27FwsXLhR2pobMBWdZxwwAfv75ZyQlJeHMmTPmNjyTJk0S2oaHSAlsd0M2kXX7ZPUCPVC1HVbkyfdERERkf/r27YtLly5Bo9FAo9GYV3zKgkX4hpGxRWNdCgsLkZiYiB07dsDR0VGKIn3nzp0RHByMgIAAZGVlITk5GZs3b0Z+fr6iOWRua3ns2DGrFcUms2fPxpgxY5QP9B+yFuFdXFysvkuq1Wq0bdsWw4cPR1hYGFq1aiUkl2kVuNFoxBtvvIGNGzcKyVGdrJMHsq7xrKsF0LRp0zB37lxhBWdZ+74D8o4ZIGcbHiIlsEhPNrly5QrmzJlT4zEA/PDDD0IyVVbKefI9ERER2Z/ExERcu3YNBoMBwcHB6N69O3x9fTFs2DCo1WrR8aiBLAtJ1YtKsiw6OXXqFOLi4rB//36oVCqEh4cLLYoANdsfmHTr1g3t27dXOA0QExODCRMmWK1WnzFjBmJjY7Fu3TrhbS1lXChk+f2sNrGxsQolsXbkyBGrn41GI27cuIGtW7ciKipK2O/ScuKzWbNm0kyEyjp5UL0GUP1nUX9fdenQoQN++eUXoRnsreAsesxkbcNDpAQW6ckmS5YsMT/28vKyulb9Z6WMGyfnyfdERERkn5ydnTFv3jzMmzcPeXl5MBgMWLVqFUaMGIF33nlHdDyykSxFeZOsrCzEx8fj4sWLGDduHJKSkhAQEIDx48eLjoZevXrVeO7mzZuIj48XUryUdbU6IO9CoaNHj6JVq1bQarXo3bu3NCufa9v10K5dO7z33ns1+nWTvJMHlvUAQFwNwF6w4Gy76u9DpjY8wcHBwtvwED1sLNKTTWTcPjl7tpwn3xMREZH969q1K3r27InTp0/j0KFDLNLbCdkK85YCAwOh1Wqxfv16tGvXDoA8eat/ds7JycGiRYug0WgQFhYmJJOMq9UBeRcK5eTkYN++fTAYDMjNzYW3t7eUrbtMmjRpgscee0x0DGqgDh06YOjQoaJjNMi9e/eQkJCAbt26CctgbwVnGcZM5jY8RA8bi/RkExm3Tzo4OCAmJgYnT54098n09/cXfvI9ERER2aeysjIcPHgQBoMBZ8+ehZeXF5YuXYr+/fuLjkYNJGOLRpP169cjOTkZnp6e8PDwgE6nk2a1s0l5eTmio6ORlpaGiIgIYatlZV2tDsi7UKhFixbQ6XTQ6XS4fv060tPT4efnh27dusHX1xfu7u7CstWmuLhY6DkR+/fvNz++c+eO1c8AMGrUKKUjSS0oKAiTJ0/G//zP/0gzuQjU3sO/rKwMbm5u+PDDDwWlkrvgLOuY1UV0Gx4iJaiMsn0iJKm5urrWu31S1Er7X375Bffu3TMfOHT+/Hl0794dTZs2FZKHiIiI7FNoaCgOHz6MgQMHQqfTwcPDg58n7FBaWlq912XYHXrlyhUkJycjLS0NRUVFmDt3Lvz8/NC2bVuhuS5duoSgoCC0atUKUVFRePLJJ4Vl2bBhA7777rsaq9VDQkLQt29fzJw5U1g2k/z8fJw8eRIA4ObmJuVCoYKCAkRGRuLEiRM4e/askAzVi98AcOvWLaSmpmLEiBF44403BKQCpk6dWuc1lUqFhIQEBdP8ynK8Vq9ejeDgYKvroiYPCgsLsXjxYpSVlWHt2rVCzqqozdWrV61+VqvVaNOmDVq2bCko0f1pNBrs2rVL2OtzzIjkwyI92aSkpMS8ffLu3btSbJ/88ccf8frrr2PBggUYN24cACAgIAAFBQWIj49Hhw4dhGUjIiIi++Li4oL27dvXWSjll0P6vd27dw9ZWVlITk7G+fPnzTtDRdi5cydWrVqF6dOnY+7cucJymFRUVCAwMBCnTp2qsVr9ww8/lGolr2wKCwuRkZGBjIwMGI1GaLVaaLVaYZMu1YvharUaTk5OGD58OHx9fYVkaqjMzEzz90ylyDp5YLJ161Zs2bIF77zzDjp37mx+vk+fPgJTAf/+979x8eJFtGjRAp07dxbeFqs+shSc7WHMTG14Tp06hZiYGNFxiB4aFunpgZm2T+7Zs0fo9smgoCC4uLhg9uzZVs+vX78e33//vZRbtYiIiEhOx44dq/f64MGDFUpCv4WMLRpNqh8kaKm4uBgff/yxgmmsubi4QK1Wo3nz5lYFcKPRCJVKhby8PCG5ZFytXlurCED8WKWlpSE9PR0XLlzA6NGj4e3tjWeeeUZIlsbCx8fnvrtzRBAxeWBSWlqK0NBQfPPNN+Z2VCqVCocOHRKSp6KiAh988AG2bduG1q1bQ6VSoaSkBH5+fggKCpJqQk+WgrOsY3a/NjxchEmNGYv09JuJ3j5Z1wx0ZWUlxo0bhz179iieiYiIiBqXkydPIi4uDh999JHoKNQAsrZoBIAtW7bUeO7mzZuIj49Hp06dkJWVJSBVlertD6rr1KmTQknkZxoro9GIN954Axs3brS6LmqsXFxc4OzsjBdffBFNmzatUewSdQAwANy9exd6vR4nTpyASqWCm5sbJk6ciNatWwvL1BA6nQ4Gg0F0jBpETR7k5uYiJCQEffr0wbJly6Q4lDg2NhanT5/Ge++9Zy7iXr16FcuXL0e/fv3uO3H7sMhccJZ1zOyxDQ/R74UHx9IDqW375OrVq4VkadKk9j9j0yogIiIiogdRWVmJvXv3Ii4uDufOncPYsWNFR6IGysnJMbdozM3NlaJFo0n1gwRzcnKwaNEiaDQaoQVUQL4ivKyr1QHrsWrWrJk0Y/fmm29KtWrY5Pbt25g0aRK6d++OoUOH4t69ezh69Ci2bdsGvV4PJycn0RHrJON4AhBy4PTq1auxfft2LFq0CK+88orir1+XrKwsbNu2DY899pj5uU6dOmHVqlV4/fXXhRWcMzMzrX6WqeAs65iZ7qWWbXieeOIJIVmIlMYiPdmk+vbJyMhI4dsnW7dujStXrlj1wgOAy5cvw8HBQVAqIiIisldFRUXQ6/VISkpCSUkJKioqsHv3bnTp0kV0NGqgFi1aQKfTQafTmVs0+vn5CW3RWF15eTmio6ORlpaGiIgIeHl5iY4kHVOBq67V6lTTggULan2+tLQUqampCqf5VUxMDCZMmIBZs2aZn5sxYwZiY2Oxbt06hIeHC8tmr0RMHvz973/Hjh070K1bN8Vf+34si80mjo6OQidZZC84yzhmsrbhIVICi/Rkk9DQUDg7O8PT0xNGoxHp6elIT083Xxex+mfGjBmYO3culixZAjc3N1RWVuLkyZOIjIzEG2+8oXgeIiIisl8RERHIzMzEgAEDEBISAk9PT4wePZoFejvWsWNHzJkzBx4eHoiMjMS8efOEtGi0dOnSJQQFBaFVq1YwGAzCDvOUnayr1e1JYWEhEhMTsWPHDjg6OuK1114TkuPYsWO1toyZPXs2xowZo3wgeiAvv/yylAV6tVpd5zWRHZ5lLjjLOmabNm3C9evXcfDgwRpteD777DNhK/yJlMAiPdlExu2TI0aMQHFxMcLCwnDt2jUAQNeuXfHmm28KO0iHiIiI7FNqaipeeukl+Pj4YOjQoVCr1dJ99qGGk6lFo8nOnTuxatUqTJ8+HXPnzhWahR7c/v37zY/v3Llj9TMAjBo1SulIVk6dOoW4uDjs378fKpUK4eHh0Ol0QjPVtstZrVajWbNmAtI0HI/x+9WePXvg7+8vOkYNpaWlOHfuXK2/q9LSUgGJqshccJZ1zGRtw0OkBBbpySaybp/UaDTQaDS4desW1Gp1jX6jmZniTr4nIiIi+/Hll18iJSUF4eHhKC0thUajQXl5uehYZCMZWzSaLFmyBGq1Ghs3bsSmTZvMz8vQZ50aLjEx0fy4Y8eOVj+rVCphRfqsrCzEx8fj4sWLGDduHJKSkhAQEIDx48cLyWNSWVmJO3fu4PHHH7d6vqioSFCihtNoNKIj1IqTB78qKyvD/PnzRceoQeaCs6xjBsjZhodICSzS028iy/ZJk7Zt29b6/ObNm1mkJyIiovtycnKCv78/Zs2ahezsbCQnJ+PGjRuYOnUq/P39MXz4cNERqQFkbNFocujQIWGvbW9kXq1uWZSvi4iFQoGBgdBqtVi/fj3atWsHQI6DT8eNG4eIiAhERUWZ85SVlWHp0qXw9vYWliskJAQrV64EUDW55+PjY742YcIEpKSkYObMmaLi1UvE5MGVK1fqLSzHxsYqmOZXhw8fFvK6DSFrwVnWMZO1DQ+RElikpwci4/bJ+vBmTkRERLZQqVRwd3eHu7s7rl27Br1ej8WLF+Obb74RHY0aQMYWjSbsq95wsq5WbygRC4XWr1+P5ORkeHp6wsPDAzqdTorvQrNnz0ZgYCBGjBiB/v37o7y8HKdOncKgQYMwY8YMYbnOnz9vfpyQkGBVpBe5i0rWyYPHH39cykOu9+/fb74f3L59G23atDFfW79+PebNmyckl8wFZ1nHTNY2PERKYJGebCLr9sn7kfVLGhEREcnFx8cHaWlpAIDs7GwMHz4czs7OCAoKqrPtH8lH1haNZBtZV6s3lIginKenJzw9PXHlyhXo9XqEhoaiqKgIn3zyCfz8/OrcefywOTg4ICYmBvn5+Th58iQAwN/fH/369ROSx8Tyd1T99yXyO6Sskwdt27a1yiKLDRs2mAvO06ZNM7+PA8CBAwdYcK6FrGMmcxseooeNRXqyiazbJ4mIiIh+D5ZfpNeuXWvV3qZp06YiItHvQLYWjfT7kbmtpcjvSZ07d8Y777yDhQsXYs+ePdDr9di8eTPy8/OFZQIAV1dXuLq6Cs1QF5m+18o6eSB69Xdd6hsvkZllLjjLOmaytuEhUgKL9GQTWbdPEhEREf0eLIsf/Ixj/+ytRSPZjv9O69esWTPodDrodDoUFBQIy+Hq6lprcVn0gckyFebrIlPG6Ojo+/43K1euREhIiAJpfmU5RtXHS+T4yVxwlnXMZG3DQ6QEFunJJrJun7wffngnIiIiW8lUGCHb2GuLRrId/51aCw0NrfOaSqVCZGSkgml+lZmZCaDqe9kbb7yBjRs3CslRneVBqNUPRf3hhx9ExZL277pHjx73/W+OHj2qQBL7wIKz7WRtw0OkBBbp6YHIun2yLiJOviciIiL7U1RUhAMHDsBoNOLOnTvYv3+/1XXZD6qkKmzRSDIQsVCoV69eNZ67efMm4uPjhR5abPnazZo1k+YA5SVLlpgfVz8QVeQBqbJOHjSEiL/7+t6779y5o3geE5kLzrKOmaxteIiUwCI9/SYybJ8MCZHz5HsiIiKyP87OzkhISAAAdOzY0ergSpVKxSK9nWCLRpKBiIVCM2bMsPo5JycHixYtgkajQVhYmOJ5ZCfjIaiAvJMHDSFiQrS+9+6OHTsqnsdE5oKzrGMmaxseIiWwSE82kXH7pKwn3xMREZH9sfySWpfMzExpD6qkKvbaopFsJ6rQJftCofLyckRHRyMtLQ0RERHSF3ZFsVyhXpvY2FiFkliTdfJAVrK+d8tccJZ1zIgeZSzSk01k3D5Z3+y06Dc+IiIianw2b97ML612wt5aNJLtRLW1lHmh0KVLlxAUFIRWrVrBYDDgySefFJoHQI1WGrK0Ejt69ChatWoFrVaL3r17C1/dbCLr5IE943u37USMmaxteIiUwCI92UT27ZMsyhMREdHDJksRhxpOhhaNZDuZV6vLulBo586dWLVqFaZPn465c+cKy1Fd9VYasrQSy8nJwb59+2AwGJCbmwtvb29oNBo4OjoKyWMi6+RBQ8ialb3ybSdizGRtw0OkBBbp6YHItH2ShXkiIiJSEj97yE/GFo1kO5lXq1uS6Z6wZMkSqNVqbNy4EZs2bTI/bzQaoVKpkJeXJySXrK01WrRoYZ7Au379OtLT0+Hn54du3brB19cX7u7uiuYxkXXyoCHqu/+KxF75thMxZrLeK4iUwCI92Uy27ZOWp91bPgbkP/meiIiIiH5/MrZoJNvJulpdhtevy6FDh0RHeGCi25F07NgRc+bMgYeHByIjIzFv3jycPXtWSBZZJw88PT3r/NtXqVQ4ePAgnnvuOYVTyYsF54dD9L2C6GFhkZ5sIuP2ySVLlpgfV1/RzwOSiIiIiB49srdoJNvJVhSXdaGQPU9CiWyTUlhYiIyMDGRkZMBoNEKr1WL16tXC8liSafIgJiamxnO5ublYs2YNv3s/IBacbSdrSyWi34pFerKJjNsnLbe9EhERET1s/HJoP2Rq0Ui2k60wb4kLhX5/In7faWlpSE9Px4ULFzB69GhERkbimWeeUTxHXWSbPOjbt6/5cWVlJWJiYpCcnIzly5dDq9UKy9UQsr53y5oLkDebzO8NRL8Fi/RkExm3T1quWqkNT74nIiKi35NGoxEdgRpAthaNZDtZV6sDXCjUWISGhsLZ2Rmenp4wGo1IT09Henq6+bqonTeyTx5cvXoVb731FgAgJSUFnTt3Fpzo/mR975a54CzrmBE1VizSk01k3D5pzyffExERkVxCQkKwcuVKAFVFEstC3IQJE5CSkoKZM2eKikcNJGOLRrKdzKvVuVCocXjzzTelLJLKOnkAABkZGVixYgUmT56MBQsWwMHBQVgWE753245jRiQfFunJ7uXk2O/J90RERCSX8+fPmx8nJCRYfWktLy8XEYkegIwtGsl2Mq9W50Kh35+IMVywYEGtz5eWliI1NVXhNL+SdfIgODgY+/btQ2BgIAYNGoSCggKr63369BGSi+/dtrPnMeP9lhorFunJ7sl68j0RERHZH8svftW/BMpYMKHaydiikWwn82p1LhT6/cnQWqOwsBCJiYnYsWMHHB0d8dprrwnJIevkQW5uLp544gkkJCQgISHB6ppKpRJ277Xn925RBWd7HjMZ7hVEDwOL9NSoyHTyPREREdk32b+kUt1kbNFItpN5tToXCtlG9tYap06dQlxcHPbv3w+VSoXw8HDodDpheaqTZfLg8OHDQl7XFvb23i1DwVmmMZP9XkH0MKlFByD6vRQWFmLTpk3QaDR4++238eKLL3IVFREREdlEpi+qRI+6nJwcvP322zh37hySkpJw9+5djBw5Ej4+PlK1wjEtFFq9ejVu3ryJefPmiY4kneqtNSyJbK2RlZWFV199Ff7+/nByckJSUhLat2+P8ePHS9Fr/dSpUwgKCsLIkSMRHx+P4OBg7N27V2imu3fvYsuWLXjzzTcxf/58bNmyBcXFxUIzyfreHRISYn6clpZmdW3ChAkAIKzgLOuYyXqvIFICV9KT3UtLS0N6urwn3xMREZH9uHLlirnFhuVjAPjhhx9ExSJ6JNnDavXCwkJkZGQgIyMDRqMRWq0Wq1evFh1LOrK21ggMDIRWq8X69evRrl074XlMsrKyEB8fj4sXL2LcuHFISkpCQEAAxo8fLzTX7du3MWnSJHTv3h1Dhw7FvXv3cPToUWzbtg16vR5OTk5Ccsn63i1z33dZx0zWewWRElikJ7sn88n3REREZF+WLFlifuzl5WV1rfrPRKQc2dpacqHQg5Op0LZ+/XokJyfD09MTHh4e0Ol0UrRVknXyICYmBhMmTMCsWbPMz82YMQOxsbFYt24dwsPDheSS9b1b5oKzrGNmSfQYESmNRXqye2++KefJ90RERGR/ZGqhQURVZFytzoVCtpH1+5qnpyc8PT1x5coV6PV6hIaGoqioCJ988gn8/PzQtm1bIblknTw4duwYDAZDjednz56NMWPGKB/oP+zhvVu2fwOyjpls40SkJBbpye7JevI9ERER2R/L7d61iY2NVSgJEcm8Wp0LhWwja2sNk86dO+Odd97BwoULsWfPHuj1emzevBn5+flC8sg6eQCg1l79arUazZo1E5Cmiqzv3TLfI2QdM9nvFUQPk8oow3Qs0e+osND65PsDBw6IjkRERER2wtXVFa1atYJWq0Xv3r1rrFyUdeUZUWPk4uICZ2dnvPjii2jatGmNgpeMq9VNC4Vee+010VGkUv3QzOpkvLcWFBTAxcVFdAwAwL1798yTB+fPnxc2eTB27Fjo9Xo8/vjjVs8XFRXBz88PGRkZQnLJ+t49cOBADBw4EACQm5trfgwAJ06cwPHjx4XkAuQdM3u8VxD9Xlikp0bj1KlTiIuLw/79+6FSqRAeHg6dTlfrTD8RERFRbUpKSrBv3z4YDAbcvXsX3t7e0Gg0cHR0FB2N6JHz8ccf17sSdf78+QqmqR8XCtmn0NDQOq+pVCpERkYqmKZhRE4ebNiwAd999x2ioqLM/zbLysoQEhKCvn37YubMmUJyyfreLXPBWdYxI3qUsUhPdq/6yffe3t4ICAjA4cOHRUcjIiIiO3b9+nWkp6djz5496NatG3x9feHu7i46FtEjT6bV6lwo1DCyttbYsmVLjedu3ryJ+Ph4dOrUCVlZWQJSyTt5UFFRgcDAQJw6dQr9+/dHeXk5Tp06hUGDBuHDDz+Uor0L37ttJ9OYyXqvIFICi/Rk91xcXKDVahESEmI++X7kyJE4dOiQ4GRERETUGBQUFCAyMhInTpzA2bNnRcchemTJtFqdC4VsI2trjepycnKwaNEiDB8+HGFhYWjRooWQHLJOHpjk5+fj5MmTAAA3Nzf069dPaJ7ayPDebW8FZxnGzF7uFUQPA4v0ZPcOHz6M5ORkHD9+HB4eHtDpdHj//ff5AZmIiIgeWGFhITIyMpCRkQGj0QitVgutVosnn3xSdDSiR46Mq9W5UMg2srfWKC8vR3R0NNLS0hAREQEvLy/RkazIMnkgO9neu+2h4CzbmMl+ryB6mFikp0bjypWqk+9TU1NRVFSEuXPnws9P7Mn3REREZF/S0tKQnp6OCxcuYPTo0fD29sYzzzwjOhbRI0nm1epcKPTgZGqtAQCXLl1CUFAQWrVqhaioKKkmY2WbPNBoNPVe37Vrl0JJrMn63i1zwVnWMbMk272C6GFjkZ4aHVlOviciIiL74+LiAmdnZ7z44oto2rRpjf66YWFhgpIRPXrsYbU6Fwo9OBlaa+zcuROrVq3C9OnTMXfuXCEZ6iLj5MGxY8fqvT548GCFklizh/du2QrO9jBmJjLcK4iUwCI9NWoFBeJOviciIiL78/HHH9d78N38+fMVTEP0aLOn1epcKNQwsrXWcHFxgVqtRvPmza3u/UajESqVCnl5eUJyyTp5kJWVhZdffll0jBrs6b1bloKz7GMm272CSAks0pPdk/XkeyIiImo8SktLkZqaitdee010FKJHjr2tVudCoZpkba1x9erVeq936tRJoSTWZJ088PHxQVpampDXfhCyvHfbU8FZ9JjJeq8gUgKL9GT3ZD/5noiIiOxXYWEhEhMTsWPHDjg6OuLAgQOiIxE9smRarc6FQraxp9YaMpB18sBeivSyvHfbU8FZljHjvYIeZSzSU6PDk++JiIjotzp16hTi4uKwf/9+qFQqhIeHQ6fTwcHBQXQ0IoL41epcKGQb2VtrUMMMGTIEY8eOrfO66AKqbO/d9lBwlm3MeK+gR1kT0QGIfi+ynXxPRERE9icrKwvx8fG4ePEixo0bh6SkJAQEBGD8+PGioxE9cmRerT5jxgyrn00LhTQajRSFN9ksWLCg1udNrTXIPjg4OEjZZkrW9+4333yz3oKzSLKOGe8V9ChjkZ4ahUsWJ98bDAYpe7sRERGR/AIDA6HVarF+/Xq0a9cOAKT9gk3U2PXq1avGc5ar1WXAhUIPpnprDdE9w6lh2rdvL+VKZlnfu2UuOMs6ZtXxXkGPEhbpye7JevI9ERER2Z/169cjOTkZnp6e8PDwgE6nA7tDEokh+2p1LhSyXV2tNcg+1Pd+eOvWLWGr7O3lvVumgrPsY8Z7BT2K2JOe7J6Li5wn3xMREZH9unLlCvR6PVJTU1FUVIS5c+fCz89Pym3+RI2djKvVuVDINtVba3h7eyMgIACHDx8WHY1scOTIEQwZMsTque+++w7x8fHIyMjAyZMnxQT7D1nfu2Xr+25JtjHjvYIeZSzSk92T9eR7IiIisn/37t3Dnj17oNfrcf78eeTn54uORPRIsVytHhUVJc1qdS4Uso2Liwu0Wi1CQkLMrTVGjhyJQ4cOCU5GD+rrr79GfHw8/va3v2HgwIGYN29ejQK+KLK8d9tTwVmWMeO9gh5lLNITERERETVAQUEBXFxcRMcgemTIvFqdC4Vsc/jwYSQnJ+P48ePm1hrvv/++lMVKqltZWRnS0tKQkJCAn376CWPGjMGhQ4eQnZ0tOlqdRL5322vBWeSY8V5BjzIW6YmIiIiI/iM0NLTOayqVCpGRkQqmIXq0cbV64yNbaw2yzZAhQ9CvXz/4+vrCw8MDzZo1k6LoLOt7t8wFZ1nHzIT3CnoUsUhPRERERPQfW7ZsqfHczZs3ER8fj06dOiErK0tAKqJHE1erN16ytNYg2yxYsAC5ubkYOnQotFothg0bhv/+7/8WXqSX/b1bxoKz7GNmwnsFPUpYpCciIiIiqkNOTg4WLVqE4cOHIywsDC1atBAdiYioUWErMfvyr3/9C9u3b8f27dtRWVmJsrIypKamonPnzqKjmcn63i1zwVnWMbPEewU1dizSExERERFVU15ejujoaKSlpSEiIgJeXl6iIxER2S3ZW2uQ7SoqKnDw4EEkJSUhNzcXo0aNwtq1a4Vmsqf3blkKzrKNGe8V9ChrIjoAEREREZFMLl26hKCgILRq1QoGgwFPPvmk6EhERHatV69eNZ6zbK1B9sfBwQFeXl7w8vLCxYsXodfrheaR8b1b9oKzjGPGewU9yriSnoiIiIjoP3bu3IlVq1Zh+vTpmDt3rug4RESNkj201qDaHTlyBH/4wx/MxdS4uDg8/fTTGDJkiLBMsr53y9z3XdYxq473CnqUsEhPRERERPQfLi4uUKvVaN68OVQqlfl5o9EIlUqFvLw8gemIiOybbK01yDaHDh3Ce++9h3Xr1mHgwIEAAL1ej08++QQrVqyAu7u7kFz28t4tU8FZ9jHjvYIeRSzSExERERH9x9WrV+u9zq3WREQPxrK1RlRUlBStNcg2kyZNQkRERI1e6mfOnMHy5cuFtbyR/b1bxoKzzGPGewU9qtiTnoiIiIjoP0R/kSciaozspbUG1a+srKzWw0779u2Lu3fvCkhUReb3bhn7vgPyjhnvFfQo40p6IiIiIiIiInpoZG+tQQ2j1WqRkZFR6zWNRoNdu3YpnEhuLDjbjvcKepSxSE9ERERERERED43MrTWo4UJDQzF06FBoNBqr5zMzM7Fv3z58/PHHgpLJiQVn2/FeQY8yFumJiIiIiIiIiKhehYWFmDx5MgYMGAA3NzdUVlbi5MmTOH78OBITE9G5c2fREaXCgjMR2YJFeiIiIiIiIiIiuq+ff/4ZSUlJOHPmDNRqNfr3749JkyahTZs2oqMREdk1FumJiIiIiIiIiIiIiARpIjoAERERERERERHJLTQ01OpnBwcHtG3bFu7u7hg0aJCgVEREjQOL9EREREREREREVK9evXpZ/VxZWYmffvoJwcHBWLhwIXQ6nZhgRESNANvdEBERERERERHRAyksLMTcuXORmpoqOgoRkd1Siw5ARERERERERET2qUOHDvjll19ExyAismss0hMRERERERERERERCcKe9EREREREREREZLN79+4hISEB3bp1Ex2FiMiusUhPRERERERERET1cnV1hUqlsnqurKwMbm5u+PDDDwWlIiJqHHhwLBERERERERER1evq1atWP6vVarRp0wYtW7YUlIiIqPFgkZ6IiIiIiIiIiBrk3//+Ny5evIgWLVqgc+fOaNasmehIRER2j+1uiIiIiIiIiIioXhUVFfjggw+wbds2tG7dGiqVCiUlJfDz80NQUFCNVjhERNRwatEBiIiIiIiIiIhIbps2bcL169dx8OBBHDlyBDk5OcjMzMSFCxfw2WefiY5HRGTX2O6GiIiIiIiIiIjq5e3tjW3btuGxxx6zer6oqAivv/460tLSBCUjIrJ/XElPRERERERERET3Vb1ADwCOjo5sdUNE9BuxSE9ERERERERERPVSq+suIbFJAxHRb8ODY4mIiIiIiIiIqF6lpaU4d+5crQX50tJSAYmIiBoPFumJiIiIiIiIiKheZWVlmD9/vugYRESNEg+OJSIiIiIiIiIiIiIShD3piYiIiIiIiIioXvv37zc/vn37ttW19evXKx2HiKhRYZGeiIiIiIiIiIjqtWHDBvPjadOmWV07cOCAwmmIiBoXFumJiIiIiIiIiKhelt2Sq3dOZidlIqLfhkV6IiIiIiIiIiKql0qlqvVxbT8TEZFtWKQnIiIiIiIiIiIiIhKkiegAREREREREREQkt6KiIhw4cABGoxF37tyxOkj2zp07ApMREdk/lZGNw4iIiIiIiIiIqB5Tp06t93piYqJCSYiIGh8W6YmIiIiIiIiI6DfLzMzEuHHjRMcgIrI77ElPRERERERERES/2ebNm0VHICKySyzSExERERERERHRb8ZmDURED4ZFeiIiIiIiIiIi+s1UKpXoCEREdolFeiIiIiIiIiIiIiIiQVikJyIiIiIiIiIiIiIShEV6IiIiIiIiIiL6zdiTnojowbBIT0REREREREREv5lGoxEdgYjILrFIT0RERERERERE9QoJCTE/TktLs7o2YcIEAMDMmTMVzURE1FiwSE9ERERERERERPU6f/68+XFCQoLVtfLycqXjEBE1KizSExERERERERFRvSz7zVfvPa9SqZSOQ0TUqLBIT0REREREREREDcaiPBHR74tFeiIiIiIiIiIiqhcL80RED08T0QGIiIiIiIiIiEhuV65cwZw5c2o8BoAffvhBVCwiokZBZazeSIyIiIiIiIiIiMhCWlpavdd9fHwUSkJE1PiwSE9EREREREREREREJAjb3RARERERERERUb0s29vUJjY2VqEkRESND4v0RERERERERERUr6NHj6JVq1bQarXo3bs32JiBiOj3w3Y3RERERERERERUr5KSEuzbtw8GgwF3796Ft7c3NBoNHB0dRUcjIrJ7LNITEREREREREVGDXb9+Henp6dizZw+6desGX19fuLu7i45FRGS3WKQnIiIiIiIiIiKbFRQUIDIyEidOnMDZs2dFxyEislss0hMRERERERERUYMUFhYiIyMDGRkZMBqN0Gq10Gq1ePLJJ0VHIyKyWyzSExERERERERFRvdLS0pCeno4LFy5g9OjR8Pb2xjPPPCM6FhFRo8AiPRERERERERER1cvFxQXOzs548cUX0bRpU6hUKqvrYWFhgpIREdm/JqIDEBERERERERGR3N58880ahXkiIvp9cCU9ERERERERERE9kNLSUqSmpuK1114THYWIyG6xSE9ERERERERERDYpLCxEYmIiduzYAUdHRxw4cEB0JCIiu8V2N0RERERERERE1CCnTp1CXFwc9u/fD5VKhfDwcOh0OtGxiIjsmlp0ACIiIiIiIiIikltWVhZeffVV+Pv7w8nJCUlJSWjfvj3Gjx8PBwcH0fGIiOwaV9ITEREREREREVG9AgMDodVqsX79erRr1w4AeJAsEdHvhCvpiYiIiIiIiIioXuvXr8fNmzfh6emJgIAAfPnll+Axh0REvw8eHEtERERERERERA1y5coV6PV6pKamoqioCHPnzoWfnx/atm0rOhoRkd1ikZ6IiIiIiIiIiGxy79497NmzB3q9HufPn0d+fr7oSEREdotFeiIiIiIiIiIiemAFBQVwcXERHYOIyG7x4FgiIiIiIiIiIqpXaGhonddUKhUiIyMVTENE1LiwSE9ERERERERERPXq1atXjedu3ryJ+Ph4dOrUSUAiIqLGg+1uiIiIiIiIiIjIJjk5OVi0aBGGDx+OsLAwtGjRQnQkIiK7xZX0RERERERERETUIOXl5YiOjkZaWhoiIiLg5eUlOhIRkd1jkZ6IiIiIiIiIiO7r0qVLCAoKQqtWrWAwGPDkk0+KjkRE1CioRQcgIiIiIiIiIiK57dy5ExMnTsR///d/IzExkQV6IqLfEXvSExERERERERFRvVxcXKBWq9G8eXOoVCrz80ajESqVCnl5eQLTERHZNxbpiYiIiIiIiIioXlevXq33eqdOnRRKQkTU+LBIT0REREREREREREQkCHvSExEREREREREREREJwiI9EREREREREREREZEgLNITEREREREREREREQnCIj0RERERERERERERkSAs0hMRERERERERERERCfL/AS54dPr92t/d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3" name="Rectangle 2"/>
          <p:cNvSpPr/>
          <p:nvPr/>
        </p:nvSpPr>
        <p:spPr>
          <a:xfrm>
            <a:off x="948255" y="10787426"/>
            <a:ext cx="12188825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dirty="0" err="1"/>
              <a:t>GradientBoostingClassifier</a:t>
            </a:r>
            <a:r>
              <a:rPr lang="fr-FR" dirty="0"/>
              <a:t>: f1=0.596 </a:t>
            </a:r>
            <a:r>
              <a:rPr lang="fr-FR" dirty="0" err="1"/>
              <a:t>auc</a:t>
            </a:r>
            <a:r>
              <a:rPr lang="fr-FR" dirty="0"/>
              <a:t>=0.641 </a:t>
            </a:r>
            <a:r>
              <a:rPr lang="fr-FR" dirty="0" err="1"/>
              <a:t>GradientBoostingClassifier</a:t>
            </a:r>
            <a:r>
              <a:rPr lang="fr-FR" dirty="0"/>
              <a:t>: </a:t>
            </a:r>
            <a:r>
              <a:rPr lang="fr-FR" dirty="0" err="1"/>
              <a:t>Accurancy</a:t>
            </a:r>
            <a:r>
              <a:rPr lang="fr-FR" dirty="0"/>
              <a:t>=0.612 </a:t>
            </a:r>
            <a:r>
              <a:rPr lang="fr-FR" dirty="0" err="1"/>
              <a:t>GradientBoostingClassifier</a:t>
            </a:r>
            <a:r>
              <a:rPr lang="fr-FR" dirty="0"/>
              <a:t>: </a:t>
            </a:r>
            <a:r>
              <a:rPr lang="fr-FR" dirty="0" err="1"/>
              <a:t>precision</a:t>
            </a:r>
            <a:r>
              <a:rPr lang="fr-FR" dirty="0"/>
              <a:t>=0.620 rappel=0.574</a:t>
            </a:r>
          </a:p>
        </p:txBody>
      </p:sp>
      <p:sp>
        <p:nvSpPr>
          <p:cNvPr id="4" name="AutoShape 2" descr="data:image/png;base64,iVBORw0KGgoAAAANSUhEUgAAAe0AAAH6CAYAAAAqZxTYAAAAOXRFWHRTb2Z0d2FyZQBNYXRwbG90bGliIHZlcnNpb24zLjMuNCwgaHR0cHM6Ly9tYXRwbG90bGliLm9yZy8QVMy6AAAACXBIWXMAAAsTAAALEwEAmpwYAABJq0lEQVR4nO3deXxM5/v/8fdkQTVNbYk1VLVJShAaVVu0qNhia9FKUf20tlLVorbSjaKUTy1VSi21NIrYo4pQTSlaW0vVWrFEYmnEFknO74/+zNfkJIwwyczH6/l4zIO55yzXOcnkmuu+73PGYhiGIQAA4PTccjsAAABgH5I2AAAugqQNAICLIGkDAOAiSNoAALgIkjYAAC7CpZL2gAEDFBAQoCeeeELnzp3LcrnmzZsrICBAAwYMyNZ+zp49q8uXL9sdT25zljjuxvLly1WvXj1VrFhR77zzzj3d9uLFixUQEKCtW7fe0+3eytatWxUQEGB9bNq0SZKsz7t165blun/88Yd1uXsV8414Fi9enCPrSf8ea4cOHe54vbtVr169bO03OTnZ5u/KhAkTFBAQoLi4OLu3kfHnfuPxxBNPqHr16urYsaN+/PHHO44tt2T23tm3b59at26tihUrqlatWjbHmZ3fE9wZj9wOIDvS09O1YcMGPf/886bXjh8/rj///DPb2964caP69u2rJUuWKH/+/Ldctl27dqpRo0a294V/nT9/XgMHDlSpUqU0ZMgQlSlT5p5uv1q1aho9erTKlSt3T7drj3bt2unJJ59UYGCgTfvPP/+sK1eu6IEHHjCt88MPP+RUeP+TBg0alOl5vZW9e/eqe/fuGjNmjKpXry5Jeu6551S6dGkVKlTojmN47rnn9Nxzz1mfp6Wl6fDhw5o3b566du2qOXPm6Mknn7zj7TqDwYMH68iRI3r77bdVsGBBWSwWHT58WFOmTMnt0O4LLpm0S5UqpXXr1mWatH/44QcVKlTolpX4rezevVtJSUl2LVulShVVqVIlW/vB/zly5IiuX7+uiIgItWvX7p5v38/PT35+fvd8u/YIDg5WixYtbNpKlSqluLg4/fTTT2rQoIFpnbVr197V7/D9LrNzejsHDhzQmTNnbNoCAwNNH7bsFRAQYPq5S/8m83bt2mnKlCmaNm1atrad2w4cOKBnn31WnTt3trZt3bqVpJ1DXKp7/Ib69esrNjZWV69eNb22du1a1atXLxeiQnZdv35dkvTggw/mciQ5o2rVqipYsKDWrVtneu3vv//WgQMH+B3+H1W5cmWVLVtWu3btyu1Qsu369ev3zXvVGblk0m7QoIGuXLmi2NhYm/azZ8/qt99+U8OGDU3rGIah+fPn64UXXlCVKlVUsWJFNWrUSFOnTtWNO7kOGDBAEydOlPTvB4Mb42IdOnTQf/7zH40bN05VqlRRjRo19Oeff2Y6lhwfH69Bgwapdu3aqlKlip5//nlTd+fp06fVv39/Pf3006pYsaJatmypZcuW2XXse/fu1auvvqoqVaqoTp06mj17dqbL3c0+7DmGEydOqF+/ftbtN2/eXJGRkTbLDBgwQI0aNdLu3bv18ssvq3LlyqpZs6Y+/vhj6weuAQMGqGPHjpKkgQMHWscQsxqnz9huGIYmTpyosLAwVaxYUTVr1lS/fv106tQp6zKZjctduXJFY8eOVb169RQUFKR69eppzJgxunLlimm9/fv365133lG1atVUpUoVvfHGG3c0zpmRu7u7nn32WcXExCg9Pd3mtbVr16pIkSKZ9uCkpaXpq6++UlhYmIKCglS7dm0NGzbMVJFfvnxZw4cPV+3atRUcHKw333xTFy9eNG0vPT1dM2bMUKNGjRQUFKQ6dero448/VnJy8i3j79Chwz2fQ7Fw4UK1aNFCFStW1NNPP6133nnHdI4Nw9DMmTPVsGFDVapUSa1bt9aWLVv03HPP2cxfyTim/c8//2jAgAF65plnFBQUpAYNGmjs2LG6du2apH/HrgcOHChJ6tixo/UDU2Zj2snJyRoxYoSeeeYZVa5cWeHh4Vq4cOEdHesDDzygjHePtvf9evjwYXXv3l0hISGqXr26Pv74Y0VGRt7x2PsNKSkpmjBhgvWchoWFaerUqUpLSzMte+P9IElLlixhDDuXuGT3+JNPPmmtVG6uSNatW6cHHngg03Hm8ePHa8qUKWrVqpXatm2rS5cuKSoqSmPHjpWPj49atWqldu3aKTk5WWvXrtXAgQP1+OOPW9f/9ddfdezYMfXr109xcXF67LHHTPu4cOGC2rZtqwsXLigiIkJ+fn5asWKFevbsqYkTJ6pBgwaKj49XmzZtZBiGOnTooIcffljr1q1Tv379dObMGb322mtZHvdff/2lDh06yNvbWz169ND169c1adIk0xvsbvZhzzEcP35cbdu21bVr1/Tyyy/Lx8dH33//vd577z0dPXpU/fv3t27v3Llz+s9//qPGjRurefPm2rRpk+bMmaM8efKof//+ateunYoWLaopU6ZYx3/vZAxxypQpmjRpkiIiIqx/uGbPnq29e/dqxYoVcnd3N62TkpKizp07a+fOnWrdurWCgoK0e/duTZs2TTt27NDs2bPl6elpXb579+4qV66c+vTpo+PHj2vWrFmKj4/Xd999Z3ecGdWvX1+LFy/Wr7/+qpCQEGv72rVrVb9+fbm5mT9P9+nTR2vWrFHDhg3VsWNHHTlyRPPnz9eWLVu0cOFCeXt7yzAMdevWTdu2bVPbtm31+OOPKzo6OtNJmYMHD1ZUVJRatWqlV155RYcOHdL8+fP166+/av78+cqbN2+msXfr1k0vvPBCto89o1GjRmnGjBmqUaOG+vfvrzNnzuibb75RbGysFi5cqFKlSkmSPv30U02fPl3169dXp06d9Ouvv+r111+Xh8et/4y99dZb+uOPP9SxY0f5+vrqt99+09SpU3XhwgV99NFHeu6555SQkKBvv/1W3bp1U8WKFTPdTkpKiiIiIvTXX3+pbdu2CgwM1MaNGzVkyBBduXLF+uHzVuLj43XgwAFVrVrVps2e9+vJkyfVvn17SdKrr74qDw8PzZ07V8uXL7frPGfmjTfe0KZNmxQeHq7OnTtr9+7dGjt2rM6ePWv9IHPDjbkh/fv3V0hIiNq2bWtzHMghhgt59913DX9/f8MwDGPAgAFGjRo1jLS0NOvrr732mtGnTx/DMAzD39/fePfddw3DMIyUlBSjatWq1tduuHjxohEUFGR07drV2vb5558b/v7+xvHjx61tL7/8suHv729s2bIly3gMwzBGjx5t+Pv7G9u3b7e2Xb161WjQoIHx/PPPW9d56qmnjPj4eJttvf3220ZQUJCRmJiY5fH36tXLCA4ONk6ePGltO3jwoBEUFGQTx93sw55jeOutt4zAwEBj79691mXS0tKMrl27GgEBAcaBAwdszs/s2bNt9tG4cWOjdu3a1udbtmwx/P39jUWLFtkcw83HlFV748aNjS5dutgsM3/+fKN58+bGsWPHDMMwjEWLFtn8/ObNm2f4+/sbX3/9tc1606ZNM/z9/Y25c+farNezZ0+b5YYOHWr4+/sbR44cyeQMZn1MhvF/v5dXrlwxKleubIwcOdL62pkzZ4zAwEBj06ZNppg3btxo+Pv7Gx9//LHN9latWmX4+/sbo0ePNgzDMNavX286tuvXrxudOnWyiedGfPPnz7fZ3o8//mj4+/sbM2fOvOVx2MPf3994+eWXb7nMwYMHjYCAAOONN94w0tPTre07d+40AgICjN69exuGYRh///23Ub58eeOdd96xWX/48OE273XDMIxnn33Wut/ExETD39/f+Oqrr2zWGzBggNGpUyfr84zn2zDMfwvmzp1r+Pv7G8uWLbMuk56ebrRv396oVauWkZqaaj1fo0aNMs6ePWt9nD592vjpp5+MVq1aGU888YSxdetW6zbsfb8OHDjQKF++vHHw4EHrMqdPnzaCg4NNf7PsERMTY/j7+xtffPGFTfs777xjVKhQwbhw4UKm5yXj+TaMu/s9wZ1xye5x6d9K5ezZs9q5c6ekf7utfv7550wnoXh6eio2NlYffvihTfv58+fl5eVl1+Vd+fLlU7Vq1W65TExMjCpUqGAzKzRv3ryaOnWqPv/8c6Wnp+uHH35QSEiIPDw8dO7cOeujYcOGSklJ0U8//ZTpttPT0/Xjjz+qbt26Kl68uLW9XLlyql27ts1y2d2HPceQlpammJgY1a5dWxUqVLAu4+bmpm7duskwDK1fv95mm40bN7Z5HhgYqLNnz97yXNqrWLFi2rp1q2bNmqXExERJ0osvvqilS5eqdOnSma6zfv16eXl5KSIiwqa9Y8eO8vLyMo01Z4z/iSeekCTr/rIjX758qlWrls25WrdunR588EE9/fTTmcYsSV27djXFVrZsWevwxaZNm+Tm5qY2bdpYl/Hw8DAd6/fffy+LxaK6deva/I6UL19ePj4+iomJyfax3Yn169fLMAx16dJFFovF2l65cmXVqlVLMTExSk1N1YYNG5Sammoz+UmSunTpcsvtP/TQQ8qfP7/mzZunNWvWWN/rn3zyiWbOnHlHscbExKhQoUJq1qyZtc1isWj06NGaO3euTe/I9OnTVaNGDesjNDTUGvv06dP11FNPSbL//WoYhtatW6c6derYXAVRtGhRNW/e/I6O4+bjcXNz08svv2zT/u6772rp0qXy8vLK1nbhWC7ZPS5JtWvX1gMPPKD169eratWq2rhxo9zc3FS3bt1Ml/f09FRMTIzWrVunI0eO6NixY/rnn38kyTS+lJkCBQpk2mV5sxMnTmQ6gahs2bKS/h1zv3jxon744YcsL+u5eSz2ZhcuXNDly5czTUSPPvqo9Y/6+fPns70Pe44hMTFRly9ftj6/2Y0/JidOnLBpz9jdnSdPnkzHzLKjf//+6t69u0aMGKFPPvlEFSpUUL169dS2bVv5+Phkuk5cXJz8/PxsusBvxOXn52eKv2DBgqblJN31MdSvX18//PCDDh06pHLlymnt2rV65plnTHHdiNnb21tFihQxvVauXDnrdeAnTpxQ4cKFTROFHn30UZvnf//9twzD0DPPPJNpbDk10ejGOGxWv0+bN2/W+fPndezYMUkyXQ5YpEgReXt7Z7n9PHny6MMPP9R7772nN998U3ny5NFTTz2lhg0bqmXLllkOAWTmxIkTKl26tM2HC0kqWbKkadkWLVqoZcuWMgxDR48e1dSpU5UvXz6NGDHCZka6ve/XCxcu6MKFC3rkkUdMr2f82d7J8RQuXNiUnH18fLJ87yD3uWzSzpcvn2rWrKl169apb9++Wrt2rWrWrJnpHxvDMNSvXz+tWLFCTz75pKpUqaJ27dqpWrVq6tSpk137y2xsNKO0tDTTGzrj65IUFhamF198MdNlbndp0o3JMze7eTLT3e7jdsdwqw84N+K4kdRuuN2HnTuRMVEGBgZqzZo1+vHHH7Vhwwb9+OOP+vzzzzVz5kwtWLAg02uzb3cMGZPmvYz/Zs8++6zc3d21bt06+fr6auvWrfrss88yXdbemC0Wi1JSUjJdJuPzBx980DrxMqM7SWZ3w57fJ09PT+sVBhl/t6TbxxoeHq46derohx9+0MaNGxUbG6vNmzdr3rx5WrhwYabbzMzt3hs38/PzU82aNSVJtWrVUt26dfX888+rU6dO+vbbb63J1973a2pqqqTsHX9W7uR44Dxctntc+ncW+eHDh3XgwAFt2rTJ5mYGN9u+fbtWrFihHj16aN68eRo0aJBeeOEFlSxZUhcuXLhn8ZQoUUJ///23qX3JkiUaMmSIChQooAceeECpqamqWbOmzeORRx7R5cuXs7wpRMGCBeXl5aWjR4+aXrt51mihQoWyvQ97juHhhx9W/vz5dfjwYdMyR44ckfRvl/XdupEoMyagm7uk09LS9Pvvv+vUqVOqX7++Pv74Y23cuFHjxo1TUlJSlrN6S5YsqePHj1sTwQ0pKSmKi4uzGX5wpIIFC+rJJ5/U+vXrtXHjRrm7u6tOnTqZLluyZEklJSVl2iV/5MgRa8x+fn76559/TDPKjx8/btrepUuXFBQUZPo9uXjx4h3fnCS7bkwyy+r3KX/+/Hr44YetHzQz/v4nJyffcqjl0qVL2r59uywWi1544QVNmDBBP//8szp27Kj9+/dr8+bNdsdaokQJ03mU/r0h07vvvnvL4ZJSpUpp+PDhunDhgt5++21rErb3/Vq4cGHlz58/0/f/jV6IO1WiRAklJibq0qVLNu2///673nnnHR08eDBb24VjuXTSvlGpjBo1SlevXs3y2tYbiTnjjO/IyEhduXLF+gaS/i9Z2NNlnlFoaKj27NmjvXv3WtuuX7+u6dOna+/evcqTJ49CQ0O1ceNG7d+/32bdkSNH6o033tD58+cz3bbFYtFzzz2nH3/8UQcOHLC2x8XF2Yw/enh4ZHsf9h5DnTp19NNPP+n333+3LmMYhqZNmyaLxZJll+uduNE9t2/fPmvb6dOn9dtvv1mfp6WlqWPHjhoxYoTNupUrV5aUdYVcr149JScna+7cuTbt8+bN06VLl+5J/PaqX7++du3apcWLF1uHfDJz43f7yy+/tGn/4YcfdOTIEWvMNz64zpgxw7qMYRiaN29eptv74osvbNrXr1+vN998865mJN+JZ599VpI0bdo0m/fc77//rtjYWNWtW1cWi0UNGjSQxWLJ9GeWsRfhZn/99ZciIiJsZvrnyZNH5cuXl/R/PWg3flduta3Q0FAlJiZq7dq1Nu2zZs1STEyMaRglowYNGqhZs2b6/fffrT8fe9+vbm5uqlevnjZt2mTzweGff/7RihUrbrnfrNStW1fp6emmD7fz58/X6tWrMx2KQe5z2e5x6f8qlc2bN6t69epZvmmqVKkiLy8vffLJJzp58qS8vb21detWrVq1Snnz5rX5pHlj/PWrr75SaGio6tevb3c8Xbt2VXR0tDp16qSXX35Zvr6+WrlypQ4dOqTp06dLkvr27autW7cqIiJCERERKlGihGJiYrRhwwa1a9fO5jKzjHr37q2YmBh16NBBr7zyitzd3TVnzhw9+OCDNhXp3ezjTo6hQ4cO6tChg3x8fLR27Vpt2bJFnTt3zvRyuDvVuHFjffnll+rTp49eeeUVXbt2TXPnzlXRokWt1UaePHnUoUMHffHFF3rjjTdUp04dXb16Vd9++60eeOCBTO+YJ0lt2rTRkiVLNHLkSB04cEBBQUHau3evFi9erMqVK9tM4nK0Bg0a6JNPPtFPP/2kUaNGZblc3bp1Vb9+fc2ePVvx8fGqXr26jh49qvnz58vPz886Qa169epq3Lixpk2bpoSEBFWqVEnr16+3+YB18/ZmzJihuLg41axZUydOnNDcuXNVokQJ/ec//8kylp9++kmJiYmZ3vEroyNHjmjo0KGZvjZo0CA9/vjj6tChg+bMmaPOnTurQYMGSkhI0Jw5c+Tt7W29D33ZsmUVERGhb775RmfPnlXNmjW1Z88erVq1SpKy7OatXLmyQkJCNG7cOJ06dUoBAQE6deqUvvnmGz366KPWy0NvvO/nz5+vxMREhYeHm7b14osvatGiRerTp48iIiJUtmxZxcTE6KefftKIESPsGkIbOHCgfvzxR02aNEmNGjVS6dKl7X6/9u7dWxs3blS7du3UoUMH5cmTRwsWLLDewfFOu7rr1aunWrVqaeTIkfrrr79UsWJF/fbbb4qKitIbb7yhAgUK3NH2kDNcOmlL/1Yqv/zyS6Y3VLmhSJEimjp1qsaMGaPJkycrT548Klu2rD777DPt3r1bs2fPVmJioooUKaKmTZvq+++/1+LFi/XLL7/cUdIuUqSIIiMjNXbsWC1YsEApKSkKDAy0XoMqSaVLl1ZkZKQ+//xzRUZG6vLly/Lz89PAgQNv+yUHxYsX1/z58zV69Gh99dVXypMnjzXB3FyB3c0+7uQYxo8frwULFujq1asqV66chg8ffs+u3w0MDNT48eM1adIkjR49WsWLF9frr7+uq1evavTo0dbl3nzzTRUoUECLFi3SqFGj5O7urqpVq+rTTz/N8l7jefLk0cyZMzVp0iStXr1ay5YtU7FixdS1a1d1794904lgjlKqVCkFBgbq4MGD1qozMxaLRf/97381bdo0RUVFaf369SpcuLDatWunXr162UzG+vTTT1W2bFktWbJEq1evVkhIiD777DObmdc3tvfVV18pKipKGzZsUKFChdSwYUP17t37llXWlClT9Msvv9iVtG9c/5yZvn37Kl++fBo8eLDKli2rBQsWaOTIkXr44Yf13HPP6c0337SZ5DVo0CAVLFhQixYtUkxMjAIDAzVt2jR16NAhy5+ZxWLRpEmTNHHiRG3YsEHffvutHn74Yetx3hgjrlGjhho3bqwNGzZoy5Ytmf49yZcvn+bMmaPx48dr5cqVunjxosqVK6fx48ebrjDISpEiRdSvXz8NGTJE7733nmbNmmX3+7V06dL65ptvNGrUKH355ZfKmzevWrZsKXd3d02fPt3usfkb3NzcNHnyZE2ePFnLly/XsmXLVLp0aQ0dOlQvvfTSHW0LOcdiZKcfGMAtbd26VR07dtQnn3yi1q1b53Y4Lu9Gb1jGiabnz5/X008/rR49eqh37965EVqOOXv2rAoVKmSqqD/66CPNnz9fu3btytEPnDfj9z3nuPSYNoD7w549e1S1alWtXLnSpv1G93ilSpVyI6wc1bt3bzVt2tRm3P3KlSvasGGDAgMDcy1hI2e5fPc44Mx27twpd3d31ahRQ76+vrkdjsuqWrWq/Pz89OGHH+rQoUMqXry4/vzzT3377beqVq1alvdn+F/SokULDRkyRF26dFH9+vV17do1LVu2TKdPn9YHH3wg6d/bBttz/4B8+fLpoYceuuuYkpOTtW7dukxn/8Mx6B4HHOBGd+EN06ZNU2hoaC5G5PpOnz6tCRMm6KefftLZs2fl6+urxo0b64033sixS9Ry27JlyzR79mwdPnxYbm5uCgoKUo8ePax3WKtXr57p5kCZadWqlUaOHHnX8Rw6dEhNmjSxPqd73PFI2gDwP2LHjh2Z3oApI19f33tylQdynksm7W6WrG9bCLiKKZfMN+oAXFL+hx2yWUf9rZ9iJDlkuzmBiWgAALgIkjYAAC6C2eMAAKdEVWlG0gYAOCU3voXMhA8yAAC4CCptAIBToqo045wAAOAiqLQBAE7JjSFtE5I2AMAp0RVsxjkBAMBFUGkDAJwSl3yZUWkDAOAiqLQBAE6JqtKMcwIAgIug0gYAOCUu+TIjaQMAnBJdwWacEwAAXASVNgDAKVm45MuEShsAABdBpQ0AcEpUlWYkbQCAU2L2uBkfZAAAcBFU2gAAp0RVacY5AQDARVBpAwCcEt/yZUbSBgA4JbqCzTgnAAC4CCptAIBT4pIvMyptAABcBJU2AMApUVWakbQBAE7JTfSPZ8QHGQAAXASVNgDAKTERzYxKGwAAF0GlDQBwSlSVZpwTAABcBJU2AMApMaZtRtIGADglLvkyo3scAAAXQaUNAHBKdI+bUWkDAOAiqLQBAE6JqtKMpA0AcEp0j5vxQQYAABdBpQ0AcEpc8mVGpQ0AgIug0gYAOCXGtM1I2gAAp0TONqN7HAAAF0GlDQBwSnSPm1FpAwDgIqi0AQBOiUu+zKi0AQBwEVTaAACnxJi2GUkbAOCU6Ao245wAAOAiqLQBAE6J3nEzKm0AAFwElTYAwCm5Wai1M6LSBgA4JYuDHncqOTlZzZo1U1xcnLWtf//+Wrx4sfX5yZMnFRERoUaNGql79+66dOmSJCkpKUldunRR48aNFRERoYSEBElSSkqK+vXrp8aNG6tVq1Y6dOiQXbGQtAEAyMKuXbv00ksv6ejRo5Kk+Ph4devWTWvWrLFZ7oMPPlD79u0VHR2toKAgTZ48WZI0fvx4hYSEaPXq1WrTpo2GDx8uSZozZ44eeOABrV69WoMGDdLAgQPtioekDQBwSo6qtJOSkhQXF2d6JCUlmWKIjIzUsGHD5OvrK0lavny56tevr8aNG1uXuX79urZt26awsDBJUuvWrRUdHS1JiomJUXh4uCSpWbNm2rRpk65fv66YmBg1b95cklStWjWdO3dOJ0+evO05YUwbAHBfmTVrliZOnGhq79mzp3r16mXTdqMyvuG1116TJO3YscPadv78eXl5ecnD49+U6uPjo/j4eEnSmTNn5OPjI0ny8PCQl5eXzp07Z9N+Y53Tp0+rRIkSt4ydpA0AcEqOmobWqVMntWrVytTu7e2dre0ZhiFLhklzGZ/fvKybm5tpnRvtt0PSBgA4pawS393y9vbOdoLOTKFChXTx4kWlpaXJ3d1dCQkJ1u50X19fJSYmqlixYkpNTdWlS5dUoEABFS1aVGfOnFHp0qUlSYmJidZ1boUxbQAA7oKnp6dCQkK0atUqSVJUVJRCQ0MlSXXr1lVUVJQkadWqVQoJCZGnp6fq1q2rpUuXSpK2b9+uvHnz3rZrXCJpAwCclLNc8mWPYcOGKTIyUk2aNNH27dv11ltvSZJ69+6tnTt3qmnTppo3b56GDh0qSerQoYNSUlLUtGlTDR8+XKNHj7ZrPxbDMAwHHYPDdLPcu24NILdMuXQ8t0MA7o38Dztks4sLFXPIdlufO+2Q7eYExrQBAE6JrmAzzgkAAC6CShsA4JS49bgZSRsA4JQsfDmnCd3jAAC4CCptAIBTos42o9IGAMBFUGkDAJwSlbYZSRsA4JTcyNomdI8DAOAiqLQBAE6JS77MqLQBAHARVNoAAKdEnW1G0gYAOCVuY2pG9zgAAC6CShsA4JQotM2otAEAcBFU2gAAp+RGrW1CpQ0AgIug0gYAOCXqbDOSNgDAKXHJlxnd4wAAuAgqbQCAU6LQNqPSBgDARVBpAwCcEt/yZUbSBgA4JTdytgnd4wAAuAgqbQCAU6LQNqPSBgDARVBpAwCcEpW2GUkbAOCUmD1uRvc4AAAugkobAOCUuPe4GZU2AAAugkobAOCUqCrNOCcAALgIKm0AgFNiSNuMpA0AcEoWZqKZ5FjSPnTokNasWaPTp0/Lzc1Nvr6+qlOnjipWrJhTIQAA4NJyZEx77ty5evvttyVJFStWVIUKFSRJ7733nmbMmJETIQAAXIzFQQ9XliOV9uzZsxUVFaUHHnjApr1z585q1aqVXn311ZwIAwAAl5YjSdvDw0Opqamm9qtXr8rT0zMnQgAAuBhXr4odIUeSdrdu3dSyZUvVqFFDPj4+slgsOnPmjLZs2aI+ffrkRAgAABfDRDQzi2EYRk7sKD4+Xj///LPOnDmj9PR0FStWTDVq1FDRokXveFvdLN4OiBDIWVMuHc/tEIB7I//DDtnsjhJlHLLdJ08ec8h2c0KOzR4vWrSoWrZsmVO7AwC4ODcKbRPuiAYAgIvg5ioAAKdkodQ2IWkDAJwS89DM6B4HAMBFUGkDAJwSlbYZlTYAAC6CShsA4JS4uYoZlTYAAC6CShsA4JQotM1I2gAAp0T3uBnd4wAAuAgqbQCAU6LQNqPSBgDARVBpAwCckhultglJGwDglMjZZnSPAwDgIqi0AQBOiUu+zKi0AQBwEVTaAACnZKGsNCFpAwCcEt3jZnyOAQDARVBpAwCcEoW2GZU2AAAugkobAOCUGNM2o9IGAMBFUGkDAJwShbYZSRsA4JT4whAzuscBAHARVNoAAKdEoW1GpQ0AgIsgaQMAnJLFYnHI404lJyerWbNmiouLkyTFxsYqPDxcDRs21Lhx46zL7du3T61bt1ZYWJgGDx6s1NRUSdLJkycVERGhRo0aqXv37rp06ZIkKSkpSV26dFHjxo0VERGhhISE28ZC0gYAOCWLxTGPO7Fr1y699NJLOnr0qCTp6tWrGjRokCZPnqxVq1Zp79692rhxoySpX79+Gjp0qNasWSPDMBQZGSlJ+uCDD9S+fXtFR0crKChIkydPliSNHz9eISEhWr16tdq0aaPhw4ffNh6SNgDgvpKUlKS4uDjTIykpybRsZGSkhg0bJl9fX0nS7t27VaZMGfn5+cnDw0Ph4eGKjo7WiRMndPXqVQUHB0uSWrdurejoaF2/fl3btm1TWFiYTbskxcTEKDw8XJLUrFkzbdq0SdevX79l7ExEAwA4JUdNRJs1a5YmTpxoau/Zs6d69epl05ax+j1z5ox8fHysz319fRUfH29q9/HxUXx8vM6fPy8vLy95eHjYtGfcloeHh7y8vHTu3DkVLVo0y9hJ2gCA+0qnTp3UqlUrU7u3t/dt101PT7cZFzcMQxaLJcv2G//eLKtxdcMw5OZ26w5wkjYAwClZ3BxTant7e9uVoDNTrFgxmwljCQkJ8vX1NbUnJibK19dXhQoV0sWLF5WWliZ3d3fr8tK/VXpiYqKKFSum1NRUXbp0SQUKFLjl/hnTBgA4JWeYiJZR5cqVdeTIER07dkxpaWlasWKFQkNDVbJkSeXNm1c7duyQJC1dulShoaHy9PRUSEiIVq1aJUmKiopSaGioJKlu3bqKioqSJK1atUohISHy9PS85f6ptAEAsFPevHk1cuRI9erVS9euXVPdunXVqFEjSdKYMWM0ZMgQJScnq0KFCurYsaMkadiwYRowYIC++OILFS9eXJ999pkkqXfv3howYICaNm2qhx56SGPGjLnt/i2GYRiOOzzH6GbJXrcG4EymXDqe2yEA90b+hx2y2fhq5R2y3aLb/nDIdnMC3eMAALgIuscBAE6Je4+bUWkDAOAiqLQBAE4pO/cJ/19H0gYAOCVythnd4wAAuAgqbQCAU6J73IxKGwAAF0GlDQBwShTaZiRtAIBTonvcjO5xAABcBJU2AMApWSgrTTglAAC4CCptAIBTYkzbjKQNAHBObiTtjOzqHjcMQ0uXLtXp06clSdOnT1ezZs00ePBgXb582aEBAgCAf9mVtCdOnKj3339fp0+f1vbt2zV27FhVq1ZNv/32mz799FNHxwgAuB9ZLI55uDC7kvaSJUv06aefKjg4WKtXr1ZwcLCGDRum4cOHa+3atY6OEQAAyM4x7YSEBAUFBUmSNm/erJYtW0qSfHx8lJyc7LDgAAD3LyaimdmVtP38/LR3716dO3dOx44dU2hoqCRpw4YN8vPzc2iAAID7FBPRTOxK2q+99pr69OkjNzc3VatWTRUqVNDkyZM1adIkjRgxwtExAgAA2Zm0W7durfLlyysuLk516tSRJAUHB2vmzJmqVq2aQwMEANyn6B43sfs67cDAQBUpUkQ7d+5U5cqVFRAQoMKFCzsyNgAAcBO7knZKSoref/99LV68WG5ublqzZo1Gjhyp5ORkTZw4UQ899JCj4wQA3GcsjGmb2H2d9p49ezRv3jzlzZtX0r/j3KdPn+Y6bQAAcohdSXv16tUaMmSIqlatam2rUqWKPvroI61fv95hwQEA7mPcXMXEru7xM2fOqESJEqb2IkWK6OLFi/c8KAAA6B43s6vSfuKJJ7Ru3TpTe2RkpAIDA+95UAAAwMyuSrtv37567bXXtHPnTqWmpmratGk6dOiQdu3apalTpzo6RgDA/cjFu7Idwa5KOyQkRPPnz5enp6fKlCmjPXv2qESJElq8eLFq1qzp6BgBAIDsrLSjoqLUpEkT00zxy5cva+bMmXrllVccERsA4H7GmLaJXZX2wIEDM/1ikMOHD2vs2LH3PCgAACwWi0MerizLSnvWrFkaOXKkJMkwDNWqVSvT5UJCQhwTGQAAsJFl0n755ZdVqFAhpaen691339WQIUNs7nxmsVj04IMPqnr16jkSKADgPkP3uEmWSdvd3V3h4eGSpOLFi6tq1ary8LD7VuUAAOAeyzILT5kyRa+88ory5cunX3/9Vb/++muWG+nWrZtDggMA3MdcfPzZEbJM2pGRkWrXrp3y5cunyMjILDdgsVhI2gCAe85i11Tp+0uWSfvme4pzf3EAAHIfg9QAAOdE97hJlkk7MDDQ7uvZ9u3bd88CAgAAmcsyaY8aNcqatOPi4jRt2jS1b99ewcHB8vT01J49e/TNN9+oS5cuORYsAOD+wbd8mWWZtFu0aGH9/4svvqhhw4apZcuW1rZnnnlG5cqV09SpU/Wf//zHoUECAAA7x7T37dun4OBgU3tgYKCOHj16j0MCAECMaWfCrgn15cqV0/z5823a0tPTNWPGDJUvX94hgQEA7nNuFsc8XJhdlXa/fv3UtWtXxcTEqHz58jIMQ3v27NE///yjmTNnOjhEAAAg2Vlp16hRQ8uXL1eDBg10+fJlXb16VeHh4VqxYoWCgoIcHSMA4D7Et3yZ2X2ddpkyZdSvXz+lpqbK3d3d5Q8cAABXY/dN4qKiotSoUSMFBwcrLi5Ow4YN06RJkxwZGwDgfsaYtkmWSfvUqVPW/0dFRWnEiBFq2bKl3Nz+XSUwMFDTpk3TtGnTHB8lAOD+Y7E45uHCskzarVu31pYtWyRJ06dP13vvvadu3brJ3d1dkvTSSy/po48+uuWXiQAAgHsny6TdvHlz9erVS5cuXdLff/+d6XXawcHBio+Pd2R8AID7FBPRzLJM2gMHDtTatWuVL18+FS9eXPv37zct8/PPP6t48eIODRAAAPzrlrPHCxQoIEl69dVX9f777yshIUGGYeiXX37R4sWLNXPmTL399ts5EScA4H7j4pPGHMGuS77atm2r1NRUffnll7p69aoGDx6sokWL6t1339WLL77o6BgBAPchV+/KdgS7kvaCBQsUFham9u3b69y5c8qTJ4+8vLwcHRsAALiJXddpjx07VklJSZKkQoUKkbABAI7HddomdiXtJ554QrGxsY6OBQAA3IJd3eOFCxfWxx9/rClTpsjPz0/58uWzeX3GjBkOCQ4AcB9jTNvErqSdL18+tWzZ0sGhAACAW7EraX/yySeOjgMAABsWFx9/dgS7v+UrLi5OCxcu1J9//ik3NzeVL19e7dq1k4+PjyPjAwDcr+geN7FrItr27dvVtGlTrVy5Uvny5ZOHh4cWL16sJk2aZHqnNAAAcO/Z3T3eokULvf/++9Zv+UpLS9N7772n4cOHa86cOQ4NEgBwH6J73MSuSvvgwYPq3LmzNWFLkru7u1577TXt2bPHYcEBAID/Y1el/dhjj2nHjh0qW7asTfuBAwf0yCOPOCKuW5q0YkyO7xO41/ZXqprbIQD3RODBQw7ZLrcxNbP73uMjR47U4cOHVa1aNXl4eOj333/XjBkz1LZtWy1fvty6bHh4uMOCBQDcR+geN7EYhmHcbqHAwED7NmaxaN++fXcd1O2krZzq8H0AjvZX71G5HQJwTziq0k7t2cwh2/WYuMIh280JdlXazBAHAOQ4usdN7JqIBgAAcp/dN1cBACBHUWmbkLQBAM6JpG1C9zgAAC7ijivtuLg4FStWTIZhyNPT0xExAQAguVFXZmTXGTEMQ5MmTVJwcLAaNmyoU6dOqX///ho0aJCuX7/u6BgBAIDsTNpff/21vvvuO3300UfKkyePJKlJkyaKiYnR+PHjHRkfAOB+ZbE45nEHpk6dqrCwMIWHh+uLL76QJMXGxio8PFwNGzbUuHHjrMvu27dPrVu3VlhYmAYPHqzU1FRJ0smTJxUREaFGjRqpe/fuunTpUrZPiV1J+7vvvtPQoUMVHh5uva3cc889pxEjRmjlypXZ3jkAAM4qNjZWy5cv16JFixQVFaVdu3Zp2bJlGjRokCZPnqxVq1Zp79692rhxoySpX79+Gjp0qNasWSPDMBQZGSlJ+uCDD9S+fXtFR0crKChIkydPznZMdiXtuLg4PfbYY6b2smXL6ty5c9neOQAAWXJQpZ2UlKS4uDjTIykpyWb3f/zxh2rXri0vLy+5u7urTp06WrhwocqUKSM/Pz95eHgoPDxc0dHROnHihK5evarg4GBJUuvWrRUdHa3r169r27ZtCgsLs2nPLruSdtmyZbV9+3ZT+5o1a0xfIgIAwD3hoKQ9a9Ys1a9f3/SYNWuWze4rVKigzZs368KFC7p27ZrWr1+vX3/9VT4+PtZlfH19FR8frzNnzti0+/j4KD4+XufPn5eXl5c8PDxs2rPLrtnjvXr1Ur9+/XTw4EGlpaVp2bJlOnbsmFauXKnRo0dne+cAAOS0Tp06qVWrVqZ2b29vm+c1atRQ69at1aFDBxUoUEA1atTQ5s2bbb59zDAMWSwWpaenZ9p+49+b3c23l9mVtBs0aKDx48fryy+/lLu7u2bNmqXHHntMU6ZMUZ06dbK9cwAAsuSgS768vb1NCTozycnJatiwoTp37ixJ+uqrr/TUU08pISHBukxCQoJ8fX1VrFgxm/bExET5+vqqUKFCunjxotLS0uTu7m5dPrvsPiN169bVvHnz9Ntvv+mXX37RvHnzSNgAgP9ZcXFx6tGjh1JTU3Xx4kV99913euutt3TkyBEdO3ZMaWlpWrFihUJDQ1WyZEnlzZtXO3bskCQtXbpUoaGh8vT0VEhIiFatWiVJioqKUmhoaLZjsqvSNgxDy5YtU/Xq1VWsWDFNnz5dS5YsUeXKlTV48GDlz58/2wEAAJCpXL6NaWBgoBo2bKjmzZsrLS1Nr7zyip588kmNHDlSvXr10rVr11S3bl01atRIkjRmzBgNGTJEycnJqlChgjp27ChJGjZsmAYMGKAvvvhCxYsX12effZbtmOz6Pu0JEyZoxowZ+vrrr5WamqoOHTroxRdf1NatW1W9enUNGzYs2wFkB9+njf8FfJ82/lc47Pu0B7zokO16jFzgkO3mBLu6x5csWaJPP/1UwcHBWr16tapUqaJhw4Zp+PDhWrt2raNjBAAAsjNpJyQkKCgoSJK0efNm61i2j4+PkpOTHRcdAOD+5QR3RHM2do1p+/n5ae/evTp37pyOHTtmHUTfsGGD/Pz8HBogAAD4l11J+7XXXlOfPn3k5uamatWqqUKFCpo8ebImTZqkESNGODpGAMD9iG/5MrErabdu3Vrly5dXXFyctWs8ODhYM2fOVLVq1RwaIADgPuXiXdmOYPf3aQcGBiowMFCSdO7cOSUlJalChQoOCwwAANiyq+9h//79atiwobZt26aLFy+qTZs2euutt9SkSRNt3rzZ0TECAO5HTEQzsStpjxo1Sv7+/ipXrpyioqJ05coVxcbGqnv37nyfNgAAOcSupL1z50717dtXhQoV0qZNm/TMM8+oUKFCat68uf766y9HxwgAuB9RaZvYlbTz5MkjwzCUkpKibdu2qVatWpL+Hdt+8MEHHRogAAD4l10T0Z566imNHj3a+q0odevW1f79+zV8+HDVqFHDoQECAO5PFi75MrHrjLz//vvy8PDQ/v37NWrUKHl5eWnp0qXKly+fBg0a5OgYAQD3I7rHTeyqtAsXLqwJEybYtPXt21fu7u4OCQoAAJjZfZ32unXrdODAAaWlpVnbUlJStGfPHn399dcOCQ4AcB9z8arYEexK2qNHj9bXX3+t4sWL69SpUypRooQSEhJ0/fp1NW/e3NExAgAA2TmmvXz5cg0dOlTr169X0aJFNWvWLMXGxuqpp55SsWLFHB0jAOB+xJi2iV1J+/z589Zv9goICNDu3bvl5eWlt956S6tXr3ZogACA+5Sbm2MeLsyu6AsUKKB//vlHkvTII4/owIEDkiRfX1/Fx8c7LjoAAGBlV9KuU6eOPvzwQx06dEghISFavny59u/frwULFqho0aKOjhEAcD+ie9zErqQ9YMAAFShQQFu2bFH9+vX1yCOPqGXLlvr666/Vq1cvR8cIAABk5+zxhx9+WFOmTLE+nz59ug4ePChvb2/5+vo6LDgAwH3MxatiR8gyaf/666+3XTkpKUlxcXGqWrXqPQ0KAACStlmWSbt9+/ayWCwyDOOWG7BYLNq3b989DwwAANjKMmmvW7cuJ+MAAMCWi1+e5QhZJu2SJUtmuVJiYqKKFCnikIAAAEDmbvkx5pdfflF4eLj1uuwb3nvvPTVq1Ei//fabQ4MDANzHuOTLJMukvXfvXr3++usqXry4HnzwQZvXOnfurJIlS6pz5876888/HR4kAAC4RdKeNGmSmjRpoqlTp5q6yp966ilNnz5dderU0cSJEx0eJADgPkSlbZJl0t69e7c6dep0y5VfffVV7dy5817HBAAA9x7PRJbRX7582dQtnlGRIkWUnJx8z4MCAABmWSbtRx55RLt3777lyrt371bx4sXveVAAANA9bpZl0m7WrJn++9//KjExMdPXExISNH78eIWFhTksOAAA8H+yvE67Y8eOio6OVtOmTfXCCy+ocuXKeuihh/TPP/9o165dWrRokUqVKqXXX389J+MFANwvXLwqdoQsk7anp6fmzJmjcePGaeHChZo+fbr1tcKFC6tt27bq0aOH8ufPnyOBAgDuMyRtk1t+y1e+fPk0cOBA9e3bV8ePH1dSUpIKFiyo0qVLy8LJBAAgR9n11Zyenp569NFHHR0LAAD/x8Uvz3IEzggAAC7CrkobAIAcxzCsCUkbAOCcSNomdI8DAOAiqLQBAM7JQl2ZEWcEAAAXQaUNAHBOboxpZ0SlDQCAi6DSBgA4J8a0TUjaAADnxCVfJnyMAQDARVBpAwCcE/ceN+GMAADgIqi0AQDOiTFtE5I2AMA5MXvchDMCAICLoNIGADgnusdNqLQBAHARVNoAAOfEJV8mJG0AgHOie9yEjzEAALgIKm0AgHPiki8TzggAAC6CShsA4JzcGNPOiEobAAAXQaUNAHBOjGmbkLQBAM6JS75M+BgDAICLoNIGADgnusdNOCMAALgIKm0AgHPiki8TkjYAwDkxEc2E7nEAAFwElTYAwDkxEc2EMwIAgIug0gYAOCcmopmQtAEAzonucRPOCAAALoKkDQBwThaLYx53YOnSpWratKmaNm2qUaNGSZJiY2MVHh6uhg0baty4cdZl9+3bp9atWyssLEyDBw9WamqqJOnkyZOKiIhQo0aN1L17d126dCnbp4SkDQBAJq5cuaLhw4drzpw5Wrp0qbZv367169dr0KBBmjx5slatWqW9e/dq48aNkqR+/fpp6NChWrNmjQzDUGRkpCTpgw8+UPv27RUdHa2goCBNnjw52zGRtAEAzsni5piHndLS0pSenq4rV64oNTVVqamp8vLyUpkyZeTn5ycPDw+Fh4crOjpaJ06c0NWrVxUcHCxJat26taKjo3X9+nVt27ZNYWFhNu3ZxUQ0AIBzctDs8aSkJCUlJZnavb295e3tbX3u5eWl3r17q3HjxnrggQdUrVo1nTlzRj4+PtZlfH19FR8fb2r38fFRfHy8zp8/Ly8vL3l4eNi0ZxdJGwBwX5k1a5YmTpxoau/Zs6d69eplfb5//34tWrRIGzZs0EMPPaS+ffvq6NGjstw0Lm4YhiwWi9LT0zNtv/HvzTI+vxMkbQCAc3LQJV+dOnVSq1atTO03V9mStHnzZtWoUUOFCxeW9G/X9vTp0+Xu7m5dJiEhQb6+vipWrJgSEhKs7YmJifL19VWhQoV08eJFpaWlyd3d3bp8djGmDQC4r3h7e6tUqVKmR8akHRgYqNjYWF2+fFmGYWj9+vWqXLmyjhw5omPHjiktLU0rVqxQaGioSpYsqbx582rHjh2S/p11HhoaKk9PT4WEhGjVqlWSpKioKIWGhmY7diptAIBzyuVv+apdu7b++OMPtW7dWp6enqpYsaJ69eqlWrVqqVevXrp27Zrq1q2rRo0aSZLGjBmjIUOGKDk5WRUqVFDHjh0lScOGDdOAAQP0xRdfqHjx4vrss8+yHZPFMAzjnhxdDkpbOTW3QwDu2l+9R+V2CMA9EXjwkEO266i/9e5NuzhkuzmBShsA4JzcGMHNiKQNAHBOudw97oz4GAMAgIug0gYAOCe+5cuEMwIAgIug0gYAOCfGtE1I2gAA58TscZMcSdonT5685eslSpTIiTAAAHBpOZK0u3btqqNHj8rX11cZ7+VisVi0bt26nAgDAOBK6B43yZGkPX/+fLVv317Dhg3Tk08+mRO7BADgf06ODBh4eXnp448/VlRUVE7sDgDwv8Di5piHC8uxiWiVKlVSpUqVcmp3AABXR/e4iWt/5AAA4D7CJV8AAOfk4l3ZjsAZAQDARVBpAwCckxtj2hlRaQMA4CKotAEAzokxbROSNgDAOXHJlwkfYwAAcBFU2gAA50T3uAlnBAAAF0GlDQBwShbGtE1I2gAA50T3uAlnBAAAF0GlDQBwTlTaJpwRAABcBJU2AMA5ce9xE5I2AMA50T1uwhkBAMBFUGkDAJwT12mbUGkDAOAiqLQBAM6JMW0TzggAAC6CShsA4JwY0zYhaQMAnBPd4yacEQAAXASVNgDAOXFHNBMqbQAAXASVNgDAOTGmbULSBgA4J2aPm/AxBgAAF0GlDQBwTnSPm3BGAABwEVTaAADnxJi2CUkbAOCc6B434YwAAOAiqLQBAM7JjboyI84IAAAugkobAOCULExEM6HSBgDARVBpAwCcE7PHTUjaAADnRPe4CR9jAABwEVTaAADnRPe4CWcEAAAXQaUNAHBOjGmbkLQBAM6JO6KZcEYAAHARVNoAAOdE97gJlTYAAC6CShsA4Jy45MuEpA0AcE50j5vwMQYAABdBpQ0AcFJU2hlRaQMA4CKotAEAzokxbRMqbQAAXASVNgDAOVFpm5C0AQBOiqSdEd3jAAC4CCptAIBzonvchEobAAAXQaUNAHBOFNomJG0AgJMia2dE0gYAIBMLFy7UN998Y30eFxenFi1aqEGDBvrkk0907do1NW7cWH369JEk7du3T4MHD9alS5cUEhKiDz74QB4eHjp58qT69euns2fPqmzZshozZowefPDBbMXEmDYAwDlZLI552KlNmzZaunSpli5dqjFjxqhw4cJ6/fXXNWjQIE2ePFmrVq3S3r17tXHjRklSv379NHToUK1Zs0aGYSgyMlKS9MEHH6h9+/aKjo5WUFCQJk+enO1TQtIGANxXkpKSFBcXZ3okJSVluc7777+vPn366Pjx4ypTpoz8/Pzk4eGh8PBwRUdH68SJE7p69aqCg4MlSa1bt1Z0dLSuX7+ubdu2KSwszKY9u+geBwA4Jwdd8jVr1ixNnDjR1N6zZ0/16tXL1B4bG6urV6+qcePGWrFihXx8fKyv+fr6Kj4+XmfOnLFp9/HxUXx8vM6fPy8vLy95eHjYtGcXSRsA4KQck7Q7deqkVq1amdq9vb0zXX7BggXq3LmzJCk9PV2Wmz5MGIYhi8WSZfuNf2+W8fmdIGkDAO4r3t7eWSbojFJSUrRt2zaNHDlSklSsWDElJCRYX09ISJCvr6+pPTExUb6+vipUqJAuXryotLQ0ubu7W5fPLsa0AQDOKZcnoknSn3/+qUceeUT58+eXJFWuXFlHjhzRsWPHlJaWphUrVig0NFQlS5ZU3rx5tWPHDknS0qVLFRoaKk9PT4WEhGjVqlWSpKioKIWGhmb7lFBpAwCQhePHj6tYsWLW53nz5tXIkSPVq1cvXbt2TXXr1lWjRo0kSWPGjNGQIUOUnJysChUqqGPHjpKkYcOGacCAAfriiy9UvHhxffbZZ9mOx2IYhnF3h5Tz0lZOze0QgLv2V+9RuR0CcE8EHjzkkO0a8Uccsl1L0bIO2W5OoHscAAAXQfc4AMA58S1fJiRtAIBzImmb0D0OAICLoNIGADgpKu2MqLQBAHARVNoAAKd0N7f7/F9F0gYAOCeStgnd4wAAuAgqbQCAk6LSzohKGwAAF0GlDQBwToxpm5C0AQDOiaRtQvc4AAAugkobAOCkqLQzotIGAMBFUGkDAJwTY9omVNoAALgIKm0AgHOi0DYhaQMAnBRZOyO6xwEAcBFU2gAA58RENBMqbQAAXASVNgDAOVFpm5C0AQBOiqSdEd3jAAC4CCptAIBzonvchEobAAAXQaUNAHBOVNomJG0AgJMiaWdE9zgAAC6CShsA4JzoHjexGIZh5HYQAADg9ugeBwDARZC0AQBwESRtAABcBEkbAAAXQdIGAMBFkLQBAHARJG0AAFwESRsAABdB0gYAwEWQtAEAcBEkbdhYvny5mjRpooYNG2ru3Lm5HQ5wV5KTk9WsWTPFxcXldijAPUHShlV8fLzGjRunefPmKSoqSt9++60OHjyY22EB2bJr1y699NJLOnr0aG6HAtwzJG1YxcbG6umnn1aBAgWUP39+hYWFKTo6OrfDArIlMjJSw4YNk6+vb26HAtwzfDUnrM6cOSMfHx/rc19fX+3evTsXIwKyb/jw4bkdAnDPUWnDKj09XZabvr/WMAyb5wCA3EXShlWxYsWUkJBgfZ6QkEDXIgA4EZI2rGrWrKmff/5Z586d05UrV/T9998rNDQ0t8MCAPx/jGnDqmjRourTp486duyo69ev64UXXlClSpVyOywAwP9nMQzDyO0gAADA7dE9DgCAiyBpAwDgIkjaAAC4CJI2AAAugqQNAICLIGnjf0JKSoqmT5+uli1bqkqVKqpZs6a6deumPXv2WJeJi4tTQECAtm/fnouRZk9KSopq166t3r1739F6W7duVUBAgE6fPi1JqlevniZPnuyIEAHkAJI2XN6VK1cUERGh+fPn69VXX1VUVJS++uorFShQQBEREdqyZUtuh3jXFi1apIcfflgjRozI7VAA5CJurgKXN378eB09elQrVqxQ0aJFre0jR47U2bNn9dFHH2nFihW5GOHda9mypZ5//nnlyZMnt0MBkIuotOHSUlJStHjxYr3wwgs2CfuGoUOHauzYsZl+8cmFCxc0cOBA1a5dWxUqVFDt2rU1atQopaenS5ISExPVs2dPVa9eXcHBwXrllVe0b98+6/qLFy9W48aNFRQUpGeffVaff/65dV1J+uGHH9S8eXNVrFhRjRo10vTp021ezyggIED//e9/FRoaqtDQUCUkJOiff/7RwIED9cwzz6h27dp6/fXXdfjwYZv1IiMjFRYWpkqVKik8PFxLliyx+/zdLsapU6eqfv36CgoKUlhYmObOnWv3tgE4gAG4sIMHDxr+/v7G6tWrb7vs8ePHDX9/f2Pbtm2GYRhGly5djDZt2hi7d+82/v77b+Obb74xAgICjLVr1xqGYRg9e/Y0unbtahw8eNA4dOiQ0aNHD6N+/fqGYRjGvn37jAoVKhhr1qwxTpw4YXz//fdGpUqVjCVLlhiGYRgxMTFG5cqVjYULFxrHjh0zfvjhByM0NNSYMGFClvH5+/sbtWrVMv744w9j165dRnp6utG2bVvj1VdfNXbv3m389ddfxtChQ43q1asb586dMwzDMObOnWs8/fTTxurVq41jx44ZUVFRxpNPPmksXrzYMAzD2LJli+Hv72+cOnXKMAzDePbZZ41JkybZFeO6deuMp556yoiNjTXi4uKMyMhIIyAgwPjll1/u9McE4B6hexwuLSkpSZLk7e19x+vWqVNH1atX1+OPPy5JioiI0FdffaU///xTDRo00LFjxxQQEKBSpUopb968+vDDD3Xw4EGlp6fr+PHjslgsKlGihPXx9ddfq1ixYpKkKVOm6KWXXtILL7wgSSpdurQuXbqk9957Tz169JCbW+adXK1atdITTzwhSYqNjdWePXv0yy+/yMvLS5L0wQcfaMuWLYqMjFTXrl01ZcoU9ezZU40aNbLu5+TJk5oyZYpatWp1y+O/XYx///23PD09VaJECZUsWVJt2rRRqVKl9Oijj97xuQZwb5C04dIKFiwo6d+u7jv10ksvad26dVq4cKGOHj2qP//8U6dPn7Z2D/fo0UPvvvuuvv/+e1WrVk2hoaFq2bKl3NzcVKdOHVWuXFnPP/+8ypQpo9q1a6tJkyYqUaKEJGnfvn3as2ePFixYYN1fenq6rl69qhMnTsjPzy/TmG5u/+OPP5SWlqY6derYLHPt2jUdOnRI586dU3x8vEaNGqUxY8ZYX09NTVVaWppSUlJuefy3izE8PFzfffedGjZsKH9/f9WuXVvNmzdX4cKF7TzDAO41kjZcWunSpVW4cGHt2rVLTZo0Mb2+detWff311/rwww9t2g3DUJcuXXTkyBGFh4erRYsWqlSpkjp16mRdplGjRqpZs6Y2btyo2NhYTZ48WTNnzlRkZKSKFCmib775Rnv27NGmTZv0448/at68eXrnnXf0+uuvy9PTU6+99prCw8NNMWU29n5D3rx5rf/39PRUgQIFFBkZaVouf/788vT0lCS99957euqpp0zLeHjc+u19uxjz5MmjZcuWaceOHdq8ebM2btyoWbNmadSoUZmuA8DxmIgGl+bm5qZWrVpp0aJFio+Pt3nNMAxNnTpVR44ckY+Pj81rBw8e1ObNmzVhwgT16dNHTZs2VcGCBZWQkCDDMJSamqpRo0ZZK85PPvlEK1eu1IkTJ/TLL7/op59+0qRJk1SxYkW98cYbWrBggV588UXrJLDHHntMR48eVZkyZayPAwcOaNy4cXYf2+OPP27tQbixjVKlSmn8+PHatm2bHnroIRUtWlRxcXE2+4mNjdX06dOz7IK/4XYxrlq1SvPnz1e1atXUp08fRUVFqVatWlq2bJndxwDg3iJpw+X16NFDpUqVUvv27bVixQodP35cv/32m958801t27ZNw4cPN80e9/b2loeHh1avXq24uDj99ttv6tGjh1JSUpSSkiIPDw/9/vvvGjp0qHbt2qXjx4/r22+/laenpypUqCBPT09NmjRJs2fPtu5v69atqly5siSpe/fuWrlypaZOnaqjR48qJiZGQ4cOVb58+ey+bKtGjRoKDg7WW2+9pe3bt+vIkSMaMmSINmzYIH9/f+t+Zs6cqW+//VZ///23li9frpEjR5o+pGTmdjGmpKRo1KhRWrZsmU6cOKGff/5Zf/zxh/UYAeQ8vk8b/xOSk5M1bdo0rVmzRqdOndJDDz2kypUrq2fPntaJXXFxcapfv77mzp2rkJAQLV26VBMmTFB8fLyKFi2qxo0b6/Tp0zpz5oxmzZqlhIQEjRgxQj///LMuXbqkxx9/XL1791bdunUlyXoTl7///lteXl5q0KCB+vfvb500tnz5cmulX6hQITVt2lR9+vTJMmkHBARo9OjRatGihbUtMTFRo0aN0saNG5WSkqInnnhC77zzjkJCQqzLzJo1S3PnztXJkydVtGhRtW3bVl26dJHFYtHWrVvVsWNHbdy4UcWKFVO9evX0wgsvqEePHnbFOH36dC1YsECnTp1S4cKF1bx5c/Xu3fu2Xe8AHIOkDQCAi6B7HAAAF0HSBgDARZC0AQBwESRtAABcBEkbAAAXQdIGAMBFkLQBAHARJG0AAFzE/wMX3yCnrQRstg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74" y="2321664"/>
            <a:ext cx="8258323" cy="8291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37080" y="1663508"/>
            <a:ext cx="9643028" cy="97005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85864153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/>
          <p:cNvSpPr/>
          <p:nvPr/>
        </p:nvSpPr>
        <p:spPr>
          <a:xfrm>
            <a:off x="0" y="10787426"/>
            <a:ext cx="24377650" cy="26701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7" name="Espace réservé du texte 1"/>
          <p:cNvSpPr txBox="1">
            <a:spLocks/>
          </p:cNvSpPr>
          <p:nvPr/>
        </p:nvSpPr>
        <p:spPr>
          <a:xfrm>
            <a:off x="323531" y="339513"/>
            <a:ext cx="12079276" cy="724247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1828434">
              <a:spcBef>
                <a:spcPts val="0"/>
              </a:spcBef>
              <a:buNone/>
            </a:pPr>
            <a:r>
              <a:rPr lang="fr-FR" sz="8000" dirty="0">
                <a:solidFill>
                  <a:srgbClr val="1B243B"/>
                </a:solidFill>
                <a:latin typeface="Adobe Caslon Pro Bold" pitchFamily="18" charset="0"/>
              </a:rPr>
              <a:t>Modélisation</a:t>
            </a:r>
          </a:p>
        </p:txBody>
      </p:sp>
      <p:sp>
        <p:nvSpPr>
          <p:cNvPr id="26" name="ZoneTexte 25"/>
          <p:cNvSpPr txBox="1"/>
          <p:nvPr/>
        </p:nvSpPr>
        <p:spPr>
          <a:xfrm>
            <a:off x="23658212" y="0"/>
            <a:ext cx="697627" cy="646331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</a:rPr>
              <a:t>24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389871" y="1340343"/>
            <a:ext cx="597329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Comparaison des </a:t>
            </a:r>
            <a:r>
              <a:rPr lang="fr-FR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modéles</a:t>
            </a:r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AutoShape 4" descr="data:image/png;base64,iVBORw0KGgoAAAANSUhEUgAABekAAAMACAYAAACww+x2AAAAOXRFWHRTb2Z0d2FyZQBNYXRwbG90bGliIHZlcnNpb24zLjMuNCwgaHR0cHM6Ly9tYXRwbG90bGliLm9yZy8QVMy6AAAACXBIWXMAAAsTAAALEwEAmpwYAAEAAElEQVR4nOzde3zP9f//8ft7ZtEOMlv6EAudU5JDa5tDKlIR7ymHJPWRTlIicuiwkEMxpw4o1hDD9kGJKDWx1Me3PiFFfSaGWjtgB2a2vX9/7Lf3x9sOvLXt+ZrdrpdLl7bn6/1+7/4+eL9f78fr+Xo8bQ6HwyEAAAAAAAAAAFDpPEwHAAAAAAAAAACguqJIDwAAAAAAAACAIRTpAQAAAAAAAAAwhCI9AAAAAAAAAACGUKQHAAAAAAAAAMAQivQAAAAAAAAAABhCkR4AAAAAAAAAAEM8TQe4EBw5kq2CAofpGMbUq+ejtLQs0zGKIZd7yOU+q2Yjl3vI5R5yucequSTrZiOXe8jlHnK5h1zus2o2crmHXO4hl3usmkuybjZyuYdc1uThYVPdut6lbqdIXw4KChzVukgvybL3n1zuIZf7rJqNXO4hl3vI5R6r5pKsm41c7iGXe8jlHnK5z6rZyOUecrmHXO6xai7JutnI5R5yVT20uwEAAAAAAAAAwJAqUaT/5JNPdO+99+qmm25S165dtWrVqnO+7pQpUzRw4MBi43l5eZoxY4Y6dOigFi1aqF+/ftqxY0f5hQYAAAAAAAAA4CwsX6Rft26dRowYodDQUL399ttq27atRo0apfXr15/1uosXL9aCBQtK3DZx4kRFRUXp8ccfV2RkpGrUqKGBAwcqKSmpvO8CAAAAAAAAAAAlsnxP+unTp6tr164aM2aMJKldu3Y6duyYZs6cqbvvvrvE6yQnJ2vq1Kn69NNP5evrW2z7wYMHFRMTo5dffll9+/aVJIWFhalLly56//33FRERUXF3CAAAAAAAAACA/8/SM+mTkpJ04MABde7c2WW8S5cuSkxMLHXWe2RkpHbv3q2FCxfquuuuK7Z927Ztys/PV5cuXZxjXl5e6tixozZv3ly+dwIAAAAAAAAAgFJYukifmJgoSWrSpInLeFBQkCRp3759JV5v0KBBWrt2rYKDg0u93Tp16sjf37/Y7R4+fFg5OTl/NzoAAAAAAAAAAGdl6XY3mZmZkiQfHx+XcW9vb0lSVlZWide78sory7zdrKysYrd5+u1mZ2erVq1a55yzXr3it1XdBAYWbytkBeRyD7ncZ9Vs5HIPudxDLvdYNZdk3Wzkcg+53EMu95DLfVbNRi73kMs95HKPVXNJ1s1GLveQq+qxdJHe4XBIkmw2W4njHh7ndyJA0fXP9e+dTVpalgoKSr7N6iAw0FcpKZmmYxRDLveQy31WzUYu95DLPeRyj1VzSdbNRi73kMs95HIPudxn1Wzkcg+53EMu91g1l2TdbORyD7msycPDVuZEb0u3uyla9PXMGfPZ2dku293l4+PjvI2SbrekWfYAAAAAAAAAAJQ3Sxfpi3rRHzhwwGV8//79Ltvd1bRpUx09elTHjh0rdruXX365vLy8zut2AQAAAAAAAABwh6WL9EFBQbr88su1fv16l/ENGzboiiuuUIMGDc7rdkNCQiRJn332mXMsNzdX8fHxzm0AAAAAAAAAAFQ0S/ekl6RnnnlGo0ePVp06ddSxY0dt2rRJ69atU2RkpCQpPT1dBw4c0JVXXnnObWoaNmyonj17asKECTp+/LiCgoK0cOFCHTt2TIMGDarIuwMAAAAAAAAAgJPli/R2u125ublasGCBVqxYoUaNGmnKlCm65557JElfffWVRo8erejoaN16663nfLuvv/66/Pz8NG/ePB0/flw33HCDFi5cqKCgoIq6KwAAAAAAAAAAuLB8kV6S+vTpoz59+pS4zW63y263l3rdRYsWlTju5eWlMWPGaMyYMeWSEQAAAAAAAED5yNiWoNS4WO09ki7Puv4KsIfLL5g21bgwVYkiPQAAAAAAAIDqIWNbgpKjo+TIzZUk5aWnKTk6SpIo1OOCZOmFYwEAAAAAAABUL6lxsc4CfRFHbq5S42INJQIqFkV6AAAAAAAAAJaRl57m1jhQ1VGkBwAAAAAAAGAZnv713BoHqjqK9AAAAAAAAAAsI8AeLpuXl8uYzctLAfZwQ4mAisXCsUA1x2rpAAAAAADASorqEqlxscqjXoFqgCI9UI2xWjoAAAAAALAiv+AQ+QWHKDDQVykpmabjABWKdjdANcZq6QAAAAAAAIBZFOmBaozV0gEAAAAAAACzKNID1RirpQMAAAAAAABmUaQHqjFWSwcAAAAAAADMYuFYoBpjtXQAAAAAAADALIr0QDXHaukAAAAAAACAObS7AQAAAAAAAADAEIr0AAAAAAAAAAAYQpEeAAAAAAAAAABDKNIDAAAAAAAAAGAIRXoAAAAAAAAAAAyhSA8AAAAAAAAAgCEU6QEAAAAAAAAAMIQiPQAAAAAAAAAAhlCkBwAAAAAAAADAEIr0AAAAAAAAAAAYQpEeAAAAAAAAAABDKNIDAAAAAAAAAGAIRXoAAAAAAAAAAAyhSA8AAAAAAAAAgCEU6QEAAAAAAAAAMIQiPQAAAAAAAAAAhlCkBwAAAAAAAADAEIr0AAAAAAAAAAAYQpEeAAAAAAAAAABDKNIDAAAAAAAAAGAIRXoAAAAAAAAAAAyhSA8AAAAAAAAAgCEU6QEAAAAAAAAAMIQiPQAAAAAAAAAAhlCkBwAAAAAAAADAEIr0AAAAAAAAAAAYQpEeAAAAAAAAAABDKNIDAAAAAAAAAGAIRXoAAAAAAAAAAAyhSA8AAAAAAAAAgCEU6QEAAAAAAAAAMIQiPQAAAAAAAAAAhlCkBwAAAAAAAADAEIr0AAAAAAAAAAAYQpEeAAAAAAAAAABDKNIDAAAAAAAAAGAIRXoAAAAAAAAAAAyhSA8AAAAAAAAAgCEU6QEAAAAAAAAAMIQiPQAAAAAAAAAAhlCkBwAAAAAAAADAEIr0AAAAAAAAAAAYQpEeAAAAAAAAAABDKNIDAAAAAAAAAGCIp+kAqLoytiUoNS5We4+ky7OuvwLs4fILDjEdCwAAAAAAAACqDIr0OC8Z2xKUHB0lR26uJCkvPU3J0VGSRKEeAAAAAAAAAM4R7W5wXlLjYp0F+iKO3FylxsUaSgQAAAAAAAAAVQ9FepyXvPQ0t8YBAAAAAAAAAMVRpMd58fSv59Y4AAAAAAAAAKA4ivQ4LwH2cNm8vFzGbF5eCrCHG0oEAAAAAAAAAFUPC8fivBQtDpsaF6u8I+nyrOuvAHs4i8YCAAAAAAAAgBso0uO8+QWHyC84RIGBvkpJyTQdBwAAAAAAAACqHNrdAAAAAAAAAABgCEV6AAAAAAAAAAAMoUgPAAAAAAAAAIAhFOkBAAAAAAAAADCEIj0AAAAAAAAAAIZUiSL9J598onvvvVc33XSTunbtqlWrVpV5+ezsbEVERCg0NFQtW7bU448/rt9//93lMtu3b9c111xT7L8nnnii4u4IAAAAAAAAAACn8TQd4GzWrVunESNGaMCAAWrXrp0+//xzjRo1SrVq1dLdd99d4nWGDRumnTt3auTIkfL29tacOXM0YMAArV27Vr6+vpKkPXv26OKLL9bChQtdruvn51fh9wkAAAAAAAAAAKkKFOmnT5+url27asyYMZKkdu3a6dixY5o5c2aJRfrt27crPj5e8+fPV/v27SVJrVu31h133KGlS5dq8ODBkqRffvlFV111lW6++eZKuy8AAAAAAAAAAJzO0u1ukpKSdODAAXXu3NllvEuXLkpMTFRSUlKx62zdulXe3t4KDQ11jvn7+6tNmzbavHmzc+znn3/WNddcU3HhAQAAAFhCxrYEJY4crq09eilx5HBlbEswHQkAAABwsnSRPjExUZLUpEkTl/GgoCBJ0r59+0q8TlBQkGrUqOEy3rhxY+flCwoK9Ouvv+rPP/9Uz5491bx5c3Xs2FELFiyQw+GoiLsCAAAAwICMbQlKjo5SXnqa5HAoLz1NydFRFOoBAABgGZZud5OZmSlJ8vHxcRn39vaWJGVlZRW7TlZWVrHLF12n6PL79u1TTk6O9u3bpxdeeEF169bVF198oalTpyorK0tDhw51K2e9esX/XnUTGOhrOkKJyOUecrnPqtnI5R5yuYdc7rFqLsm62cjlHnKVbf/qODlyc13GHLm5OrI6Ts26dTGUqjirPF5nIpf7rJqNXO4hl3vI5R6r5pKsm41c7iFX1WPpIn3RrHabzVbiuIdH8RMBypoJX3T5+vXra/78+bruuusUGBgoSbrtttuUk5Oj+fPn67HHHiux0F+atLQsFRRU3xn4gYG+SknJNB2jGHK5h1zus2o2crmHXO4hl3usmkuybjZyuYdcZ3cyJbXUcatktNLjdTpyuc+q2cjlHnK5h1zusWouybrZyOUeclmTh4etzInelm534+tbeHTlzBnz2dnZLttP5+Pj49x+5nWKCu8+Pj5q3769s0BfpGPHjsrNzS2xjQ4AAACAqsfTv55b4wAAAEBls3SRvqgX/YEDB1zG9+/f77L9zOskJSUVm1G/f/9+5+X37Nmjjz76SKdOnXK5TE5OjiSpbt265XMHAAAAABgVYA+XzcvLZczm5aUAe7ihRAAAAIArSxfpg4KCdPnll2v9+vUu4xs2bNAVV1yhBg0aFLtOWFiYMjIylJDwv4Wg0tPTtX37doWEhEgqLNhHRERo8+bNLtf99NNPdfnll6thw4YVcG8AAAAAVDa/4BDVHzCwcOa8zSZP/3qqP2Cg/IJDTEcDAAAAJFm8J70kPfPMMxo9erTq1Kmjjh07atOmTVq3bp0iIyMlFRbgDxw4oCuvvFI+Pj5q06aN2rZtqxdeeEEjRozQJZdcotmzZ8vX11d9+/aVVNjWpnnz5nr55ZeVnp6uyy67TB9//LE2bdqk2bNnF+uBDwAAAKDq8gsOkV9wSLXvhQoAAABrsnyR3m63Kzc3VwsWLNCKFSvUqFEjTZkyRffcc48k6auvvtLo0aMVHR2tW2+9VZI0Z84cTZ48WVOnTlVBQYFatWqlGTNmqE6dOpIkLy8vzZ8/XzNmzNCcOXOUnp6uq666SnPmzNGdd95p7L4CAAAAAAAAAKoXyxfpJalPnz7q06dPidvsdrvsdrvLWJ06dTRp0iRNmjSp1Nv09/fX66+/Xq45AQAAAAAAylPGtgSlxsVq75F0edb1V4A9nJZdAHCBqRJFegAAAAAAgOomY1uCkqOj5MjNlSTlpacpOTpKkijUA8AFhCI9ALiJmSwAAAAAKkNqXKyzQF/EkZur1LhYvoMAwAWEIj0AuIGZLAAAAAAqS156mlvjAICqycN0AACoSsqayQIAAAAA5cnTv55b4wCAqokiPQC4gZksAAAAACpLgD1cNi8vlzGbl5cC7OGGEgEAKgLtbgDADZ7+9UosyDOTBQAAAEB5K2qpmRoXqzzWxAKACxZFegBwQ4A93KUnvcRMFgAAAAAVxy84RH7BIQoM9FVKSqbpOACACkCRHgDcwEwWAAAAAAAAlCeK9ADgJmayAAAAAAAAoLywcCwAAAAAAAAAAIZQpAcAAAAAAAAAwBCK9AAAAAAAAAAAGEJPegAAAKAUGdsSlBoXq70sFg4AAACgglCkBwAAAEqQsS1BydFRcuTmSpLy0tOUHB0lSRTqAQAAAJQb2t0AAAAAJUiNi3UW6Is4cnOVGhdrKBEAAACACxFFegAAAKAEeelpbo0DAAAAwPmgSA8AAACUwNO/nlvjAAAAAHA+KNIDAAAAJQiwh8vm5eUyZvPyUoA93FAiAAAAABciFo4FAAAASlC0OGxqXKzyjqTLs66/AuzhLBoLAAAAoFxRpAcAAABK4RccIr/gEAUG+iolJdN0HABABcrYlqDUuFjt5cAsAKCSUaQHAAAAAADVWsa2BCVHR8mRmyupcJHw5OgoSaJQDwCocPSkBwAAAAAA1VpqXKyzQF/EkZur1LhYQ4kAANUJRXoAAAAAAFCt5aWnuTUOAEB5okgPAAAAAACqNU//em6NAwBQnuhJDwCoUCzABQAAAKsLsIe79KSXJJuXlwLs4QZTAQCqC4r0AIAKwwJcAAAAqAqK9k1T42KVx+QSAEAlo0gPAKgwZS3AxRceAAAAWIlfcIj8gkMUGOirlJRM03EAANUIPekBABWGBbgAAAAAAADKRpEeAFBhWIALAAAAAACgbBTpAQAVJsAeLpuXl8sYC3ABAAAAAAD8Dz3pAQAVhgW4AAAAAAAAykaRHgBQoViACwAAAAAAoHS0uwEAAAAAAAAAwBCK9AAAAAAAAAAAGEKRHgAAAAAAAAAAQyjSAwAAAAAAAABgCEV6AAAAAAAAAAAMoUgPAAAAAAAAAIAhFOkBAAAAAAAAADCEIj0AAAAAAAAAAIZQpAcAAAAAAAAAwBCK9AAAAAAAAAAAGEKRHgAAAAAAAAAAQyjSAwAAAAAAAABgiKfpAAAAAAAAAADMyNiWoNS4WO09ki7Puv4KsIfLLzjEdCygWqFIDwAAAAAAAFRDGdsSlBwdJUduriQpLz1NydFRkkShHqhEtLsBAAAAAAAAqqHUuFhngb6IIzdXqXGxhhIB1RNFegAAAAAAAKAayktPc2scQMWgSA8AAAAAAABUQ57+9dwaB1AxKNIDAAAAAAAA1VCAPVw2Ly+XMZuXlwLs4YYSAdUTC8cCAAAAAAAA1VDR4rCpcbHKO5Iuz7r+CrCHs2gsUMko0gMAAAAAAADVlF9wiPyCQxQY6KuUlEzTcYBqiSI9AAAWkrEtQalxsdrLLBYAAAAAAKoFivQAAFhExrYEJUdHyZGbK0nKS09TcnSUJFGoBwAAAADgAsXCsQAAWERqXKyzQF/EkZur1LhYQ4kAAAAAAEBFo0gPAIBF5KWnuTUOAAAAAACqPor0AABYhKd/PbfGAQAAAABA1UdPegAALCLAHu7Sk16SbF5eCrCHG0wFAAAA4O/K2Jag1LhY7T2SLs+6/gqwh7PuFAAnivQAAFhE0U56alys8th5BwAAAC4IGdsSXCbj5KWnKTk6SpLY1wcgiSI9AACW4hccIr/gEAUG+iolJdN0HAAAUIUxcxewhtS4WJezZSXJkZur1LhY/k0CkESRHgAAAACACw4zdwHryEtPc2scOB8cmK3aWDgWAAAAAIALTFkzdwFULk//em6NA+4qOjCbl54mORzOA7MZ2xJMR8M5okgPAAAAAMAFhpm7gHUE2MNl8/JyGbN5eSnAHm4oES40HJit+mh3AwAAAADABcbTv16JBXlm7gKVr6jlSGpcrPJoRYIKwIHZqo8iPQAAAAAAF5gAe7hLT3qJmbuASX7BIfILDlFgoK9SUjJNx8EFhgOzVR/tbgAAAAAAuMD4BYeo/oCBhQUam02e/vVUf8BAZu4CwAWIlkpVHzPpAQAAAJSLjG0JSo2L1V5O5QcsgZm7AFA90FKp6qNIDwAAAOBvy9iW4NJaIy89TcnRUZLEF0QAAIAKxoHZqo12NwAAAAD+ttS4WJfe15LkyM1ValysoUQAAABA1UCRHgAAAMDfVtJiZWWNAwAAAChUJYr0n3zyie69917ddNNN6tq1q1atWlXm5bOzsxUREaHQ0FC1bNlSjz/+uH7//XeXy+Tl5WnGjBnq0KGDWrRooX79+mnHjh0VdycAAACAC5infz23xgEAAAAUsnyRft26dRoxYoRCQ0P19ttvq23btho1apTWr19f6nWGDRum9evXa8SIEZoyZYqSk5M1YMAAZWb+rx/TxIkTFRUVpccff1yRkZGqUaOGBg4cqKSkpMq4WwAAAMAFJcAeLpuXl8uYzctLAfZwQ4kAAACAqsHyC8dOnz5dXbt21ZgxYyRJ7dq107FjxzRz5kzdfffdxS6/fft2xcfHa/78+Wrfvr0kqXXr1rrjjju0dOlSDR48WAcPHlRMTIxefvll9e3bV5IUFhamLl266P3331dERETl3UEAAADgAlC0OGxqXKzyjqTLs66/AuzhLBoLAAAAnIWlZ9InJSXpwIED6ty5s8t4ly5dlJiYWOKs961bt8rb21uhoaHOMX9/f7Vp00abN2+WJG3btk35+fnq0qWL8zJeXl7q2LGj8zIAAAAA3OMXHKKmU6cpdNVKNZ06jQI9AAAAcA7cmkmfm5urWbNm6eOPP1ZaWpry8/OLXcZms2n37t3lEi4xMVGS1KRJE5fxoKAgSdK+ffvUqFGjYtcJCgpSjRo1XMYbN26sdevWOS9Tp04d+fv7F7vdw4cPKycnR7Vq1SqX+wAAAAAAAAAAQGncKtJPnTpVixcvVrNmzdS6dWt5ndFzsrwV9ZD38fFxGff29pYkZWVlFbtOVlZWscsXXafo8mVdRipceJYiPQAAAAAAAACgorlVpF+3bp06d+6sWbNmVVQeFw6HQ1Lh7PySxj08infrKdpWkqLLl3aZ0v7e2dSrV7zgX90EBvqajlAicrmHXO6zajZyuYdc7iGXe6yaS7JuNnK5h1zuIZd7rJTrr/jNOrBoifampumigHpq/PBDurRDe9OxirHSY3Y6crmHXO4hl3usmkuybjZyuYdcVY9bRfrs7Gy1a9euorIU4+tb+MSdOWM+OzvbZfvpfHx8dPDgwWLj2dnZztnzPj4+ztso6XZLmmVflrS0LBUUlH5w4EIXGOirlJRM0zGKIZd7yOU+q2Yjl3vI5R5yucequSTrZiOXe8jlHnK5x0q5MrYlKDk6So7cXEnSyZRU/TbnXWVmnLDU2gdWesxORy73kMs95HKPVXNJ1s1GLvdYLVfGtgSlxsUq70i6POv6K8AebqnP7sri4WErc6K3WwvHNm/eXLt27frboc5VUS/6AwcOuIzv37/fZfuZ10lKSio2W37//v3Oyzdt2lRHjx7VsWPHil3m8ssvr/A2PgAAAACAc5caF+ss0Bdx5OYqNS7WUCIAAHA2RQfZ89LTJIdDeelpSo6OUsa2BNPRLMetIv2oUaO0fv16LVmyROnp6RWVySkoKEiXX3651q9f7zK+YcMGXXHFFWrQoEGx64SFhSkjI0MJCf97stPT07V9+3aFhBQepSn6/2effea8TG5uruLj453bAAAAAADWkJee5tY4AAAwj4Ps586tdjcjR46UJE2YMEETJkwo8TI2m027d+/++8n+v2eeeUajR49WnTp11LFjR23atEnr1q1TZGSkpMIC/IEDB3TllVfKx8dHbdq0Udu2bfXCCy9oxIgRuuSSSzR79mz5+vqqb9++kqSGDRuqZ8+emjBhgo4fP66goCAtXLhQx44d06BBg8otO4DzV3Q61N5qfjoUAAAAJE//eiUW5D396xlIAwAAzgUH2c+dW0X6Fi1auL2o6t9lt9uVm5urBQsWaMWKFWrUqJGmTJmie+65R5L01VdfafTo0YqOjtatt94qSZozZ44mT56sqVOnqqCgQK1atdKMGTNUp04d5+2+/vrr8vPz07x583T8+HHdcMMNWrhwoYKCgir1/gEo7syeo0WnQ0miUA8AAFANBdjDXfYPJcnm5aUAe7jBVAAAoCwcZD93bhXpJ0+eXFE5ytSnTx/16dOnxG12u112u91lrE6dOpo0aZImTZpU6m16eXlpzJgxGjNmTLlmBfD3lXU6FEV6AACA6qdoH5CF5wAAqDo4yH7u3CrSF/nvf/+rL774QocPH1bNmjXVoEEDdejQQU2bNi3vfACqIU6HAgAAwJn8gkPkFxyiwEBfpaRkmo4DAADOgoPs587tIv1bb72lBQsWqKCgwGX8zTff1MCBA5196wHgfHE6FAAAAAAAQNXHQfZz4+HOhVesWKH3339f7du3V0xMjLZv367vvvtOy5Yt0+23366FCxfqX//6V0VlBVBNBNjDZfPychnjdCgAAAAAAABciNwq0i9evFi33nqr3nvvPbVo0UI+Pj7y8/PTzTffrLfffltt27bV4sWLKyorgGrCLzhE9QcMLJw5b7PJ07+e6g8YyOlQAAAAAAAAuOC41e5m3759GjVqVKnbO3furLfeeutvhwIATocCAAAAAABAdeDWTHpvb2+lpKSUuv2vv/7SRRdd9LdDAQAAAAAAAABQHbhVpA8LC9PixYv1yy+/FNv2888/a/HixQoNDS23cAAAAAAAAAAAXMjcanczbNgwbdmyReHh4QoLC1OTJk0kSYmJidq6dat8fX31/PPPV0ROAAAAAAAAAAAuOG4V6Rs0aKAVK1Zo2rRpio+PV3x8vCSpdu3auvPOOzVixAg1atSoQoICAAAAAAAAAHChcatIL0mXX365IiMjVVBQoCNHjsjhcMjf318eHm51zgEAAAAAAAAAoNpzu0hfxMPDQ/Xq1SvPLAAAVJqMbQlKjYvV3iPp8qzrrwB7uPyCQ0zHAgAAAAAA1UyZRfrrrrtOU6dOVbdu3SRJ1157rWw2W5k3aLPZtHv37vJLCABAOcvYlqDk6Cg5cnMlSXnpaUqOjpIkCvUAAADAOWDSCwCUnzKL9D169FDjxo1dfj9bkR4AAKtLjYt1FuiLOHJzlRoXyxcLAAAA4CyY9AIA5avMIv2kSZNcfp88eXKFhgEAoDLkpae5NQ4AAIDywwzsqo9JLwBQvtxa7XXAgAH65ptvSt2+adMm3XvvvX87FAAAFcnTv+Q1VUobBwAAQPkomoGdl54mORzOGdgZ2xJMR4MbmPQCAOWrzJn0J06c0JEjR5y/f/fdd7rrrrsUFBRU7LIFBQXavHmzDh48WP4pAQAoRwH2cJfTcyXJ5uWlAHu4wVQAAAAXPmZgXxg8/euVWJBn0gsAnJ+zFul79OihzMxMSYWLwr7xxht64403Sry8w+FQaGho+acEAKAcFX0BTI2LVR6nWQMAAFQaZmBfGJj0AgDlq8wivb+/v958803t3LlTDodDb7/9tu666y5dc801xS7r4eEhf39/2t0AAKoEv+AQ+QWHKDDQVykpmabjAAAAVAvMwL4wMOkFAMpXmUV6SerQoYM6dOggSTp8+LD69OmjFi1aVHgwAAAAAABwYWEG9oWDSS8AUH7OWqQ/3aRJk856mfT0dPn7+593IAAAAAAAcGFiBjYAAMW5VaSXpFWrVmnDhg06fvy4CgoKnOP5+fnKzs7Wb7/9pl27dpVrSAAAAAAAcGFgBjYAAK7cKtLPnz9f06dPV82aNeXj46MjR47osssu09GjR3XixAnVqlVLDz/8cEVlBQAAAAAAAADgguLhzoXj4uJ07bXXKiEhQTExMXI4HIqOjtb27dv1yiuv6OTJk/SrBwAAAAAAAADgHLlVpD906JDuv/9++fj4qFGjRqpTp462b9+uGjVqqF+/frrnnnv04YcfVlRWAAAAAAAAAAAuKG4V6T09PeXt7e38PSgoSHv27HH+fuutt+r3338vt3AAAAAAAAAAAFzI3CrSN2vWTD/88IPz9yZNmrgsEpuRkaHc3NzySwcAAAAAAAAAwAXMrSK93W5XXFycRowYoePHj6tTp07avn275syZo08//VRRUVG69tprKyorAAAAAAAAAAAXFE93Lty3b1/9+eefWrJkiTw9PdW5c2fde++9mjNnjiTJx8dHI0aMqJCgAAAAAAAAAABcaNwq0kvSsGHD9Oyzz8rTs/Cq06ZNU58+fXTs2DG1bNlS9erVK/eQAAAAAAAAAABciNwu0ktyFuiLtGnTplzCAAAAAAAAAABQnZRZpB8wYIDbN2iz2fThhx+edyAAAAAAAAAAAKqLMov0Bw8erKwcAAAAAAAAAABUO2UW6Tdt2lRZOQAAAAAAAAAAqHbOqye9JCUnJ+vPP/9U06ZNddFFF8nT01MeHh7lmQ0AAKBKytiWoNS4WO09ki7Puv4KsIfLLzjEdCwAAAAAgAW5XVX/v//7P9ntdnXs2FF9+vTRrl279N1336ljx4769NNPKyIjAABAlZGxLUHJ0VHKS0+THA7lpacpOTpKGdsSTEcDAAAAAFhQmUX6rKwsl9937NihRx99VNnZ2XrkkUec43Xq1JGnp6dGjBih+Pj4ikkKAABQBaTGxcqRm+sy5sjNVWpcrKFEAAAAAAArK7NI361bN33zzTfO32fOnKnLL79cq1ev1uDBg+VwOCRJN954o9asWaNmzZpp7ty5FZsYAADAwvLS09waBwAAAABUb2UW6Y8ePap//vOfioyMlCT98MMPstvtqlWrlmw2m8tlfXx89OCDD+rXX3+tuLQAAAAW5+lfz61xAAAAAED1VmaR/uuvv9aYMWO0b98+55iXl1eplz958qQKCgrKLx0AAEAVE2APl+2M/SWbl5cC7OGGEgEAAAAArKzMIr2Pj4/69++vWbNmSZJatGihTz75pMTLHj9+XCtWrNCNN95Y/ikBAACqCL/gENUfMLBw5rzNJk//eqo/YKD8gkNMRwMAAAAAWJCnOxceOnSoHn74YfXv31933HGHbDabduzYoV9//VWLFi3S4cOHFRERUVFZAQAAqgS/4BD5BYcoMNBXKSmZpuMAAAAAACzMrSJ9y5YtNXfuXL366quaMmWKJDn71QcGBioyMlLBwcHlnxIAAAAAAAAAgAuQW0X6I0eOKDQ0VBs3btTu3bt14MABFRQUqGHDhmrevLk8Pd26OQAAAAAAAAAAqjW3quo9e/bUAw88oGeeeUY33HCDbrjhhorKBQAAAAAAAADABa/MhWPPlJ6ersDAwIrKAgAAAAAAAABAteJWkb5bt26KiYnRwYMHKyoPAAAAAAAAAADVhlvtbjw8PJSYmKguXbqocePGqlevnjw8XOv8NptNH374YbmGBAAAAAAAAADgQuRWkX7r1q2qW7euJOnkyZM6fPhwhYQCAAAAAAAAAKA6cKtIv3LlSvn7+1dUFgAAAAAAAAAAqhW3etLb7Xa98847FZUFAAAAAAAAAIBqxa0ifXp6ugICAioqCwAAAAAAAAAA1Ypb7W66deummJgYhYSE6PLLL6+oTAAAAAAAQzK2JSg1LlZ7j6TLs66/Auzh8gsOMR0LAADgguVWkd7Dw0OJiYnq0qWLGjdurHr16snDw3Uyvs1m04cffliuIQEAAAAAFS9jW4KSo6PkyM2VJOWlpyk5OkqSKNQDAABUELeK9Fu3blXdunUlSSdPntThw4crJBQAAAAAoPKlxsU6C/RFHLm5So2LpUgPAABQQdwq0m/atKmicgAAAAAADMtLT3NrHAAAAH+fW0X6Ivn5+dq1a5cOHTokLy8v/eMf/9ANN9xQ3tkAAAAAAJXI079eiQV5T/96BtIAAABUD24X6b/88ktFREQoOTlZDodDUmEf+ksvvVSvvvqqOnXqVO4hAQAAAAAVL8Ae7tKTXpJsXl4KsIcbTAUAAHBhc6tIv337dj377LOqV6+ehg0bpmbNmsnhcCgxMVEfffSRhg4dqujoaN1yyy0VlRcAAAAAUEGK+s6nxsUq70i6POv6K8AeTj96AACACuRWkX727Nlq2LChVq5cKV9fX5dt/fr1U3h4uN59913Nnz+/XEMCAACzMrYlKDUuVnsp2ADABc8vOER+wSEKDPRVSkqm6TgAAAAXPA93Lrxjxw498MADxQr0kuTj46NevXrpxx9/LLdwAADAvIxtCUqOjirsUexwKC89TcnRUcrYlmA6GgAAAAAAVZ5bRfqzsdlsOnXqVHneJAAAMCw1LtalN7EkOXJzlRoXaygRAAAAAAAXDrfa3bRo0UIrV65Uv379dPHFF7tsy8rK0ooVK3TjjTeWa0AAwLmhHQkqSl56mlvjAAAAAADg3LlVpB8yZIgGDBig++67T/3799cVV1whSc6FY5OTkxUREVEROQEAZShqR1I027moHYkkCvX42zz965VYkPf0r2cgDQAAAAAAFxa3ivStW7fW7NmzNX78eE2dOlU2m02S5HA4FBgYqMjISAUHB1dIUABA6cpqR0KRHn9XgD3c5SCQJNm8vBRgDzeYCgAA6+CMRgAA8He4VaSXpOuuu05du3ZV165ddfDgQUnSwYMHlZ6erlatWpV7QADA2dGOBBWpqMiQGherPIoPAAC44IxGAADwd7lVpN+7d68efvhhZWVl6f7779c999wjSXrrrbf00Ucfae3atfroo4/UqFGjCgkLACgZ7UhQ0fyCQ+QXHKLAQF+lpGSajgMAgGVwRiMAAPi7PNy58LRp0+Tt7a21a9fq2muvdY6PGDFCa9euVc2aNfXWW2+Ve0gAQNkC7OGyeXm5jNGOBAAuXBnbEpQ4cri29uilxJHDlbEtwXQkoNrijEYAAPB3uVWk/89//qNHHnnEuWDs6Ro1aqT+/fvr3//+d3llAwCcI7/gENUfMLBw5rzNJk//eqo/YCCztwDgAlTUWiMvPU1yOJytNSjUA2aUduYiZzQCAIBz5Va7G4fDoZMnT5a5PScn52+HAgC4j3YkAFA90FoDsBYWWAcAAH+XWzPpW7RooZiYGGVkZBTblp2drRUrVqhFixblFg4AAACAK1prANbCGY0AAODvcmsm/ZAhQ9S/f3/dd9996tatm4KCgmSz2XTgwAGtXbtWKSkpmjRpUrkGzM7O1ltvvaUNGzbo+PHjat26tcaOHVtiy53T7dy5U1OnTtWuXbvk7e0tu92uZ599VjVr1nReZuzYsVq5cmWx686cOVN33313ud4PAAAAoDywWDhgPZzRCAAA/g63ivQtWrTQwoULNWXKFC1YsEAOh8O57dprr9WkSZPUsmXLcg04bNgw7dy5UyNHjpS3t7fmzJmjAQMGaO3atfL19S3xOvv379fAgQPVsmVLzZgxQ//9738VGRmprKwsvfLKK87L/fLLL+ratasGDhzocv2zHQAAAAAATKG1BgAAAHBhcatIL0mtW7fWihUrlJ6erkOHDqmgoED/+Mc/dOmll5Z7uO3btys+Pl7z589X+/btnX//jjvu0NKlSzV48OASrzdv3jz5+vrqnXfekZeXlzp06KBatWppwoQJeuKJJ1S/fn3l5+frt99+U69evXTzzTeXe3YAAACgIhS10EiNi1XekXR51vVXgD2c1hoAAABAFeV2kb6Iv7+//P39yzNLMVu3bpW3t7dCQ0Nd/m6bNm20efPmUov0W7du1e233y4vLy/n2N13362IiAht2bJF4eHh2rdvn3JycnTNNddU6H0AAAAAyhutNQAAAIALh1sLx1a2xMREBQUFqUaNGi7jjRs31r59+0q8zokTJ/THH3+oSZMmLuP+/v7y8fFxXu+XX36RJK1atUphYWFq3ry5+vXrpx07dlTAPQEAAAAAAAAAoLjznkn/d+Xl5Wnt2rWlbg8ICFBWVpZ8fHyKbfP29lZWVlaJ18vMLJxJdLbrFRXpMzMz9dZbbykjI0Nz587VgAEDtHz5cl199dVu3ycAAAAAAAAAANxhrEh/8uRJjRw5stTtbdu2Vc2aNUvd7uFR8kkARYvZ2my2ErcVXe+BBx5QmzZt1KFDB+f24OBgde7cWXPnztW0adPO6X5IUr16xQ8IVDeBgSUv4msaudxDLvdZNRu53EMu95DLPVbNJVk3G7ncQy73kMs95HKfVbORyz3kcg+53GPVXJJ1s5HLPeSqeowV6b29vbVnz54yLzN06FAdPHiw2Hh2dnaJM+Wl/82gL2mm/fHjx+XrW/hiCAoKUlBQkMt2Pz8/3XLLLWfNdaa0tCwVFDjcus6FxKq9UMnlHnK5z6rZyOUecrmHXO6xai7JutnI5R5yuYdc7iGX+6yajVzuIZd7yOUeq+aSrJuNXO4hlzV5eNjKnOht6Z70TZo0UVJSknN2fJH9+/cX6zlfxNvbW/Xr19f+/ftdxtPS0pSVleW83oYNGxQfH1/s+idPnlTdunXL6R4AAAAAAAAAAFA6Sxfpw8LClJGRoYSEBOdYenq6tm/frpCQkFKvFxoaqi+//FK5ubnOsc8++0w1atRQ27ZtJUlxcXEaN26ccnJynJdJTk7W999/77wMAAAAAAAAAAAVydJF+jZt2qht27Z64YUXtGLFCm3cuFEDBw6Ur6+v+vbt67zcb7/9pt27dzt/HzRokFJSUjR48GB9+eWXWrhwoSZNmqQHH3xQDRo0kCQ99dRTOnLkiJ566inFx8frk08+0YABA3TJJZfo0UcfrfT7CgAAAAAAAACofixdpJekOXPmqFOnTpo6dapeeuklXXbZZYqKilKdOnWcl4mIiNCQIUOcvzdr1kwLFizQ8ePHNXToUC1cuFCPPvqoxo4d67xMixYtFBUVpby8PL3wwguKiIjQ9ddfryVLlpTa7x4AAAAAAAAAgPJkbOHYc1WnTh1NmjRJkyZNKvUyixYtKjbWunVrLV++vMzbbt26dYnXBQAAAAAAAACgMlh+Jj0AAAAAAAAAABcqivQAAAAAAAAAABhi+XY3AAAApcnYlqDUuFjtPZIuz7r+CrCHyy84xHQsAAAAAADOGUV6AABQJWVsS1BydJQcubmSpLz0NCVHR0kShXoAAAAAQJVBuxsAAFAlpcbFOgv0RRy5uUqNizWUCAAAAAAA9zGTHhccWh8AQPWQl57m1jgAAAAAAFbETHpcUIpaH+Slp0kOh7P1Qca2BNPRAADlzNO/nlvjAAAAAABYEUV6XFBofQAA1UeAPVw2Ly+XMZuXlwLs4YYSAQAAAADgPtrd4IJC6wMAqD6KWpmlxsUqjxZnAAAAAIAqiiI9Liie/vVKLMjT+gAALkx+wSHyCw5RYKCvUlIyTccBAAAAAMBttLvBBYXWBwAAAAAAAACqEmbS44JC6wMAAAAAAAAAVQlFelxwaH0AAAAAAAAAoKqg3Q0AAAAAAAAAAIZQpAcAAAAAAAAAwBCK9AAAAAAAAAAAGEKRHgAAAAAAAAAAQyjSAwAAAAAAAABgCEV6AAAAAAAAAAAMoUgPAAAAAAAAAIAhFOkBAAAAAAAAADCEIj0AAAAAAAAAAIZQpAcAAAAAAAAAwBCK9AAAAAAAAAAAGEKRHgAAAAAAAAAAQyjSAwAAAAAAAABgCEV6AAAAAAAAAAAMoUgPAAAAAAAAAIAhFOkBAAAAAAAAADCEIj0AAAAAAAAAAIZQpAcAAAAAAAAAwBCK9AAAAAAAAAAAGEKRHgAAAAAAAAAAQzxNBwAAAEDlydiWoNS4WO09ki7Puv4KsIfLLzjEdCwAAAAAqLYo0gMAAFQTGdsSlBwdJUduriQpLz1NydFRkkShHgAAAAAMod0NAABANZEaF+ss0Bdx5OYqNS7WUCIAAAAAAEV6AACAaiIvPc2tcQAAAABAxaNIDwAAUE14+tdzaxwAAAAAUPEo0gMAAFQTAfZw2by8XMZsXl4KsIcbSgQAAAAAYOFYAACAaqJocdjUuFjlHUmXZ11/BdjDWTQWAAAAAAyiSA8AAFCN+AWHyC84RIGBvkpJyTQdBwAAAACqPdrdAAAAAAAAAABgCEV6AAAAAAAAAAAMoUgPAAAAAAAAAIAhFOkBAAAAAAAAADCEIj0AAAAAAAAAAIZQpAcAAAAAAAAAwBCK9AAAAAAAAAAAGEKRHgAAAAAAAAAAQyjSAwAAAAAAAABgCEV6AAAAAAAAAAAM8TQdAAAAAAAAAACqgoxtCUqNi9XeI+nyrOuvAHu4/IJDTMdCFUeRHgAAAAAAAADOImNbgpKjo+TIzZUk5aWnKTk6SpIo1ONvod0NAAAAAAAAAJxFalyss0BfxJGbq9S4WEOJcKGgSA8AAAAAAAAAZ5GXnubWOHCuKNIDAAAAAAAAwFl4+tdzaxw4VxTpAQAAAAAAAOAsAuzhsnl5uYzZvLwUYA83lAgXChaOBSoJq38DAAAAAABUXUV1nNS4WOVR30E5okgPVAJW/wYAAAAAAKj6/IJD5BccosBAX6WkZJqOgwsE7W6ASsDq3wAAAAAAAABKQpEeqASs/g0AAAAAAACgJBTpgUrA6t8AAAAAAAAASkKRHqgErP4NAAAAAAAAoCQsHAtUAlb/BgAAAAAAAFASivRAJWH1bwAAAAAAAABnot0NAAAAAAAAAACGUKQHAAAAAAAAAMAQivQAAAAAAAAAABhCkR4AAAAAAAAAAEMo0gMAAAAAAAAAYAhFegAAAAAAAAAADLF8kT47O1sREREKDQ1Vy5Yt9fjjj+v333936/qdOnXS6tWri237/fff9eSTT6p169a69dZb9eqrryorK6sc0wMAAAAAAAAAUDpP0wHOZtiwYdq5c6dGjhwpb29vzZkzRwMGDNDatWvl6+tb5nWzsrL09NNP69ChQ8W2HTt2TI888ogCAwM1ZcoUpaWl6c0339Sff/6puXPnVtTdAQAAAAAAAADAydJF+u3btys+Pl7z589X+/btJUmtW7fWHXfcoaVLl2rw4MGlXnfLli0aP368jh49WuL2JUuWKCMjQ6tWrVLdunUlSfXr19fgwYP1448/qkWLFuV+fwAAAAAAAAAAOJ2l291s3bpV3t7eCg0NdY75+/urTZs22rx5c5nXHTRokJo3b6758+eXettt2rRxFuglKSwsTN7e3oqPjy+fOwAAAAAAAAAAQBksXaRPTExUUFCQatSo4TLeuHFj7du3r8zrrlmzRtOmTZO/v3+pt92kSROXsRo1aujyyy8/620DAAAAAAAAAFAejLW7ycvL09q1a0vdHhAQoKysLPn4+BTb5u3tfdYFXq+++uoyt2dmZp73bZ+pXr3it1PdBAaWvT6AKeRyD7ncZ9Vs5HIPudxDLvdYNZdk3Wzkcg+53EMu95DLfVbNRi73kMs95HKPVXNJ1s1GLveQq+oxVqQ/efKkRo4cWer2tm3bqmbNmqVu9/D4+ycB2Gy2YmMOh8Pt205Ly1JBgeNv56mqAgN9lZKSaTpGMeRyD7ncZ9Vs5HIPudxDLvdYNZdk3Wzkcg+53EMu95DLfVbNRi73kMs95HKPVXNJ1s1GLveQy5o8PGxlTvQ2VqT39vbWnj17yrzM0KFDdfDgwWLj2dnZJc6Cd4ePj0+JM+azs7PVsGHDv3XbAAAAAAAAAACcC0v3pG/SpImSkpLkcLjOUt+/f3+xfvLnc9v79+93GcvPz9fBgwf/9m0DAAAAAAAAAHAuLF2kDwsLU0ZGhhISEpxj6enp2r59u0JCQv7WbYeGhurbb7/V0aNHnWNbtmzR8ePH//ZtAwAAAAAAAABwLixdpG/Tpo3atm2rF154QStWrNDGjRs1cOBA+fr6qm/fvs7L/fbbb9q9e7dbt92vXz95eXlp4MCB2rhxo1asWKEXX3xR7du31y233FLedwUAAAAAAAAAgGKM9aQ/V3PmzNHkyZM1depUFRQUqFWrVpoxY4bq1KnjvExERIQOHTqkTZs2nfPt+vv7Kzo6Wm+88YZGjBghb29v3X333WUuZgsAAAAAAAAAQHmyfJG+Tp06mjRpkiZNmlTqZRYtWlTqtssvv7zUBWqvvvpqRUVF/d2IAAAAAAAAAACcF0u3uwEAAAAAAAAA4EJGkR4AAAAAAAAAAEMo0gMAAAAAAAAAYAhFegAAAAAAAAAADLH8wrEAAAAAAADAucjYlqDUuFjtPZIuz7r+CrCHyy84xHQsACgTRXoAAAAAAABUeRnbEpQcHSVHbq4kKS89TcnRUZJEoR6ApdHuBgAAAAAAAFVealyss0BfxJGbq9S4WEOJAODcUKQHAAAAAABAlZeXnubWOABYBUV6AAAAAAAAVHme/vXcGgcAq6BIDwAAAAAAgCovwB4um5eXy5jNy0sB9nBDiQDg3LBwLAAAAAAAAKq8osVhU+NilXckXZ51/RVgD2fRWACWR5EeAAAAAAAAFwS/4BD5BYcoMNBXKSmZpuMAwDmh3Q0AAAAAAAAAAIZQpAcAAAAAAAAAwBCK9AAAAAAAAAAAGEKRHgAAAAAAAAAAQyjSAwAAAAAAAABgCEV6AAAAAAAAAAAMoUgPAAAAAAAAAIAhFOkBAAAAAAAAADCEIj0AAAAAAAAAAIZQpAcAAAAAAAAAwBCK9AAAAAAAAAAAGEKRHgAAAAAAAAAAQyjSAwAAAAAAAABgCEV6AAAAAAAAAAAMoUgPAAAAAAAAAIAhFOkBAAAAAAAAADCEIj0AAAAAAAAAAIZQpAcAAAAAAAAAwBCK9AAAAAAAAAAAGEKRHgAAAAAAAAAAQyjSAwAAAAAAAABgCEV6AAAAAAAAAAAMoUgPAAAAAAAAAIAhFOkBAAAAAAAAADCEIj0AAAAAAAAAAIZQpAcAAAAAAAAAwBCK9AAAAAAAAAAAGEKRHgAAAAAAAAAAQyjSAwAAAAAAAABgCEV6AAAAAAAAAAAMoUgPAAAAAAAAAIAhFOkBAAAAAAAAADCEIj0AAAAAAAAAAIZQpAcAAAAAAAAAwBCK9AAAAAAAAAAAGEKRHgAAAAAAAAAAQyjSAwAAAAAAAABgCEV6AAAAAAAAAAAMoUgPAAAAAAAAAIAhFOkBAAAAAAAAADCEIj0AAAAAAAAAAIZ4mg4AAAAAZGxLUGpcrPYeSZdnXX8F2MPlFxxiOhYAAAAAVDiK9AAAADAqY1uCkqOj5MjNlSTlpacpOTpKkijUAwAAALjg0e4GAAAARqXGxToL9EUcublKjYs1lAgAAAAAKg9FegAAABiVl57m1jgAAAAAXEgo0gMAAMAoT/96bo0DAAAAwIWEIj0AAACMCrCHy+bl5TJm8/JSgD3cUCIAAAAAqDwsHAsAAACjihaHTY2LVd6RdHnW9VeAPZxFYwEAAABUCxTpAQAAYJxfcIj8gkMUGOirlJRM03EAAAAAoNLQ7gYAAAAAAAAAAEMo0gMAAAAAAAAAYAhFegAAAAAAAAAADKFIDwAAAAAAAACAIRTpAQAAAAAAAAAwhCI9AAAAAAAAAACGUKQHAAAAAAAAAMAQivQAAAAAAAAAABhCkR4AAAAAAAAAAEMsX6TPzs5WRESEQkND1bJlSz3++OP6/fff3bp+p06dtHr16mLbxo4dq2uuuabYf+vXry/HewAAAAAAAAAAQMk8TQc4m2HDhmnnzp0aOXKkvL29NWfOHA0YMEBr166Vr69vmdfNysrS008/rUOHDpW4/ZdfflHXrl01cOBAl/ErrriinNIDAAAAAAAAAFA6Sxfpt2/frvj4eM2fP1/t27eXJLVu3Vp33HGHli5dqsGDB5d63S1btmj8+PE6evRoidvz8/P122+/qVevXrr55psrID0AAAAAAAAAAGWzdLubrVu3ytvbW6Ghoc4xf39/tWnTRps3by7zuoMGDVLz5s01f/78Erfv27dPOTk5uuaaa8o1MwAAAAAAAAAA58rSRfrExEQFBQWpRo0aLuONGzfWvn37yrzumjVrNG3aNPn7+5e4/ZdffpEkrVq1SmFhYWrevLn69eunHTt2lE94AAAAAAAAAADOwli7m7y8PK1du7bU7QEBAcrKypKPj0+xbd7e3srKyirz9q+++uoytxcV6TMzM/XWW28pIyNDc+fO1YABA7R8+fKzXv909eoVz1jdBAaWvT6AKeRyD7ncZ9Vs5HIPudxDLvdYNZdk3Wzkcg+53EMu95DLfVbNRi73kMs95HKPVXNJ1s1GLveQq+oxVqQ/efKkRo4cWer2tm3bqmbNmqVu9/D4eycBPPDAA2rTpo06dOjgHAsODlbnzp01d+5cTZs27W/dPgAAAAAAAAAAZ2OsSO/t7a09e/aUeZmhQ4fq4MGDxcazs7NLnGHvjqCgIAUFBbmM+fn56ZZbbjlrLgAAAAAAAAAAyoOle9I3adJESUlJcjgcLuP79+9XkyZN/tZtb9iwQfHx8cXGT548qbp16/6t2wYAAAAAAAAA4FxYukgfFhamjIwMJSQkOMfS09O1fft2hYSE/K3bjouL07hx45STk+McS05O1vfff6+2bdv+rdsGAAAAAAAAAOBcWLpI36ZNG7Vt21YvvPCCVqxYoY0bN2rgwIHy9fVV3759nZf77bfftHv3brdu+6mnntKRI0f01FNPKT4+Xp988okGDBigSy65RI8++mh53xUAAAAAAAAAAIqxOc7sJWMxx44d0+TJk/X555+roKBArVq10ksvvaSmTZs6L/Pwww/r0KFD2rRpU7HrHzx4UHfccYemTp2q+++/32Xb9u3bNXPmTO3evVseHh4KCwvTiy++qAYNGlT4/QIAAAAAAAAAwPJFegAAAAAAAAAALlSWbncDAAAAAAAAAMCFjCI9AAAAAAAAAACGUKQHAAAAAAAAAMAQivQAAKBKSUpKMh2hRCdOnDAdAQAuSDt27Cg2lpCQYCAJ/i6rPpclLdV37NgxA0lcWfXxgnuWLFliOkKp9uzZYzoCgP+PIj3OW1ZWliRp9+7dWrVqlU6dOmU40f/k5ubq8OHDpmMAwDmrauu4x8fHG/vbQ4cONfa3yxIeHq5ff/3VdAy3pKenG/vbixcvdv585uP22muvVXIalJevv/5aeXl5pmO4yMnJ0Z49e+RwODiYVsXs3r1bP/30k0aNGuX8+aefftKPP/5omfeJGTNmFBubMGFC5QcpQdFB7a+++kpvv/22MjMzjWWx+nNpt9uLjT300EMGkhSy6uP15JNPlvmfFeTm5urYsWM6evSo8z/Tli5dajpCqYYOHao+ffpo9erVys3NNR3HBZ/fqG48TQdA1TRz5kwdOHBAw4cP16BBg3TllVfq3//+tyZOnGgs08aNG7Vt2zYNGzZM3bt3V2ZmpoYMGaJHHnnEWCZJ2rBhQ5nbO3fuXElJXPXs2VP/+te/JEmbN29W+/btjeQ4V//5z38UFRVV4hehyjBnzpwytw8ZMqSSkhS3cuVK9erVy9jfL8m///3vMre3adOmkpJUHQMGDFBkZKQCAgJMRzknw4YN0/fff2/kb1v1gMZDDz2khx9+WMOHD9cDDzxgOo7TY489pgULFkiS5s6dqyeeeMK57Z///Kfzs6CyxcbGqn///pKkkSNHuuT48ccfjWSSpIcfflg2m63U7dHR0ZWYprhVq1aVub1Hjx6VkqM0CxYs0KhRo9SuXTt16dJFYWFh8vLyMpbnP//5j4YMGSJPT08tW7ZM999/v959913dcsstxjKdbSJJgwYNKilJ6RITEzV//nwdPXrU5T33vffeq9QcS5cu1datW/XXX3+57Gt5enrqrrvuqtQsZ5o1a5YyMjL06aefOicvSdKpU6e0ZcsWjRs3zmA66ZVXXpEkPfLIIxo3bpzatWunMWPGaPbs2UbyWPW5fOSRR7Rz507l5OS4vC8UFBToxhtvNJbLqo9Xly5djP3tc7F06VJNmjTJOYHQ4XDIZrPp559/NpqrSZMmGjdunFq3bq2LL77YOW6qFnC6zz77TN98842WL1+ut956S926dVOfPn3UuHFjo7ms+Pl9uuzsbO3bt0+1a9dWo0aNjO/r3HzzzSVus2KtoEh6err8/f1Nx7AUivQ4L/Hx8VqyZIliYmJ07733auzYsQoPDzeaae7cuZo4caI2bNigm2++Wa+//roGDBhgvEg/dOhQBQQEqGnTpsUKSzabzdgH8+lZIiMjLVmkLygo0Pr16xUVFaXdu3fr3nvvNZblyJEjxcZOnjypNWvWyMfHx2iRft68efruu+8UERGh2rVrG8txutdff73E8QMHDujUqVPavXt3JSf6n06dOpVagLPZbPr8888rOVGhG2+8UT169NCUKVMUGhpqJIM7TBbKMzMztXHjxlIzmHpffeihhxQaGqpRo0Zp27ZtmjBhgiX+TZ4+W379+vUuRXqTz+Ppf9tKB16KDhxs3LhRWVlZCg8PV40aNbR69Wr5+fkZTlf4HEpSSkqKEhMTFRwcLE9PT3377be67rrrjBfpFy5cqKysLMXHx2vt2rV6/fXX1apVK02bNs1InqlTpyoqKkojRozQZZddpqlTp2rixImKjY01kkeS7r33XtlsNjkcDuXk5Ojiiy+Wp6enMjIyVK9ePW3ZssVYtiIvvfSSbrrpJrVp06bMg1YVbfz48ZIK91WHDRtmLEdJWrRooZ07d8rDw0OXXHKJc7xGjRp66623zAX7/3bt2qWVK1dq3rx56tmzp4YPH17ibPHKYtXn8u2339bRo0c1ZswYTZo0yTnu6empwMBAY7ms+nj17NmzxHGHw6H9+/dXcpriPvjgAy1dulQ33HCD6Sguimb0n/4YmawFnOm2227Tbbfdpm+++Ubjxo1TdHS0QkJC9PLLL6tRo0ZGMlnx81uS8vPzNWnSJMXExMjHx0c2m00nTpxQ//799cILLxj5zIyIiHBOdundu7diYmKc25YsWWK0SG/VyUJWRZEe56127dpKSEhQ7969Jcn4qVEOh0PXXHON5s+fr/bt28vHx8cSX/rfeOMNrV69WsePH1ePHj3UrVs3S3zJP/3DwwqP0+kyMjK0bNkyffTRRzpx4oTy8/O1du1aBQUFGcv08ssvu/z+66+/6oUXXlDr1q01ZcoUQ6kKrVq1ShMnTpTdbtfMmTN19dVXG80jSR9//LHL7ydOnNDEiRN15MgR44/XrFmzio1t375d06dPNzo7aOTIkerUqZNGjx6te+65R88995w8PKzblc5k0SY9Pb3U2cymv/BcccUVWrp0qcaMGaO77rpLdevWdW47899FZSnr/d7k83j63zaZ40xF7wMffPCBli1b5vx32LFjR+c+j0lFM5kHDx6syMhI50y3w4cPF/usMiUtLU1Hjx7ViRMnlJuba7TVQE5Ojq688krn7x06dFBkZKSxPJL0ww8/SCqc6Xzrrbc6JyF88cUXxg4Un+nEiRPGZ4Kf7vnnn9d3332nY8eOubyPmXy/79Chgzp06KD27dvrpptuMpajNA6HQx4eHtq6dauzDUlOTo7hVNZ7Ln18fOTj46Po6Gjl5ubqxIkTzlwZGRkuB2BMsNrjVWTZsmWaOnWqSwsSf39/bd261WAqKSAgwHIFeklatGiR6QilysrK0scff6wVK1boxIkTeuSRR9SzZ09t3rxZTz/9tLH9Vyt+fkvS/Pnz9ccff+jzzz9X/fr1JUmHDh3ShAkTNHfuXCNtn05/bzh58mSp20yw6mQhq6JIj/NSt25dvfbaa9q1a5dmzpypt956S5deeqnRTB4eHvr000+1ZcsWjRo1SvHx8Zb40m+322W323X48GGtXr1aDz30kJo2bSq73a527dpZoghnhcepSEREhD755BO1atVKL730kjp16qS7777baIH+TEuWLNGMGTP01FNP6bHHHjMdRxdffLEmTpyoL7/8UkOGDFHv3r1dZjyY3on/+eefNXz4cDVu3Fhr1qwxfkpb8+bNnT8XFBRo1qxZWrp0qSZMmKDu3bsbTCa1bt1aq1ev1ujRo9WjRw+XlgeV3WJAkiV6eJYkKCjIsl92Tp06pRkzZig+Pl4jRowwNvvodKfvAFvp/d7qjhw5opMnTzrPhsjOzrbEIoJF/vjjD5dT0Rs0aKA///zTYKJCnTp10qlTp3TfffepX79+ioyM1EUXXWQsj6enp44dO+Z87ScmJhrLcqZdu3a5nHl2xx13nLW9XmUJCgrSX3/9ZXz/vsgrr7yi+Ph4l/1B0wdli/j4+Gj06NHGWwOdqXHjxnr88cd18OBBtW3bVsOHD9c111xjNJNk3edy2bJleuONN3Tq1Cnn82iFNilWfbzmzZunhQsX6t1339Xzzz+vL7/80hKfQWFhYfroo490xx13uHz2mD7YkpKSorFjx2r//v366KOPNHLkSE2ePNno2RpFOnTooNtuu00jRoxQSEiIc/zee+/VsmXLjOWy6uf3unXrFBMTo1q1ajnHGjZsqClTpuiRRx4xUqQva+KL6X1/q04WsiqK9DgvU6ZM0fLlyzV37lzVrl1bNpvN+OzYUaNGac6cORo2bJgCAwP17rvvauzYsUYzna5BgwZ66qmn9NRTT+mHH37Q9OnTNW7cOH399ddG8mRkZDjbRWRmZhbrnW9qxy8uLk533nmnevbsqZCQEHl4eFjmzfvo0aN66aWX9Pvvv+vDDz/U9ddfbzqSixtuuEFBQUFavny580u16Z34BQsW6J133tHzzz/vbCFhFYcOHdLw4cMlFfbqs0IxVSo8M+Lbb79Vv379jGcKDg52tmTA2f3yyy968cUXdckll+hf//qXLrvsMtORJFl3BzgtLU0LFy4s9rNkdkHbIvfdd58efPBB3XXXXXI4HFq/fr0efPBB07GcAgMDNWvWLGfrgZiYGOPvGVLhadZbtmzRl19+qePHj+vEiRMKDg6Wr6+vkTxPPvmk+vfvr9TUVL3wwgvaunVrqS3ZKltBQYG+/fZb3XrrrZIK1wiyyr/XgoIC3XfffbrhhhtcCl2mCs9bt27Vp59+Kh8fHyN/vyxWaQ10pkmTJmnjxo1q1aqVatasqdatW5faqqQyWfW5fP/99y3ZJsWqj9cll1yiFi1a6LrrrlNaWpqeeuop3XPPPaZjad68ecrNzXV5n7fCwZaIiAjdeeedWrx4sfz8/HTttddq7NixmjdvntFckvToo4+W2rrV5KSYp556yrKf36cX6Iv4+flZ6jPAKpgs5B6K9DgvAQEBGjRokE6cOKGjR4/qn//8p+lIat26taKiopy/mzzqW5rU1FR98sknWr16tXJycvTQQw8Zy9KgQQNnu4h//OMfLh/AJgu7X331lVauXKnXXntNOTk56tatm/Ly8oxkOd0333yjUaNGqX379poxY0aJH8wmffzxx5owYYLsdrveeecd1axZ02ietLQ0jRw5Un/99ZeWLl2qq666ymieM61Zs0YTJ05U37599eyzz6pGjRqmIyk5OVmjR4/WH3/8oQULFljiINAvv/xS6jaT/y6t8CWwJH369NETTzyhJ5980lI7oYmJierWrZukwnUhin6WpKSkJFOxFBoaqr179xb7WZLLTC5TnnvuOTVv3lzffPONpMJCXIcOHQyn+p/JkycrIiJC999/vzw8PNSuXTu98cYbpmPpiSee0BNPPKHs7GzFx8crMjJS+/fv108//WQkT6dOndSsWTNt3bpVBQUFeuaZZ9SsWTMjWc40btw4Pf/886pZs6YcDoccDofefvtt07EkSXfddZfxhVlP16BBA8sVKYtYrTVQkQkTJri8J/Tt21dDhw4tse1fZbLqc2nVNilWfbyKZjkHBQVpx44dCg0NVX5+vulY2rFjh+kIJTp06JAefPBBffTRR6pZs6ZefPFFl/0xk9avX290fbXS3H777WratKnlPr/L6oRgamJTTk6Odu/e7Vzrpujnom0mWek7UVVgczA9DufBiqumF81OP7Nfn6keakVOnDihDRs2aM2aNdqzZ4+6dOmi+++/35K9K8/0ySef6L777jPytx0OhzZv3qylS5dq8+bNatWqlR5//HFjC9xed911qlmzZqltd0y+zp577jl9//33mjx5smUWHA0JCVF2dra6d+9eYpsDk19mR44cqc8++0zDhg1TmzZtim039QWtbdu26ty5s8aOHWuJxUZLc+zYMcXExGjJkiWKj483kuFsbXhMndL8/fff65ZbbjHyt8vy3Xfflbm9bdu2lZSk6tmxY4d2794tu92un376SS1btjQdqZhjx46pTp06pmM4JSUlafPmzfr666+1c+dOtWnTRnfddZexxd///e9/u/xus9lUq1YtXXHFFZYofJ06dcp5gOqaa66Rp6c15lANGzZMXbp0UYcOHSzxmTR9+nQlJSXp9ttvd5koYbrlhyQNGTJEr7zyimVaA7366qtKTk7W//3f/6lVq1bO8by8PCUlJemzzz4zmM66z+WcOXPk7+9vuTYpVn28Vq5cqZUrV+q9995Tjx495O/vr/r16+vdd981mqugoEAffPCBNm/erLy8PIWGhurJJ580/t5qt9u1cuVK2e12rVq1SllZWerdu7fWrl1rNJckPfvss6pTp45at26tiy++2Dlu+jUmWXM/rGvXrpo2bVqJBfkRI0Zo3bp1lZ6pU6dOpW6z2Wz64osvKjGNqxYtWjjbMx44cMClVWNSUpL+85//GEpmTRTpcV7uvPNOzZw501KzDbp16ya73a7rr7/e5Wid6eJDy5YtVbduXXXv3l0dO3YsNsPZSo/hmXr27GmJ1bYPHz6sZcuWKS4uTlu2bDGS4VyKXMePH3fZsaksTz75pN54440ye71XdrbZs2eXedTc5GwNq+7EfPbZZ2dduNbkgbP//ve/io6O1po1axQQEKAnnnhCvXr1MpLl2muvLbUNj8kDxlZ5zyxNXl6e80tqSkqKJfqg/vnnnzp+/LiaNm2qyMhIZWdny8PDQ8OHDzfax1ySYmNjtWDBAp08eVIxMTG67777NGzYMMu0vElMTNSQIUOUmZmplStXauDAgZozZ47xWWa33XabOnXqpDvvvFOhoaHy8vIymsdut+uXX37RVVddJQ8PD+3du1eBgYHOBc3vvPNOY9mys7M1bdo0/fe//9XMmTM1ffp0jRo1St7e3sYyFVmzZo02bdqkf//737rlllvUuXNn3X777cYObDz88MPFxmw2W6mLiFemp59+Wtu3b7dMa6CdO3fq119/1ezZszV06FDneI0aNXTzzTe7FEhMsOpzedNNNyk3N9dlzPQkNMm6j5f0v+8XycnJ2rlzp9q1a2f8s/vNN9/UL7/8or59+6qgoEAxMTFq2rSp8Ta47733nvbu3asff/xRjz/+uFasWKHbb7/dEjPYrfoai4uL0wcffGC5/bCyvktK0qZNmyopSdXAZCH3UKTHeenTp4/l2slYtThy+pv4mUUl00c1z6ZHjx5atWqV6RhOp06dMt7GpSxWfQ1K1s5mRSaL4WUx8Txu2bJFUVFR2rZtm0JCQvTTTz9p8+bNlmgRZDVWe88skpmZqaeeekp9+vRxvq4HDx6sEydO6N133zVWdNuxY4eeeOIJjR49Wt27d1fnzp3VvXt3ff/99woLCzO+MHfPnj21aNEi9e/fX6tWrdIff/yhQYMGWWLWmyQ99thj+uc//6k333xTq1at0pIlS/Tpp59qyZIlRnMVFBTojz/+0Hfffae8vDzdeuutRouCQ4YM0cMPP+zs+75jxw5FRUVp5MiReuqpp4x+No4ePVqXXnqpvvjiC61YsUJjx46VzWbTtGnTjGU606lTp7R+/XpNnz5daWlplm0lYVJpryHT/d///PNPy6yNggvH6tWrdf/997usI3O6Rx99tJITuerevbtiY2Od3xlzc3PVvXt3rV+/3mguqXDdqa+++koFBQUKCwvTAw88QCuQMlh9P8xqlixZon379ik4ONjoBISSHDlyRIcPH9aVV15p/ECe1VnjfEpUOVZcNf2qq67Snj17dM011xjLUJJzOZJq1YKgiZ2GTp06lfp3bTabPv/880pOdO6sfMyzsrO99NJLmjx5sqTCL6+nf1Ht1auXVq5cWal53PXBBx9Y8t9kZT+P9913n2rWrKnu3btr8uTJCggI0B133GGZAn12drb27dun2rVrq1GjRsZn7GZmZjoX5C6JqdOG33zzTV199dUu/aXnzJmjiRMn6q233tJrr71mJNfMmTMVGRmp4OBgSZK3t7eGDBmiQ4cOaejQocaL9B4eHi4HMP7xj39Y5rUvFbZ9Cg0N1ZtvvilJeuihh7R8+XLDqaSEhASNGDFCrVq1Un5+vqZOnapJkyYZ+8KYlJTkLNBLhbNlf//9d0sUL3/++WdNmjRJ8fHxql27tt566y3LfPZ899132rp1qxISEvTXX38pODhYYWFhxvKkpKRo7Nix2r9/vz766CONHDlSkydPtsQZQT179tSff/6pPXv2KCwsTMnJyWrQoIHpWPrjjz/04osvWq4VqFWfy4KCAi1cuFC//vqrxo0bpyVLlmjQoEHG3/et9njt379fklzWkbESh8PhMqnLy8vLMpO8evTooR49epiOUczvv/+uxYsX6/jx43I4HCooKND+/fuNT8q06n7Yhg0bnPv0Z7YcfOedd/T0009XeqZJkybpxx9/VKtWrTR9+nQdPHhQAwcOrPQcJfnyyy/1wgsvqHbt2vLw8NC7776rG2+80XQsy6JIj/NixVXTk5KSFB4ergYNGrgcODC9I3ourFoQNKGkxay2b9+u6dOnn7UViGlWnglR2dlOX3A0OjrapUhvhYWAz8aqB1wq+3n08vLSqVOndOTIER07dkwBAQGV+vdLk5+fr0mTJikmJkY+Pj6y2Ww6ceKE+vfvrxdeeMHYv8X09PRSTw02uSD3999/r9WrV7t8sfHy8tLYsWONfllMSkpyFuil//27a9iwoY4dO2YqltMll1yin3/+2fl6WrNmjaV6v0vSyZMnnflSUlJUUFBgOJE0Y8YMLV68WFdeeaUk6ddff9WLL75orEjv6empLVu2OAvMW7ZsUc2aNZWenm788+jMxefy8/PLXJCuMg0YMECBgYF66qmn9OCDDxrv5xwREaE777xTixcvlp+fn6699lqNHTtW8+bNM5pLkuLj4/Xqq6/Kw8NDy5Yt07333qs333zT+EzGV155pcRWoKZZ9bmcOnWq0tPTtXPnTjkcDn399ddKSUkxviiw1R6vohZKkyZN0r///W+1adNGR48e1fbt242/5qXClohvvPGG+vfvL5vNpsWLF+vqq682HUsbN250vsZO/57x/fffG0xVaPjw4WrevLl++OEH3Xvvvfryyy8t0ZLXqvth7777rnOffuDAgS5nU23cuNFIkT4hIUH/+te/5OnpqQEDBujpp5+2TJH+7bff1tKlS3Xttddqw4YNmjVrlubPn286lmVRpMd5seKprsOGDTMd4bxZtSBoQvPmzZ0/FxQUaNasWVq6dKkmTJig7t27G0yG83Xm69tKXxRLUxUyVoa4uDjt2LFDS5culd1u15VXXqns7GxlZ2cb7Zk8f/58/fHHH/r8889Vv359SdKhQ4c0YcIEzZ07V08++aSRXEFBQVq0aJGRv12WmjVrljjzyMvLy+gpp2ee+XB6mxY/P7/KjlPMmDFj9Nxzz+nAgQMKCwvTRRddpHfeecd0LKd+/frpn//8p9LS0jRt2jStXbtWgwYNMh1Lp06dchbopcIzHfPz843lefXVVzV06FDZbDYVFBTooosu0qxZs/T++++rT58+xnJJUps2bfTmm28qJydHX3/9tZYsWWKZ3qxFi/9u2bJFH3zwga6++mqFhYXpoYceMpLn0KFDevDBB/XRRx+pZs2aevHFF9WtWzcjWc40Z84cLV++XIMHD9all16qjz76SKNGjTJesPT09DTeeqQkVn0uv/nmG/3rX/+S3W6Xr6+vFixYoPvvv990LMs+XpGRkfr++++1aNEi5eTkaN68edq7d6+RAuXpXn31VY0fP159+vRxtpV5+eWXjWaSCs9qHDVqlHNdJSvJzs5WRESEJk6cqPbt22vAgAHq37+/6ViW3Q87/bvtmd9zTdV1PD09nQfT69evr1OnThnJUZK8vDxde+21kgrPKp49e7bhRNZGkR7nJTc3V/Hx8crOzpZUOPPnwIEDRgvlbdu21dGjR3XixAk5HA5npqrAah/URUwePDh06JCGDx8uSVq5cqUaNWpkLAv+Hqu+vnFubrrpJt1000166aWXFBsbq5iYGHXs2FG9e/fWiBEjjGRat26dYmJiVKtWLedYw4YNNWXKFD3yyCPGivRWddFFFyk9Pb3Y4tJpaWlG3+cvvvhil57JRQd+/vjjD5fn1pRmzZpp9erV+v3335Wfn68mTZpY5pR5qbB1WFBQkL766ivl5eVp/PjxCg0NNR1LtWrV0s6dO52nMu/cuVO1a9c2luemm27SF198ob1796pGjRpq1qyZatSo4fzCaNKIESM0b948+fr6KjIyUu3atdMzzzxjOpYk6dJLL1V4eLhuv/12ffXVV3r//fe1fft2Y0X6ooMsRbKysixx5ohU+D3o0ksvdf5+3XXXWWLfx6qtQK36XHp6erqcyeLl5WX8DBLJuo/XF1984ZxBfNlll2nx4sWy2+3Gi/Q+Pj6aMmWK0Qwl8fHxMX7grjRFLYuDgoL066+/6qabbrLEe1hOTo4l98NOf2zOfJys8LhJskRboCJnniFopWxWZP5TB1XSsGHDlJSUpJSUFF1//fX68ccfjc/8mTlzpvO0vxo1ajhnclWFdjdW89tvv+nKK680NktjzZo1mjhxovr27atnn32WN/IqyCo7KBeayi6ovvjii85+13Xq1NFjjz2mxx57TFu2bDHep7KkIq6fn5/R194999xj7G+XpXfv3ho6dKgmTZrkPOB54MABjR07VuHh4cZyPfjggxo+fLhmzZqlevXqSSrs7Tl69Gj17dvXWK7SFsXbunWrJPOL4mVlZcnHx0dHjx7VVVddpauuusq57ejRo0bXB5IK3zeefPJJBQUFSZL27dunmTNnGsuTnp6uNWvWKDs726XXrhUWZ42Pj9czzzzjUphftWqVJXoWz5w5U5s3b1ZycrJuv/12jRo1SiEhIcbydO7cWSNGjFBmZqaWLVumFStWqGvXrsbynK527do6fPiw8/Nn+/btllgYz6qtQK36XF599dVasmSJ8vPzlZiYqKioKEsczLPq43Xq1CmXgmnNmjWN7oM999xzmjlzZqnfX02/7m+88UZ9/vnnlizUBwUFaeLEierZs6fGjh2r48ePG28HJxUeyF63bp2aNWtmOorl5eTkaPfu3c7vimf+brJ9UVU8q94kivQ4Lz///LM2bNig1157TY8++qgKCgqMLTxXZPXq1fryyy81efJkjRw5Utu2bVN8fLzRTFZ28OBBRUZG6pJLLtGIESNUu3ZtZWdna9asWVqyZIl27dqlf/7zn5Wea+TIkfrss880bNgwtWnTxqW3uWT2A+ZsLr74YtMRSlXZ2ZKSkpyzmU//WSp87VmdidnFv/76q0uxrSSVfeDst99+K3E8LCzM6AKCZfVsNjkz/MEHH9TRo0dL3W6qeNqzZ08lJyfr/vvvV+3atVVQUKC8vDwNGjRIDz/8sJFMUuFM8AMHDuiOO+5Qs2bNZLPZlJiYqAEDBhg9ld/qi+I9/PDD+te//qXg4GCXLzoOh8P4+kCS1Lp1a61du1Y//vijCgoKdPPNN6tu3brG8jz//POqVauWfvvtN4WEhCghIUGtWrUylkeSNm3apLy8PE2dOlUOh8P5vpWXl6fZs2dbokifnZ2t0aNHq1WrVpb4Qv3kk09q1apVKigoUEJCgnr37q0HHnjAdCxJhYWkxx57TCkpKerdu7d+//13S5zOb9VWoFZ9LseOHas33nhDaWlp6tu3r8LCwoz3o5es+3jdcsstGj58uHr16iWbzaZVq1apRYsWxvI8/vjjkmSJ1jana9mypWw2m/Lz8xUTE+M8Q6PoM9sKPelfe+01bd68Wddff70eeOABbd261WXtQVOuueYaffzxx2rVqpXLd1nTkxEyMjK0ceNGORwOZWZmasOGDc5tmZmZRjKdPHlSQ4YMcRkr+t1ms+mLL74wEUuSlJiY6LJff+DAAZffTR9Asxqbg2bYOA99+vTRsmXL9P7776thw4bq2rWrunfvrjVr1hjL1KtXL61cuVJz5sxR8+bN1bFjR917771au3atsUznqkePHlq1alWl/s0BAwbo6quv1l9//aWmTZuqU6dOGjp0qHx8fDRu3DiXxfwqU6dOnUrdZvoDZuvWrfLz83NZjfyXX35RRESEli5daiyXZL1spy+gU5LTF5KtbOdSDP/ggw8q/SBVmzZtNGrUKPXq1atS/25Zevbsedbn0oSuXbtq2rRpJRbki2bdmFDUZ7SkXFYonp44cUKJiYny8PBQs2bNivWENyU1NVX/+c9/JEnXX3+9vv/+e3344YdasWKF0VzTpk1ztl2zol27drms42La2fZjTBWe77zzTn3++ed67bXX1KdPH9WtW1dPP/20YmNjjeSRChdR27ZtW7Hn0NPTU506dTJ68KxIfn6+FixYoM2bNysvL0+hoaF68sknLdH+w4oyMjL0ww8/qKCgQC1atCjWXsyUHTt2aPfu3bLb7frpp5/UsmVL05FwgTh+/Lhmzpypb775Rp6enrrttts0ZMgQo+3NpMI+5m+88YbL2NChQzVr1iwjeQ4dOlTm9oYNG1ZSkqqnefPmxWb0W2F/+myf0SbWpyooKLDMwvNn+u6778rcbrojh9Wwl4XzcvHFF+vjjz/Wtddeq+XLl6tp06Y6fvy40Uyenp46cOCAmjZtqu3btyssLEwnT540mulsTLaV+fPPPxUdHa2cnBzZ7XYtX75cAwcO1GOPPWb0C9imTZtK3WZy4bkpU6Zo3bp1ysnJ0fjx49WxY0dNmTJFS5cuNb6grRWzlVWEL212dmXp16/fWYvhJs4iWbRokV588UVt27ZNr7/+uiXOzNizZ49uueWWYuOmZ/+UNFvECs4888cqTp/dX/Rl8Pjx487PbdMzkgICAtSmTRvFxMRo/PjxOn78uCUWLPvqq68sXaR/8cUXjR2QKsn69eslSSkpKUpMTFRwcLA8PT317bff6rrrrjNWpA8ICJAkXXHFFdq7d6+6d+9u/DT+ohY3S5YsMdbj/WwiIyP1888/65FHHlFBQYFiYmI0depUjRkzxkieTz/9VDNnzlRGRobL+DfffGMkz5kSExMlFZ7ptXPnTklShw4dTEZSXFycPvjgA508eVJ33XWXnn76aQ0bNkwPPvig0VxWfS5//fVXLVq0SMeOHXMZN9muS7Lu43XxxRdr9OjROnbsmOrUqWM0i1S4YGxycrL+7//+T+np6c7xvLw8JSUlGctVtN9V0oHs2rVrKycnx1g7l7IWsbXZbNq9e3clJ3K1a9cuo3+/NNHR0ZY4w+x0jzzyiCIjI537PFZy4MABS01CszqK9Dgvr7zyipYvX64XX3xRK1euVP/+/fXCCy8YzfTEE0/o5Zdf1rvvvqsZM2Zo1apV6tixo9FMknXbyhQVAGvVqqVjx45p6tSpRttXFJk+fXqJr6WUlBQ9//zzWrJkiYFU0saNG7VmzRqlpKRo4sSJioqKUkZGhqKjo42fNm/FbEWv+7p162r48OElvu5NsWIxXCrcUY6NjVVkZKQeeOABTZ482WXBZBOF1CZNmjjX+rCSsg7mobiitihWnOGfmJioDz/8UGvWrFHDhg2Vk5OjTZs2ydfX11imIpdffrkee+wx3XLLLc5FbSXzPemLWO008Pfee0+SNHjwYEVGRqpx48aSpMOHDxttP1CvXj29//77uvnmmzV79mz5+PgoJyfHWJ7TPfDAA9q4caOys7MlFU5GOHDggCXalGzevFmxsbHOntMdO3ZU9+7djRXp33zzTY0bN875urKSYcOGafv27S6Lx9psNuNF+kWLFikmJkb9+/dXvXr1FBcXp0GDBhkv0lv1uXz++ecVFhZmuYV2rfp4JSYmasiQIcrMzNTKlSs1cOBAzZkzx1jBuVevXvr111+1Z88edenSxTleo0YN3XzzzUYynW716tX6z3/+o+DgYNWoUUPffPONGjVqpIyMDD3xxBPq3bt3pWf65ptv5HA4NHPmTDVs2FC9e/dWjRo1FBcXp8OHD1d6njPNmTPH5XebzabatWvrqquuUrt27QylKuxIYLWC+I033qgePXpoypQpCg0NNR3Hxbx58/Tdd98pIiLC+Jk2VQFFepyXK664QiNHjtShQ4c0bNgwRUZGGj+aePvtt+v222+XVPghuH//fkvsZI0ZM8bZVmbu3LkubWXef/990/EkSf7+/pYo0EuFs1gGDRqkyMhIZ5Fm27ZtGj58uPP5NcHb21t+fn7y8/PTTz/9pC5duujll1+2xArzVsxm5de9FYvhRby8vDRy5EgdPXpUDzzwgLOwaqqQ6uXlZcnTcDds2KDOnTtLUrEZXO+8846efvppI7k6derk8llYo0YNXXLJJWrfvr3RNhFWneE/ePBg7dq1S/fcc4+io6N14403qlOnTpYo0Ev/ey8426nqpnzxxRfO2etFTB90kaQ//vjDpZjUoEED/fnnn8byvP7661q7dq1at26t5s2ba9asWRoxYoSxPKcbNmyYkpKSlJKSouuvv14//vijZU77djgcLvsRXl5eRvcrGjZsqDvuuMPY3y/Lrl279MUXX1imhVgRDw8P+fj4OH//xz/+oRo1ahhMVMiqz2WtWrU0evRo0zGKserjNWHCBI0dO1Zvvvmm6tevr/79++uVV14xNqHqxhtv1I033qiQkBBddtllRjKUxWazaeXKlc6DGElJSZowYYIWL16sfv36GSnSF60Xs2vXLkVERDjHBwwYILvdXul5zrR371798MMP6tKli2rUqKGNGzeqYcOGWrdunXbs2OGy6HplsmJBfOTIkerUqZNGjx6te+65R88995xl2t+sWrVKEydOlN1u18yZM3X11VebjmRpFOlxXn7//Xc988wzSk5OlsPhUN26dTV37lyjK28fP35cU6dOdemdOXbsWJedUxOs2lbm9EKSlfqLFp0J0atXL82ePVtffPGF3n//fb388stGF1I7/UPukksu0SuvvGKZx82K2az6ui9itWJ4kf3792vUqFGSCs+QOP3ggQkXXXSR0b9fmnfffddZpB84cKBL3/yNGzcaK9Kf2e+0oKBAaWlpiomJ0ezZsy0xO/ZMy5cvNzarcvfu3brhhht01VVXKSgoSJKMH/A/XUBAgKXb3SxdutRSPemLBAYGatasWc62ZzExMUbfy+rVq6cBAwZIKmwR9OKLLxrLcqaff/5ZGzZs0GuvvaZHH31UBQUFeu2110zHklR4QPuNN95Q//79ZbPZtHjxYqNfrIsKIu3bt3fZj2jTpo2xTEWaNm2qvLw8yxXpL7nkEv3888/O99U1a9ZYoi2JVZ/Ltm3bKj4+XmFhYZY4mFHEqo/X0aNHFRoaqjfffFOS9NBDD2n58uVGM0mFB4ojIiJ0/PhxORwOFRQU6ODBg/rqq6+M5kpJSXGplTRq1EjJycny8fEx/norWrOoadOmkgrbXZ46dcpoJklKS0tTXFycAgMDJRUuovzcc89pyZIlCg8PN1akt2pBvHXr1lq9erVGjx6tHj16qEGDBs5tRWc7mnDxxRdr4sSJ+vLLLzVkyBD17t3bZb+w6DsdCpmvlKBKGj9+vAYNGuT8AhYbG6uIiAhFR0cbyzRp0iTl5+fr7bffVn5+vj766CONHz9eU6ZMMZZJsm5bmdN7Tefk5Dh/Nt1rWio83bRp06bq0aOHAgICtHz5cqMHgM508cUXW6LQXBKrZLPq676I1YrhkrRkyRJNnz5dDz/8sJ599lnjO+yStGzZMknSqVOn9N///ldSYTHCdCHi9LYtZ7ZwKamlS2UprWAaHBysBx54wFiR/uuvv9bo0aNVt25dvfvuu7r88su1c+dOvfbaazp06JCxIv1XX32lDRs2aOnSpZo4caI6duxoqbVk6El/fiZPnqyIiAjdf//9stlsat++fbFF/CpD3759tXTpUrVs2bLEgz8m93OKXHrppfL09HT2y+/atasyMzNNx5JU2N95/Pjx6tOnjwoKChQWFma0bdG3336rzZs3a8uWLS7jH3/8saFE/9O7d291795dLVu2dNkHmzRpksFUhWc1Pvfcczpw4IDCwsJ00UUX6Z133jGaSbLucxkQEKAnnnjC+X5hhckbknUfL6lwjaCixyslJUUFBQWGE0njxo3T/fffr88++0x9+vTRF198YYkiYJ06dRQTE6NevXrJ4XAoNjZWl1xyifbt22f8cXv++efVu3dvXXPNNSooKNB///tfvfXWW0YzSYUHgooK9FLhzP+jR4/Ky8vL+PddqxbEV61apW+//Vb9+vWzxPfb091www0KCgrS8uXLne3hbDabJf59Won5Sg6qpLS0NJeFIcPDwxUVFWUukKQff/xRa9ascf4+YcIE3XvvvQYTFWeltjIbN240HaFUO3fu1MyZM9W1a1f99NNPWrx4scaMGWP0NOs///xTEyZMKPZzkXHjxpmIJcna2SRrve4laxbDJWn+/Pl67733jM+MOtPy5cs1bdo0SYXF+po1a+r5559X3759jWU6veB2ZvHNSjOxi9SuXdvol4mpU6fq5Zdf1sGDB/Xee+/puuuu0+TJk9WjRw+j7ac8PT11zz336J577tFvv/2mZcuW6eTJk+rcubMeffRRo68xiZ705+vSSy/V22+/bTSD9L/FHhcuXOjyJd9KLr74Yn388ce69tprtXz5cjVt2tS5oLNpPj4+xie6nG737t3avHmzJc/wmj17tsLCwizXMzwnJ0erV6/W77//rvz8fDVp0sQSbRqt+lwuX75cy5cvt1xhy6qPV79+/fTPf/5TaWlpmjZtmtauXatBgwaZjiWbzabBgwfryJEjatq0qbp166bw8HDTsTRx4kSNGjVKERERstlsuuWWWzR58mR9/PHHeuqpp4xm69y5s1q1aqX/+7//k1RYgPb39zeaSSo822DatGnOySQrV65U48aN9eOPP1pi5rqVCuLJyckaPXq0/vjjDy1YsEDXX3+90Txn+vjjjzVhwgTZ7Xa98847lvgssiqK9Dgv+fn5Onr0qPOL4OkrqJuSn5+vgoIC5xt2QUGBJYpvVm0rU79+/VLzmOxfvHjxYs2YMUOjRo3SAw88oKysLI0YMUJ9+/bV7Nmz9Y9//MNIroceeqjEn63Aitms+rqXrFsMHzlypOUyff7551q0aJGioqJ03XXXSZJ27NihMWPGKCAgQHfddZfhhFVDbm6u8vLyjP39goIC5yJqHTp00Hfffafo6Gi1bNnSWKYzXXnllRo3bpyGDx+uNWvWaNmyZcaL9PSkd89zzz2nmTNnqlu3biVur+xZn0WztF566aVij5NVvPLKK1q+fLlefPFFrVy5Ug8//LBl2mL98MMPmj59uo4dO+ZyhpKp2bsBAQHKy8uzXKFSKmw7aJU2RacbMWKE1q1bZ6mzUSXrPpf+/v666aabTMcoxqqPV69evRQUFKSvvvpKeXl5Gj9+vCX6cxcdVG/cuLF+/fVXtWrVyhIF3aCgIC1btkwZGRmqUaOGM+eTTz5pOFlhu5vNmzc73++L9ntMT0p44403NGHCBPXs2VOenp7q2LGjJkyYoE8//dR5RrQJViyId+vWTZ07d9bbb79tucVZn3vuOX3//feaPn26Jd4jrM5alRNUGf3791fv3r3VtWtX2Ww2ffrpp3rkkUeMZrrttttcZncuXbpUt956q9FMknXbyjzwwAPOPs7jx493OYV59OjRLj2eK9OiRYu0ePFiXXvttZIKZ3K99957mjlzpux2u7755hsjuYYMGVLqtvj4+EpMUpwVs1n1dS9ZsxguFR48uOeee0zHcLFw4ULNnDnT2aNSkm666SbNnDlTL7/8srEifUZGhjZu3CiHw6HMzExt2LDBuc1kq4iffvqp2NjRo0e1dOlStWvXzkCiQme2J1q4cKElFwSWCs866N27t5EF1M5kulXF2ezcudN0BBePP/64JBltiVKShg0b6vvvv9fNN99siULN6WJjYzVy5EhJ0owZM8yGOcMrr7wiu92u66+/3hJnKNWvX1/333+/QkJCXN7TTJ8tKBWewv/VV1+pY8eOpqO4sOrZNlZ9Lm+++WYNHTpUnTt3dslluhWDVR8vqfAA+9GjR+Xh4WGZAxw33nijnn/+eT333HN64okn9PvvvxudMDRx4kSNHTu21GK8ydYoRUaOHKlDhw7p6quvtsT7fRF/f3/nweLT19Po16+fwVTWLIiPHTtW999/v+kYJTp58qRWr15tibMzqgKK9DgvvXv3VlBQkL7++msVFBTo1VdfVUhIiNFML730kt555x1Nnz5d+fn5ateunbHFA09n1bYyp8+KOrNgarKnc2xsbImL/T733HPOfs+ffPKJ7rvvvsqO5iInJ0f/+te/FB0drdTUVP373/82mud0Vshm1de9ZM1iuGT2311pjh8/7lKgL9KsWTNlZGQYSFSoQYMGzjVQ/vGPf2jRokXObabOtpGkZ5991uV3Dw8P1a1bV+3bt9cTTzxhKJWrunXrWrZAbzU//PCD5s2bZ7nF54rk5uYqPj5e2dnZkgrPKDxw4ICxmdgLFixQhw4d1K5dO0t9Efvvf/+rfv36ydPTU15eXpY4WFzEyuseeHp6Gp9FebrGjRtbrp1MkYSEBC1fvlw1a9ZUzZo1LfMas9rZNkWs+lzu2rVLUuFi10Ws0C/Zqo/Xxo0bNWbMGF1zzTXKz8/X2LFjNWPGDAUHBxvNNXbsWP34449q0qSJxo4dq4SEBGfbRhNuu+02SXKe0WhFe/bs0aeffmq5s58TExM1ZMgQZWZmauXKlRo4cKDmzJlj/Oyg8ePHW+75jIqKsmyRvlmzZpbaL7Q6a/0rhOWdPkvQ19fXpdD1008/6YYbbjARS1Lhl4mhQ4dq6NChxjKUxKptZco6Sm7yCHpJBfoid9xxhyTpgw8+MFakT05O1uLFi7V8+XJlZ2dr8ODBGjhwoJEsZ7JStqIiYHZ2tvbt26fatWurUaNGxhcclaxZDJcKn78z1xM4nYkZU2X1Rs7Pz6/EJK5OL8pbyaZNm0xHKFFOTo52794th8OhkydPOn8uYvKz28qsuvhckWHDhikpKUkpKSm6/vrr9eOPP6pt27bG8lx//fX6+OOP9frrr+uqq65Shw4d1LFjR2erLFNmzJhh2Z70Vl734KqrrtKePXt0zTXXmI4iqXBG5ZmzJ+fNm2cojasPP/yw2JgV9jWsdrZNEas+ly+++GKx2eAJCQmG0vyPVR+vyMhILV682Pke8dNPP2ncuHHGzsYu8tdff2nVqlW6+eab1ahRIyUlJcnX19dYnk6dOkmSevbsqfz8fGVlZVni/eF0l112mekIJZowYYLGjh2rN998U/Xr11f//v31yiuvaMmSJUZzdenSRcePH9eyZcv0f//3f7LZbGrZsqV69+5dZi2jIlntNXU6K7yPViUU6eGWM2cJns5ms+mLL76oxDSFWrZsWWZR2fQsFqu2lbHyG/nZmMi+Y8cORUVF6YsvvtBtt92mV199VW+99ZYlDgpZMVt+fr4mTZqkmJgY+fj4yGaz6cSJE+rfv79eeOEFoweCrFgMl6QaNWoYPwX9TE2aNNHmzZvVvn17l/HNmzeXOMO+Mm3dulV16tRxnmEjFR74jIiI0NKlS41kOnz4cJnbGzRoUElJXJ08edKlLdbpP5v67K4KrLr4XJGff/5ZGzZs0GuvvaZHH31UBQUFRvtiDxo0SIMGDdKpU6f0448/atu2bXrjjTf0xx9/6LbbbtP48eON5LJyT3orr3uQlJSk8PBwNWjQwKUXdmX3pF+6dKlycnIUFRWlkydPOsdPnTqlZcuWafDgwZWapySvvvpqsUW4H3zwQS1fvtxQokJWO9vGqs9l0YHrUaNGadq0ac7vGXl5eXrttddcWupVJqs+XkVq1arlchDvhhtusESrlFGjRjkL4w0bNlTbtm01ZswYzZ8/32iujz76SJMnT9apU6ck/a8FqOkzWyTp6quv1oABA9SuXTvVqlXLOW76gPHRo0cVGhqqN998U1Lh2mum31cl6dixY+rdu7eaNWum2267Tbm5ufr222+1fPlyLVu2THXr1q30TCVNwjkdE3KqDor0cIsVZwl+8sknpiOUyaptZaywE3W+TGR/8MEH1b17d33++efOGXkmT508nRWzzZ8/X3/88Yc+//xz1a9fX1JhEWLChAmaO3eu0UWSrFgMl6TAwMAy1xcwYejQoXrqqaf09NNPq3Xr1jp16pS+/fZbvf/++1qwYIGxXFOmTNG6deuUk5Oj8ePHq2PHjpoyZYqWLl2q7t27G8t17733ymazuby322w2nTx5UgUFBca+iFnxs7sqsOric0UuvfRSeXp66oorrtDevXvVtWtXo2syFKlZs6auvPJK/fXXXzp69KjS09O1Z88eY3ms3JPeyuseWGUBW09PT+3du1c5OTnau3evc7xGjRp66aWXDCYr/Izct2+fkpKSXBZMzsvLs8SZg1Y728aqz+XSpUu1detW/fXXXy77YZ6ensbW3in6+1Z8vIq0b99e8+bNU//+/VWjRg2tWrVKV111lXPxUVP72keOHNGAAQMkSRdddJEGDhyoVatWGclyug8++EAxMTHGzy4rSXZ2toKCgnTgwAHTUYo5efKk87t/SkqKCgoKDCeSZs2apV69emnQoEHOsccee8y5jp6JCRNJSUl69tlnS6wvmZ6Qk5iY6PIZeSZTC9JbFUV6VHlW761r1bYyZS3smZubayyXVY0dO1YxMTGy2+3q3r27evToYTqSkxWzrVu3TjExMS6zMRo2bKgpU6bokUceMVqkt2IxXLLm2S3XX3+9Zv8/9t4zLKqrfd8+B7CgWGOJGnuNGkXFggUUSaygYsGGvbcIFmwoKCgCiqixoCgWBLEBlhi7aERjwdg7llgIdpEmzLwfeGcyQ7Hk9zyzls9/zk8zeziOuY49w561r3Xf171sGQEBASxcuBCARo0aERgYSPXq1YXpOnjwIFFRUSQkJODl5UVwcDBv375l48aNNGrUSJiu2NhYnecqlYpVq1axbt06zXBIUYSEhBAXF0ezZs2wtbUVquVroV69elINn8tKgQIF2L17N7Vq1SI8PJwqVap8NKLqv839+/c5cuQIhw8f5s6dOzRr1ozWrVszevRovvnmG2G6ZM6kl3nuQd68eTE3N9c8T01NxdvbW+8mb8+ePenZsyeHDh2S7tqlHrbo5uam0ylrbGxMtWrVBCrLRLZuG1k/S3WXz8yZM/Hy8hKs5h9kPV9q1qxZQ0ZGBosXL9Y5HhkZKbRCPCMjg/j4eE2R0PPnz6VYYxcpUkRKgx7+2TB+/Pgx6enpVKxYUbCiTPr27cvQoUN58eIFixYtYu/evTrGuCj++OOPHDd+RowYIWzuWbVq1aTYjMqJ0qVL6/xGGvg48txpGDDwP4oMi4KckHmwp4w4OTnh5OTEmTNnCA0NpVu3bhgZGREREUHnzp2FGjeyatM26NUULlxYeBeHrP+Trq6uub7Wp08fIREuv/76Kx06dCAoKEjv7/0xChYsSOHChSlcuDBXr16lXbt2uLm5kSdPHtHSNMTHxzN58mTev39PeHg4lStXFqZlwYIF/PnnnzRq1IjFixfz119/STNLQ2ZmzJihGT43Y8YM4cPnsuLm5sa2bduYMmUK27dvp3///kKrn9u3b4+NjQ3jx4/HwsJCmg0N0dm1H0PmuQfOzs6aDdlLly4xZcoUocP6/P39pTMqv/vuO7777jt++OEHoRXquSFrt42MnyXA+fPnRUvIEVnPl/asOpkYNGgQXbt2pVWrVigUCk6dOiW0UOL169cAmJubExwcnO3eTIbu3gcPHjBmzBj+/vtvlEolxYoVY/Xq1cIHtPbo0YMKFSpw/Phx0tPTmTdvHi1atBCqSY2xsXG2Y0ZGRlJ0UclGwYIFpfyNlBU5Vs8GDPwPI9qQzA2ZB3t+CpEma9OmTWnatCnPnz9n69atBAQEsGTJEimq3mTS9rFIAdEmuYxmOIClpWWur4mKiggMDKRDhw5C3vtjaH+/ihYtyuzZs6UxBAEOHDiAm5sbDg4OuLi4CN88OHXqFLt27cLExIQBAwYwZswYg0n/GSgUCsqVK8edO3f47rvv6NWrlxRt1moqV66sMR6WLFkiVgwwfPhwjh07hru7O23atKF169ZYWFjkeCOrT8qVK8e1a9c01erqXO5evXoJ1QVyzz3w9fVl7Nix2NrasmvXLlxdXYV26tWoUYOVK1diYWFBgQIFNMdlyNm9ffu2pkNDJmTrtlEj62cpazSWrOfr+fPn/Pnnn7Rt2xY/Pz8uX77M9OnTqVWrllBdPXr0oG7dupw+fRpjY2OGDh1KjRo1hOlp1qyZThSit7e35jVZMunnzp3LsGHD6NatGwA7duzAw8ODjRs3ClYGTZo0kc7gVSqVvHv3LttA4rdv3wpSBBYWFp/8m/v371OpUqX/vpgsiL73/9qQ547WwFdHfHw8L1680PmnE71YkBFZY2VkHuyZG3fu3KFatWofzTTTFyVKlGDs2LGMHj2ao0ePipajgwzaUlJSch1ek5KSIkDRP8hohhv49xQoUEAagz4lJQUvLy+OHTuGv78/zZs3Fy0JyMy1VZ+j0qVLa4aWGfg4CxYsICQkBDMzM80xhUJBTEyMQFV8Mi5s1apVelKiy6RJk5g0aRKPHz/m6NGjBAYG4uLiQpMmTWjTpo2weRGzZs3i8OHDpKamUqpUKR4+fEijRo2kMOllnntgYWHBvHnzGDVqFOvXr9eJvhHBn3/+yZ9//sm2bds0x0Tn7KopWbIknTp1on79+prPFMQNolcze/ZswsPDdbptXFxchGoCeT9LWaOxZD1f06ZNo2XLlsTExBAdHc2gQYPw9PRk8+bNQnW9fv2ab7/9VmdT8fXr18Iq1m/cuCHkfb+EFy9eaAx6gO7duxMcHCxMT61atT7qRYje2OjcuTMeHh74+vpqdKampjJnzhy6dOkiRNPn/N44Ozuza9cuPajRZdOmTZ/8GxcXl2zRWf+vIsddrYGvDn9/f9avX0+JEiU0x0QvFurUqZOtwi1//vzUqFGD+fPnC2vXkjVWRtbBnn/99Rf+/v4ULVqUyZMnY2pqyvv371m6dCkhISFcuXKFoUOHCtG2dOlSGjdurDF5p06dSoUKFaTIN5dNW2pqqhTnxcD/jWfPnuHp6Znr66IMCG1dOWkUpatbt248efKEAQMGcPPmzWybPoMHDxaiKyuiK5u/Fg4ePMiJEycoVqyYaCk6nDlzhoIFC2Jvb0+NGjWkq1AqV64c/fv3x87OjujoaNauXcv+/fuFmfSnTp3i8OHDeHh4MHbsWJ4+fcratWuFaMmKjHMPshZCmJiYMHr0aM2aX9SAN5kHYDdo0IAGDRqIlpGNSpUqMXXqVN68eYOnp6fOhqNIZP0sZY3GkvV8vX79mkGDBrFw4UI6d+6Mg4ODFOdQXbmuTcmSJYmOjhakSH4yMjJ0NjJevnwpVE9MTAwqlYqAgADKlSuHo6MjxsbG7Ny5kydPngjVBpnZ887OzrRp0wZzc3PS09O5dOkSjRs3ZsiQIaLl5Yqo9WLWjoOciIuL04OSrwODSW/gX7F7926OHDmiY9KLZsCAARQsWBAnJyeMjIzYtm0b9+7dw9raGnd398/awftvIGusjKyDPWfMmEGNGjX4+++/Wb16NTY2NkyYMAEzMzOhN9Vr1qzh999/16nK6N+/P15eXhQsWFCo+SajNllvKGQmNzNcpVIJq3w2NjaWIiszK/369cvxsWjq16+Pubk5z58/5/nz56LlaMja2ZL1uaELLmcqVapE4cKFRcvIxqlTp/jtt9+IiIjg3LlzdOnSBTs7O+Fa3759y9mzZ/njjz/4448/ePLkCZaWlgwYMAArKythukqWLEmBAgWoUqUKt27dwtbW9qObj/pEe+7BzJkz+f3334XPPZB1uNvLly+Jiori/fv3miG7Dx48EH6+gByLEmSIlbl37x5Tpkzh+vXrKBQKGjZsyMKFCylbtqxQXbJ+lrJGY8l6vj58+MCHDx84ceIE3t7eJCcnS/G9165cT0tLY8+ePQYD8BP0798fR0dHOnTogEKhYN++fQwcOFCYHnVxxJUrV/Dw8NAcHzBgAA4ODqJkaTA2Nmbp0qVcvHiR2NhYIDPyr379+oKVfRwZkxIMZMdg0hv4VxQrVkwqgx4yK8t27typeT5kyBB69OiBp6cny5cvF6ZL5lgZGQd7Pnv2jI0bN5KSkoKDgwPh4eEMGjSIIUOGCK0u2717N5s2baJIkSKaY/Xq1eOXX35h8ODBQk16mbXlhMjcd5DTDIePD44aOXKk/oRoUbJkSSk7ImTUBLo5ozKRU2eL+rnoLjiZcXJyon///jRt2lTn90f098/U1JSuXbvStWtXnj59SmRkJP3796dy5co4ODhgbW0tRJelpSU1a9akVatWzJw5kwYNGkjRtZEnTx7Onj1L1apViY6OpmnTplIYSZD5/1ewYEGCg4MxMjKib9++QvJitdHO/n38+DFv3ryRoltj4sSJ5M+fnzt37tC8eXNOnTpFo0aNRMsC4NChQyxdulRj7iqVSl6/fq0xb0Qxffp0evbsSffu3VGpVGzdupWZM2eyfv16obpk/SxljcaS9Xy1bdsWS0tLvv/+e+rWrUvnzp3p3LmzaFk65M2bFwcHBxwcHJg0aZJoOdLi6OhIxYoVOXHiBEqlEnd394/Gg+qL5ORk7t27R5UqVYDMWFKZIhvNzc2zRcGFhobSp08fMYIM/E9gMOkNfBHqKe61a9fG09MTOzs7nRtXkdV4ycnJ/P3335QqVQqAv//+m9TUVCDTKBeFrLEysg72VA9Eyp8/P2/evMHHx4eWLVsK06PG2NhYxwRXU6JECeEmhMzackJ0NqOMZjjkbvylpKTobEDqExmMmdyQLeIJ+OiGsEKhYOzYsXpU8w+f09myZ88e6W6uRRMYGIiZmRnv3r0TLSVXypQpw6hRo2jdujXz589nzJgxmrWavjl27BglS5b86N+IyBydPHkymzZtwtvbm8DAQJo1a8aIESP0qiE3QkNDWbp0Ka1atUKpVLJq1SpmzZpFx44dRUsjICCAdevW8c0332iOidzUe/LkCYcOHcLd3Z3evXszfvx4xowZI0RLVnx8fJg4cSKhoaEMHz6cQ4cO6WTTiyI5OZnevXtrnjs5OREeHi5QUSayfpayRmPJer4mTJhAr169NPe3fn5+wofGQmYMjxqVSsWVK1eEDvTU5tmzZ9y8eZOWLVsSHx8vvKtFTXx8PPv378fd3Z179+7h5+dHtWrVPvmb/t9m4sSJODo6UrNmTVQqFXfu3MHPz0+opk/h6+trMOkN/J8wmPQGvojx48frPNe+8RddjTd8+HC6detGy5YtUSqVxMTEMH36dJYvX64Z1ioCWWNlZB7sqaZ48eJSGPRq0tLSssUUpaWlkZ6eLkiRrg5ZtWVFdKudjGZ4TsTHx7Np0ya2bdtG4cKF6du3r941uLq6fvJv1q1bp/f8RRkjngBevXqV7VhqaipRUVGYmZkJM+k/h6CgIINJn4Xk5GShXT+fIj4+nqioKKKiolCpVNjb2+Pj4yNMz+fczIuIHNCudAsPD+fdu3eflY+qD4KDg4mIiNCYXE+ePGHEiBFSmPSRkZEcOHBAo0006g7eSpUqcevWLezt7aVZ45iamtKxY0euX79Ovnz5cHd3p1OnTp/1G/rfpEqVKly4cEFzH3Tr1i2+++47oZpA3s9S1mgsWc8XwLfffqt5LINBD/9k0qvvcb/55htmzpwpWFXmRra7uztGRkaEhYXRqVMnfH19sbW1FS0NV1dXbGxsgEyfokmTJsyYMYM1a9YI1fXTTz/RqFEjzp8/D2QONC9evLhQTZ9C5gInA18HBpPewBchc860g4MD9evX58SJE5iYmDB27FgqVarEX3/9pbOAEIGMsTIfG+wpUpf2e4senqZN69at8fX1ZcaMGRqNKpUKPz8/mjVrZtD2FSODGa7NpUuXCA4O5sCBAygUCtzd3XXMaH3yOa2uu3fv1rtJL2vEU9Ys59u3b+Pi4oKFhQULFy4UoulzMdxUZKdy5crcuHFDGuNBza5du4iMjOTOnTu0b9+e+fPn88MPP4iWJS23b99m06ZNvHnzRud4QECAIEX/YGZmpmOCly1bVvjMIjVlypSRxqCHTKNt7dq1mJubs2zZMszMzKQpKsmXLx9paWlUqFCB69ev07RpU+EFCZC56ePk5ETNmjUxMTHh2rVrlCxZUjMcWNQQYFk/S1mjsWQ9X7IiumM3N3755RfCw8MZMWIEpUqVYsuWLbi6ukph0r969YoBAwYAmdezQYMGERERIVbU/88333zDTz/9JFrGZyPDtT83RMfpfQzDfcg/yOOAGfiquHv3LhcuXKBHjx64uLhw+fJlPD09hRuCL168oFy5cqhUKm7dusWtW7eEX9RljZWRdcPl5s2bmoqflJQUzWOVSoVCoeDChQtCdI0ePZoxY8bQtm1b6tevj1Kp5PLly1SpUoVly5YJ0SSzNllz37WRyQyHzK6bDRs2EBcXR+fOndmyZQsTJ06ke/fuwjR9DiKuY19DxFNISAhLlixh9OjRet/E+DfIfFMhiqdPn9KjRw/KlSunY5yKMrbUTJ8+nbJly2JjY4NKpSIyMpLIyEjN67NmzRKoTj4mTpxIy5YtqVmzpmgp2WjRogVz5syhX79+GBsbExkZSaVKlTSRRSJjJC0tLfHx8aFt27Y6xSaiNM2dO5e9e/diYWFB3bp1Wbp0KZMnTxaiJSs2NjaMGDGChQsX4ujoyPnz5zWDD0Uiy/nJiqyfpazRWLKeL9n4lKksco0PmfG76lhegO+//16atVdGRgbx8fGajdnnz58bTNOPkFusoEqlEnbePuf77+/vrx8x/wKZtekbg0lv4F8xZ84cevXqxbFjx3j27BleXl4sXryYrVu3CtM0a9YsoqOjqVixouaYQqEQbtLLGitz9uzZXF9TKBRYWFjoUc0/HDx4UMj7foq8efOydu1azp49y5UrV1AoFAwePFhnWExSUpImU///dW2y5r6DvGa4s7Mz9vb2rFixQtPKKcvi/WOI0ihrxNPr16+ZNm0a9+/fZ8OGDdSuXVuoHgP/HhcXF9EScmTs2LFfxbVBFvLnz8/06dNFy8iRPXv2AHDixAmd4+PHjxceI6mOf9u/f7/mmEhN33zzDf369ePatWvY2dkxefJkaf4PRo0ahb29PaVLl2bFihWcPXtWivgw7SHAMiHrZylrNJas58vb25s+ffro3HuLRH2tSkhI4N69ezRr1gwTExPOnDnD999/L9ykNzU15cmTJ5rP7ty5c+TLl0+oJjWDBg2ia9eutGrVCoVCwalTp5g6dapoWdKSNQJaG1EbtNq/1drExMSgUCiEfv9r1aqV6zVLoVBw7do1KleurGdV8mIw6Q38K1JTU7G3t2fevHl06NCBpk2bCq+OjYmJYd++fZiZmQnVkRVZY2Xmzp2b4/GHDx/y4cMHrl27pmdFmZQuXTrXmBsZ2hcbN25M48aNc3ytX79+7Nq1S8+K/kEmbSKHd34KWc3wFStWEBoaio2NDa1bt6Zr166GKpZckDXiKSYmBldXV6ysrFiyZEmOUWcGvh5kNbg+dnOoRsSAVllp0qQJx48fp2XLltJ02qiRtasR5NN27tw5nJ2dMTY2RqlUkidPHlasWCFNh8Tt27dZt24dxsbGtGnTRmfgrgFdZP0sExIS8PT05OTJkxgbG2NjY8P06dNz7NzTJ7KeryJFijBkyBDKly9P7969+fHHH4VeY1etWgXAiBEj8Pf3p0KFCkBm7FPWOEIRTJo0iSFDhpCQkICjoyP3798X3o2tpkePHtStW5fTp09jbGzM0KFDqVGjhmhZJCYmEhISwsiRI3n8+DHBwcE4OzsLKYrTRrbfR/jn+6/m+fPnuLq6UqFCBRYtWiRIVSYxMTHZjkVFReHv78+gQYP0L0hyDCa9gX9FWloaz58/59ixY6xevZrnz5+TmpoqVFOZMmWkM+hBzos4ZG/XT05OxsvLi1evXgnNTu7Zs6fGTJ43b57Oomr69OlCTfBPIbOhqm9tnxq0JTKOQVYz3MbGBhsbGx49ekRYWBjTp0/n7du3LF++nP79+3+0O+H/NWSMeAIYMmQIefLk4c8//6Rnz57ZXhcdk/IxZPgfMPCfQ8SA1s9BxPesRIkSjBw5UmdDT6FQcP36db1rycr79+9ZtGgRd+/eJSAggMWLF+Pq6krBggWFacraMm9kZETRokVp2LCh0HW2p6cnXl5eWFlZAZnr6zlz5hAWFiZMk5ply5axb98+2rdvj1Kp1EQYqTOeDegi62c5bdo0ateuTUREBBkZGWzduhU3NzeWLl0qVJes52v06NGMGjWKEydOsGPHDhYtWkSnTp3o06eP0HkWT58+1Rj0kDnr49mzZ8L0qGnYsCHh4eHExsaiVCqpX7++VENQ09LSyJ8/Pw4ODrnGueib6dOna4Zdq+f5ubm5CTedU1NTCQgI0HRsDBgw4KMRx/rm+PHjzJgxg/bt27Ny5Urhs260uwvev3+Ph4cHZ8+eZe3atcLSG2TGYNIb+Fc4OjrSpk0bOnToQLVq1WjdujVjxowRqqlhw4Y4OzvTpk0bnepF0XE3ssbKaHP9+nUmTZpEhQoViIqKErpg0L6Bz5o/L7uJJEM1dm7oW5vMhrLsZnj58uWZMmUKP//8M/v27SMsLIygoCBiY2OF6soNEf+XMkY8AWzYsEGv7/efRD1I0ICB/wsqlYqMjAxMTExITEzk1KlT1KhRQzOsTETmaHh4OOHh4ZQvX17v7/0pPD09KVWqFC9evCBfvnwkJiYye/ZsoQZE1pZ5pVLJ8+fPefLkCYGBgdSrV0+QMjQmJWT+lssw/BcyKwJ37typiUYZMmQIvXv3Npj0H0HGz/LZs2cEBQVpnru6utKxY0eBiv5BxvMFmfcXpUuXplSpUly6dIm7d+/Sr18/hg0bRu/evYVoKlmyJEuXLqVbt24AbN26VYrr/7Bhw1i7di3W1taaY7169SI8PFygqkx27txJUFAQqamp/Pjjj4wZMwZnZ2d69eolVJd2t0GhQoWYMWMG9vb2QjUBuLu7k5SUhJWVFb/++iuvX79m4sSJomWRlpbGwoUL+fXXX/Hy8qJNmzaiJelw6dIlJk2aRO3atYmMjKRw4cKiJUmJwaQ38K/o27cvvXv31uwY7tq1S/iAJLWBtW3bNs0xGTLpZY2VUbNu3TpWrFjBxIkT6d+/v1At8HEzWWYT3IAuMsfdqJHdDM+bNy9du3ala9euUkQ9ZeXly5cUL16coUOHCtMgU8QT5B6PcvHiRYKDg4XFp3z48IHly5dja2vLDz/8wKJFiwgJCaFOnTosWbKEb775RujnKCuHDh3C1tZW51hERITwXFtZuXPnDiNGjMDNzQ1LS0tNN0liYiLe3t60aNFCSOZo8eLFhRrLH+P69essWLCA48ePY2pqip+fn/As86wt82rOnDmDn58fGzdu1LOiTOrVq8e+ffs0punJkyeliGOAzMIE7e6HwoULC49jADh//jzLly/nxYsXOhvqoru6ZP0sy5Yty8OHDzVV2H///bfOoE9RyHq+tm3bRnh4OC9evKB3797s2LGD4sWL8/LlSzp37izMpPf29sbDw4MuXbpgZGREq1atmD9/vhAtABMmTCAuLo5Hjx7pFESkp6cLr3BWs2nTJrZu3Ur//v355ptv2LlzJ8OGDRNu0qenp5OYmKjp4nr//r0URXtXrlzRXEc7derEwIEDhZv0d+7cwcXFhZIlSxIVFUWJEiWE6snKypUrWb9+PVOmTMmx29jAPxhMegP/ipcvXxIVFaW5UCqVSh48eCC08mfTpk3C3vtjyBor8+LFC6ZOncrff/9NaGgo1atXF6ZFGxl+eA3831m/fv1HXx88eLCelHwaWczwadOm4e3tDWRufKorgCAzHmj79u161zRkyBDWrVsHwOrVq3WG/g4dOpRdu3ZJW4Et+lqiVCrZv38/wcHBXLt2jU6dOgnTsnjxYuLi4nB0dOTcuXNs2bKFNWvWcPPmTby9vfH19RWmTUaOHDlCeno6Pj4+KJVKzfH09HSWLVtmMOlzwcfHh4kTJ9KmTRt27NgBwN69e4mPj8fZ2ZkWLVoI0WVubs6ECRP46aefdAwR0UUcQLb2+IyMDKla5rVp2rQp8+bNE/b+J0+eJDw8HA8PD0xMTDTdB4cOHUKhUGTrvtQnjRo1YsyYMTg6OmJsbExUVBRly5blwIEDgLjvmpubG7169eL777+XqtBF1s/SyMiIrl27auZXxMTE8O233zJq1Cgg9w2s/zaynq9ff/2VkSNHYmNjo3PdKl68OM7OzkI0AZQqVYpffvmFN2/eCJ8nADB16lQeP36Mm5ubToyrsbEx1apVE6jsH4yMjHTizMqUKSPFDJeuXbvSs2dP2rdvj0Kh4ODBgzg4OIiWpTM/r0iRIsLvOQC6d++OSqWiTJkyOcbKirp+ATg5OXHp0iXGjBlDkSJFNL+NamRYj8mEwaQ38K+YOHEi+fPn586dOzRv3pxTp07RqFEjIVq8vLyYOXOmZgGVFZEXpKzIFCtjZ2fH+/fvsbe3Z+vWrdleF5UZLtNNhIF/z61btzSPjxw5go2NjUA1ushohgPcvHlT83jjxo06utLT00VI4uXLl5rH+/fv1zHpZViQfgxR15K3b98SFhbGli1bSE5OJiMjg71791KxYkUheiDzBn/Hjh3kzZuXTZs2YWtrS6NGjWjUqJGwqliZuX79OqdPn+bFixc6BQAmJiaGAVcf4enTp5o29DNnztC2bVuMjIwoU6YMiYmJwnRduXIFQGetI0OnJWR2A/n6+pKSksKJEycICQmhadOmomXlirYxoW9kLcYBNPnN6k1tNZs2bRL6XcubN6+U1yxZP8v27dvTvn17zXPtiBmRyHq+MjIysnWbqRFZKXvv3j3GjRvHu3fv2L59O4MGDWL58uVUrVpViJ7vvvuO7777jv3795OWlsaDBw+oUaMGKSkpmJqaCtGUlaJFi3L9+nXN2jkqKkqKDY6RI0dSrVo1YmJiMDExYfLkyTpxQbIgw+a6u7u7aAkfpV69epw8eZKTJ0/qHJdlPSYTBpPewL/iyZMnHDp0CHd3d3r37s348eOFZdJbWloC0K5dOyHv/7nIFivTp08fKQ3xmzdv0rBhQwBSUlI0j1UqFWlpaSKlfRIZWptzQ9/aFixYoHnctWtXneeikdEMB13TO6sBLup/Vft9ZdEkMx4eHuzZs4dGjRoxbdo0bGxsaN++vVCDHjKrtdQVxLGxsTo3zzJUSsnG2LFjGTt2LCEhIfTr10+0nH+FiE007ZvU2NhYnc3+1NRUvetRI6vBBTB58mQCAwMpVKgQ/v7+tGrVSviMp9w4f/680HVOuXLluHbtGklJSZrZBw8fPhQexwDyfseqVKnC5cuX+eGHH0RL0UHWz1J7PQiZ19EHDx5oZmqIQtbz9e7dOyHzfz6Fp6cnM2fOxNfXl9KlS9O/f39mz55NSEiIUF2XL19m7NixmJiYEBYWRpcuXVi5cqXmXlckM2bM4Oeff+bhw4e0bNmSfPnysWLFCmF61BE3r1+/1hSVqHn9+rXw+WFv377VqQZ/9+6dznMRprP6+vXhwwfu3r0LZP4GyBCpJOtvpKwYTHoD/wp1xlWlSpW4desW9vb2wswtdYXuvXv36Nmzp840dxmQNVZm/PjxoiXkyMGDB0VLyJGPDQCGzGo4UYs/mbWBfGaujGZ4VmTRoX1+ZNEkMzt37sTW1pZu3brRvHlzjIyMpDlvaWlpJCcnc+XKFfz8/AB48+aNTpyLAV169+7NmjVriI6OJj09nRYtWjBq1Cih1cRqZBzQWqRIEW7cuEFiYiIJCQmaeREXLlygdOnSetfzNZAnTx7NppAs5NSZ+vr1ax4+fKgZ4CeCWbNmcfjwYVJTUylVqhQPHz6kUaNGwo1KyBxuuHnzZo2Jqo4BDQsLE6JHHUP3/v17+vTpQ/ny5XWuW6Iz6WX9LMPCwvDx8SE5OVlzrHjx4vz+++8CVcl7vkxNTWnTpg01a9bUMepFd7G/fv2aFi1aaKL8+vXrJ8Vw1oULFxIcHMzkyZP59ttv8fHxwcvLSxMPJ5KqVasSGRnJ/fv3ycjIoHLlyuTJk0eYHicnJ3bt2kWzZs2yFQwpFAquX78uTBtkzq/QNp7LlCmjeS6yMjw8PFwTP/3hwwfy5MnDxIkT6dOnjxA92sTHxxMYGMj58+dRKBQ0bNiQ4cOH8+2334qWJh3i7zIMfJV88803rF27FnNzc5YtW4aZmRkpKSlCNalUKvr370/lypXp2bNntuxRUcgaK/OxyI8ePXoIi/woV64ckHljERcXh6mpKeXLlxf+Wco8AFhmbbIji4EKcmlRI6MmmTl27Bjbt2/H3d2dlJQU7OzshHZnqOncuTMDBgxAqVTStGlTvvvuO2JjY1m8eLG0MwVkwN/fn+vXrzNw4ECUSiVbt27Fx8eHGTNmCNUl64BWFxcXBg0aRGJiIpMnT6ZAgQIEBQWxatUqfvnlF73rkZnPGeYsiqydqQqFgmLFitGwYUMKFSokSBWcOnWKw4cP4+HhwdixY3n69Clr164VpkebSZMmUbduXWJjY+nUqRNHjx6lTp06wvRo517LiKyfZWBgIOvXr2flypVMnDiRo0eP8uzZM9GypD1fPXr0EC0hV1JTUzVr2ISEBCkKElJSUnQy6K2trYVsqOfE8+fP+fPPP2nbti1+fn5cvnyZ6dOnU6tWLSF6du3aBSB0VtjHkLEy/NChQ2zatIng4GC+//57AC5dusSMGTMoUaIEP/74ozBtT58+xdHRkXbt2vHzzz+TlpbGmTNn6NGjB1u3btX4PwYyMZj0Bv4Vc+fOZe/evVhYWFC3bl2WLl3K5MmThWqaPHkyLi4unDhxgp07d+Lj40P79u2F30zLGiuj/aMnU+RHRkYGCxYsYOvWrZiZmaFQKEhOTqZ///64uLgIO5eyDgAGubXJiIz/jwCPHj3SVDBqPwb466+/hGi6d++exsR9+PChjqH76NEjIZogsyr8Uxt3ItqvixUrxvDhwxk2bBjR0dGEhoaSkJCAk5MTw4cPF5ZvO2zYML777jsSEhI01/rz58/TtGlTRo8eLUTT10B0dDQ7duzQVJO1bt0ae3t74esKmQe0RkdHk5KSQuHChQFo0KAB27ZtEx4XIRsyD3POGvmREy4uLixevFgPav6hZMmSFChQgCpVqnDr1i1sbW3x9PTUq4bceP/+PR4eHnh5eWFlZcWAAQOERls2adIEyIywmD9/vs5rEyZM0LwuClk/y6JFi1K/fn2+//57Xrx4wejRo+nYsaNoWdKer9zigUTTt29fhg4dyosXL1i0aBF79+5l2LBhomVhYmLCmzdvNPch9+7dE6zoH6ZNm0bLli2JiYkhOjqaQYMG4enpyebNm4XqSklJ4fDhw7x+/VrnuOgowvXr13/09cGDB+tJyT+sX7+egIAAqlSpojlWr149AgICcHNzE2rSL1myBBcXF7p27ao51q5dO01hgsg1j4wYTHoD/4oiRYowYMAAAAYNGsSUKVMEK8rEyMiIunXrEhcXx/379zl37pxoSdLGymgjU+THmjVrePr0KYcOHdK0xz9+/BhPT09Wr16d64BgfSLTAOCsyKJN28zNau6C2FZrGc1wgJkzZ2oeZ61kFDVzY82aNULe91M4OjpqqmxyQ3TEk7W1NdbW1jx58oSwsDBmzJjByZMnheW3ag/DA6S4YZUdlUql0+6dN29eoe3famQd0AqZ50h7A01k1q52PmxOiBxU9rUPc46Li9P7e+bJk4ezZ89StWpVoqOjadq0KUlJSXrXkRPqfOSKFSty+/Zt6tWrJ3QtPWfOHOLj4zl//rzOAPj09HShG+xqZP0s1SZqxYoVuXTpEi1atCAjI0O0LGnPl6zxQD169KBixYocO3aM9PR05s2bJ2zzWptRo0bRv39/nj9/jouLC7///nuu3dD65vXr1wwaNIiFCxfSuXNnHBwchGf4Q+bg2Hfv3vHdd99pjikUCuEm/cKFCylRogTNmzeXZrZTUlKSjkGvpmrVqrx9+1aAon+4du1ajoWD3bt3JzAwUIAiuTGY9Aa+iHfv3jF69Gh69+5N586dgUxjKSUlhRUrVmBmZiZM28GDB9mxYwcXL16kffv2zJ8/X2irqRpZY2W0kamy+Ndff2Xr1q3kz59fc6xcuXIsXLiQgQMHCjfpZRsArI1M2mRutZbRDIePVy/euXNHj0r+QXS1XW6IGIr5bylbtiwuLi6aDdt+/fp9coPhv8HBgwdZu3Ytt27dwtTUlBo1ajBkyBBh1f1fA7Vq1WL+/Pn0798fhULB5s2bqVGjhmhZ0g5orVWrls56wsjIiKJFi2JlZcWsWbMoWLCgXvV8rB1dZGYsGIY5/xsmT57Mpk2b8Pb2JjAwkGbNmjFixAjRsoBMc97Ly4tu3boxc+ZMkpKShHal9ujRg9u3b3Pz5k2ddY2xsTHm5ubCdKmR9bPs1asXI0eOZNWqVXTt2pWDBw9StWpV0bKkPV+yxgNB5jwu9VwUWbCxsaFq1ar8/vvvKJVKxo4dK8X3CzIj2D58+MCJEyfw9vYmOTlZio2gv//+m19//VW0jGxs2LCBiIgILly4QNu2bXFwcNCJMhLBxz4v0ZuNH7tvEx1pLCMGk97AF+Hr60uNGjV02mWWL1+Ol5cXfn5+uLu7C9MWFBREr169WLJkiY7BKxpZY2VkMuazktPnV7hwYaGaZR0ADHJqU5u76enpmmFlCQkJlCxZUqQsQE4zHDKr+P39/SlWrBiTJk3C1NSU9+/fs3TpUkJCQrhy5YreNX0qr1xUR0RqairXrl3LddEnwwZtVtQV2CI2GH799Vf8/f2ZMGGCxki9dOkSnp6eTJ48WahZKTNz5sxh3rx59O7dG6VSScuWLaXYgJR1QGtMTIzOc5VKRUJCAiEhIfj6+up9jShjZqw2hmHOX4a5ubnGYA4PD+fdu3dCM/K1cXd3Jzo6mtq1a9OzZ0/hFbI//PADP/zwAy1atJByaLOsn2WPHj3o2LEjBQoUYOvWrVy+fJmWLVuKliXt+ZI1Hkg2rl69qvO8fv36QGaUy9WrV6VYs7Zt2xZLS0u+//576tatS+fOnTUFmSKpUaOGNPeP2jRt2pSmTZuSkpLCgQMHmD9/Pu/fv6dLly507txZE/mnTypXrkx0dHS24pvo6OgcK+z1ibGxMfHx8dl+j+Lj4w0mfQ4YTHoDX8SFCxeIjIzUqfLJmzcvM2fO1MmY0ifqjDL1JPmUlBSdIbbqFlQZkClWRtbID+0KwayIrJ6VdQAwyKktt66b5ORkVq5cKbTrRkYzHDKzY2vUqMHff//N6tWrsbGxYcKECZiZmQkbEJaUlERqair29va0atVKmgrPR48eMX78+ByvCQqFgsOHDwtQ9XmIuO5v3LiR4OBgypYtqzlWtWpVzM3NmTFjhsGkzwUzMzMp53rIOqC1WLFi2Y4VL16c2bNnCxlQ7OXlxcyZM3PtwFOvG0VgGOb8f0cGk1KNqamppmK9b9++9O3bV6ien3/+mYCAgFxjzURGDuaETJ+lOo6udOnSUm5wgDznS9Z4INn4WPStLGvWCRMm0KtXL8133s/PT9jQWG3at29Phw4dqFGjhqboC5AmFi5//vzY29tjb2/PX3/9xYwZM/D29ubSpUt61zJhwgRGjx7NmDFjsLCw4MOHD5w5c4a1a9eybt06vevRpnfv3syYMYOAgACNB6AuMhT9eykjBpPewBeRJ0+eHE2avHnzki9fPgGKoFmzZhrTIycT/Pr16yJk5YhM1euyRn6kpKTkWiGrvfmib2T+AZFRm8xdNzKa4QDPnj1j48aNpKSk4ODgQHh4OIMGDWLIkCE6C1N9cvjwYc6dO8euXbvw8PDAxsZGipbOatWqERERIVTD18T79+91DHo1lStXFhqPIjtq0/TNmzc6v0miDa6vbUCriYmJkA5HS0tLQOyaJjcMw5wN/DcZPnw4IHf0oIGvn5zigURX7ELmTCLRmeXaHDlyRLSEz+Lbb7/VPJbBoAf45ZdfGDlyJBUqVBAtJVcuXbpEVFQUv/32GzVq1MDLy0uIjtq1a7Ns2TICAgI0BSaNGjUiMDBQeJd9nz59ePjwIa1ataJatWqkp6dz//59BgwYQPfu3YVqkxGDSW/gi8iXLx8vX77MNozyxYsXwqqcteNkZEQmY16bj0V+iCQ1NZVx48bl+JrIc1m/fn2aNm0qZUuWjNpk7LpRI6MZDv9Ub+XPn583b97g4+MjRZu1hYUFFhYWpKSkcPDgQRYsWEBiYiJdunSRcoPIQHY+1gHxNeX765vZs2fj4OBA7dq1pfstl2lA66dITEwUEu9nY2MDwL179+jZs6d0N/mfGubs4uLC4sWL9SnpszFcN+Rm3bp1WFtb06pVq2z3bAYM/KeQNR4oNDRUKpNezfv37/nll184efIkxsbG2NjYMHLkSKnu32TD1NRUs+koE3/99RdRUVFERUWRL18+unTpwo4dOyhVqpRQXfXq1SMoKEiohtxwdXVl4MCBmi6D+vXrS9utJBqDSW/gi3B0dGTChAksWLCA8uXLA/Dw4UNmzpwpfBdMqVQSFBREdHQ06enptGjRglGjRgk13UDeWBmAQ4cOkT9/flq2bMmAAQN49eoVxsbGrF69WthFU9ZqA29vb548eUKzZs1o3bo11tbWOhUHIpFRm4xdN2pkNcO1KV68uHSa8ufPT4cOHShQoADr16/H399fmElvYWEh5H0N/L+FiYkJgwcPFi0jG7INaFVz4MCBbMdev37Nzp07hWbbqlQq+vfvT+XKlenZsyc//fTTV2GKxMXFCXtvlUpFRkYGJiYmJCYmcurUKWrUqKHp1PD399ebFjs7O8zNzbG1tcXS0vKr+OxEU7t2bXbv3s3cuXOpXr061tbWtG7dmu+//16orpyuEdrIEL327Nkzbt68ScuWLYmPj8+xC00Ex48f58SJExgbG9OmTRuaNWsmTMvHOhn3798vvBincuXKzJo1CwsLC82aH8R/v2bNmoWRkRHTp09HpVIRHh6Op6en0PkVstO8eXNCQkL48ccfda79ouOMbW1tKVu2LPb29tSuXRuAixcval4X8V37Gq6v3377rXCP4mtAoTKUQhj4QlatWkVgYCCmpqYolUrS09MZPny48Cnzvr6+3Lhxgz59+qBUKtm6dStVqlTRiXURwa5duz76uqiK9qioKFasWIGXlxeNGjWiU6dOzJkzh6NHj6JUKpk+fboQXWfPns31NYVCIdSce/78OTExMcTExHDmzBnMzMxo3bo1VlZWNGrUSJguGbX17t2bFStW5Nh1M3ToUKFRJV27dtW8v52dnfDoCjXdunXTXC+0H8vAxYsXiYiI4ODBg9SpU4cuXbpga2srbMNFPYskN0Qt3tPS0j5pIPXr14+QkBA9Kcqkdu3aOcaNqFQq0tLSsg01M5DJ1KlTGTp0KDVr1hQtRYdXr17pPNce0GpkZCQsTszJyUnnuZGREcWKFcPKygoHBwchmtQolUpOnDjBzp07iY2NpX379syYMUOopk8h6nfgzp07jBgxAjc3NywtLTXr1MTERLy9vWnRooVe9ahUKi5cuMDhw4eJiYmhfPnytG3bljZt2ggZzqfNp9bKCxYs0JOSnPnw4QN//vknp0+f5syZMzx9+hRLS0vmzZsnRE/Wa4Q2CoVCeM70sWPHcHd3x8jIiLCwMNq1a4evry+2trZCdS1btox9+/bRvn17lEol+/fvp1+/fgwYMECIHnXBWUJCAvfu3aNZs2aYmJhw5swZvv/+ezZs2CBEl5qcvmcyfL/atWvHb7/9pnmuVCrp1KkTv/76q0BVmQwcOFD455YT9erVIy0tTeeYDHHGMl7LZNSkpkGDBjl2pKpUKhQKBRcuXBCgSl4MJr2Bf0VycjL37t3DyMiIqlWr6pgSf/zxB02aNNG7Jnt7e3bs2EGePHmATLPE3t6e/fv3613L14CDgwPLli2jXLlywD/GZWJiIj179hS2YMhtYNrDhw/58OED165d07OinFEqlRw4cIBVq1Zx8+ZN4YsFbWTQtmvXLnbs2JFj181PP/300YXEfxtZzXBtIzUlJUXzWOQCZvny5URFRVGgQAG6du1K586dKVGihN51ZCVrJbH2Ukbk4l2m75M2jx8//ujr6t8BA7r06dOHy5cvU7ZsWZ0NKVk29rKSnp6OnZ2dsN/v1NRU4Z1SH+PFixfs3r2bXbt2YWxszM6dO0VL+iiiricjRoygc+fOmnX12rVr2bt3L/Hx8Tg7OxMWFqZ3TdrcvXuXQ4cOcezYMfLly0dwcLAwLephfBcuXODJkyfY29tjbGzMvn37KF++PD4+PsK0qXn9+jWnTp3iwoULxMTEULBgQcLDw0XLkpKePXvyyy+/MGLECCIiIrh+/Tqurq5ERUUJ1fXjjz+yc+dOzcDYN2/e0Lt3b+Hm7ogRI5g1a5YmSuzJkye4ublJG7chGicnJwICAjQFTImJiYwYMYItW7YIVpbpC2zevFmn88CAgf8UhvuQL8MQd2PgX2FqakqdOnVyfG3BggVCbipUKpXGoIfMWA3t5yKRMVYmJSVF54JYuXJlAM3EbVFkNT+Sk5Px8vLi1atXmiEoonj58iVHjx7lyJEjnDt3jho1amBnZ8eiRYuE6pJRW7du3YiPj6dLly7Zum5EGvQAN2/e1OQ3p6SkaB6L3s0/ePDgJ/8mKSlJrwvo5cuXU7ZsWb799ltOnz7N6dOndV5ftWqV3rRo07VrV2JjY7GxsaF79+7CB9mqkbXuQX2tv3LlCufPn0ehUNCwYUPq1q0rWJncODs7i5bwRYga0Kqmd+/eUm5SHTx4kB07dnDx4kXat2/P/Pnzc13DGoCnT59ib28PwJkzZ2jbti1GRkaUKVOGxMREweqgatWqVK1alZEjR5KQkCBUy5AhQ4DM71hISAimpqZA5kBNUVXOAPfv3+fIkSMcPnyYO3fuaOIQR48ezTfffCNMl7a+zZs3k5SUhEqlQqlU8uDBA+EbQBkZGTqZ0t9//70U80iKFi2qE2NWuHBhKczUp0+f6sz6KFu2LM+ePROoKJOEhARmzpzJgwcP2LJlC1OnTsXb25uSJUsK1fXtt9/SvXt32rdvj7GxMYcPH6ZEiRJ4enoCmXE4ojA1NaVNmzbUrFlT57slap2vRqlUsn79em7fvs2sWbMICQlh2LBhH521pA82b95M//79Abh9+7bOYFZ3d3chHY2ydkNAphc2cOBA0TK+GgwmvYH/OKJMilq1ajF//nz69++PQqFg8+bN1KhRQ4gWbbRjZSCzkksdK7Nu3TphsTJKpVLnuXa+qCx5n9evX2fSpElUqFCBqKgoocOv1FPJW7ZsSadOnfD29tZUtIhGVm2jRo1i4MCB0nXdyGiGw+dVEfTr10+vJpjoVv3c8Pb2Jjk5mQMHDuDl5UVSUhL29vbY2dkJjT9ITU3l2rVruf4OijIGlUolU6ZM4fTp0zRq1Ii0tDRWr15NkyZN8PPzE36zIysirk//F0QNaFUj6yZVUFAQvXr1YsmSJUI3Mb4WjIyMNI9jY2N1jKPU1FQRknJFtOmm5sWLFzrrG4VCkS2WSp+0b98eGxsbxo8fj4WFhfD5XFmZNGkSdevWJTY2lk6dOnH06FEpNs5MTU158uSJxpg/d+6cFN1BjRo1YsyYMTg6OmJsbExUVBRly5bVZFCLypouWbIkS5cu1URibd26VdM9KxIPDw9sbW3ZvHkzhQsXplatWsycOZPAwEChuipWrEjFihU1zzt16iRQjS49evQQLSFHfHx8ePnyJZcvX0alUnHixAkSEhKEbmgA7NixQ2PST506Vefe7M8//xSi6c2bN0Le93OIiIgwmPRfgFy/2Ab+JxBVcTBnzhzmzZtH7969UalUtGzZEjc3NyFatAkODiYoKEhjwOXJk4cmTZpQu3ZtevbsKcykL1++PLGxsTRo0EDn+MWLF6UYkrRu3TpWrFjBxIkTNT+CIvnrr78oX748VatWpVq1alKY4Gpk1iZj142MZvjnom8TTH3j9eHDB+7evQtAlSpVpNjIMzU1pUuXLnTp0oVnz54RGRnJgAEDqFSpEkuWLBGi6dGjR4wfPz7Hz0mhUHD48GEBqmD9+vVkZGRw9OhRzWf3/v17pk+fzrp16xg+fLgQXQb+HbIOaJVtkyoxMREzMzNNJWBKSgopKSma10UPnvsUojY9ihQpwo0bN0hMTCQhIYHGjRsDmZEuoro/ZcfS0pJhw4bRuXNnVCoVkZGR2NjYCNMzfPhwTb56mzZtaN26NRYWFtJsyL5//x4PDw+8vLywsrJiwIABUqz1J02axJAhQ0hISMDR0ZH79++zbNky0bI0c2PU8UpqNm3ahEKhEGbSe3t7M3fuXLp06YJCocDKyor58+cL0aLN48eP6dWrF1u2bCFPnjxMmTIl1zhVfTJu3DjREnKlW7duUg5NjomJYdeuXTg4OFCoUCHWrVtHly5dRMvS+X2WpUBBqVTy5s2bXPXIvuYx8A8Gk97A/wyxsbHC41ByQtZYmREjRuDs7MzMmTNp0aIFCoWCM2fO4OXlJTS+5cWLF0ydOpW///6b0NBQnfYxkZw4cYKrV69y9OhRpk2bxps3b7C2tqZ169Y0a9ZMqGkps7aPIcuiJidk1SZiEzQ8PFxzTfjw4QN58uRh4sSJ9OnTR+9acuPly5e8fPmSV69eCW3lr1atmtChyLmxd+9eNmzYoHMtKFiwIPPmzcPJyclg0n9lbNq0See5ekBrr169hA5olW2TysnJiV27dtGsWTMUCoU0syvUqFQqMjIyMDExITExkVOnTlGjRg0qVaoE6HY46hMXFxcGDRpEYmIikydPpkCBAgQFBbFq1Sp++eUXIZpkx83NjZCQEE2nXocOHejdu7cwPZMmTWLSpEk8fvyYo0ePEhgYiIuLC02aNKFNmzaaOCNRqM2iihUrcvv2berVqydFrEzDhg0JDw8nNjYWpVKJubk5xYoVEy1Lc81PT0/PFu8qklKlSrF8+XLRMrKhUCh0OsYTExOzdZCLYN++fSxdujRbxXNMTIwgRf9w/Phx5syZoxma3KlTJymGJpuYmOh0d+XNm1eKziDt65UM1y6AW7du0axZs1zXYCLXPI8ePdIMnM4J0bFKsiH+G27AwH+IZcuWMWfOHHr06EH37t2lqfaRNVamcePGeHh44Ofnx/jx41EoFFStWpXZs2dTr149Ybrs7Ox4//499vb2bN26NdvrItvb6tSpQ506dRg3bhzx8fEcO3aMRYsW8fDhQ2JjY4Xpkl1bbsiyqMkJmbXpk0OHDrFp0yaCg4P5/vvvAbh06RIzZsygRIkS/Pjjj8K0PX36lKioKCIjIzE2Nsbe3p7w8HBprv0yoVQqc+ywKVKkiLQbUiLZsmULbdu2lfa7tHbtWikiGLIi2yaVuhvqxo0bgpVk586dO4wYMQI3NzcsLS3p2bMnkGkmeXt706JFC01Rh74xNzcnOjqalJQUTXxYgwYN2LZtm2YDQQTv37/Hz8+Pe/fuERAQwOLFi3F1ddXJ6haFiYkJ7dq1o1KlSrRo0YK///5bx1gSRbly5ejfvz92dnZER0ezdu1a9u/fL9ykr1ixIl5eXnTr1o2ZM2eSlJQkNKpLzY0bN1i8eDGBgYHcvHmTQYMG4e/vT5UqVYTqevHiBa6urpw+fZqMjAwaN26Mr6+v8N+o2NhYFi9enK16V/Rw9Z9++onJkyfz7t07wsLC2LZtGx06dBCqCcDX11dn0K5MLF++nPDwcEaMGEGpUqXYsmULrq6uwk36GjVqEBISQkZGBvfu3SM4OJhatWoJ1SQrtWrVkmoNpk2hQoVo166daBlfDQaT3sB/HFE3/OHh4dy9e5edO3fSq1cvatWqRc+ePYX/uMgcK2NtbY21tTXv3r1DpVJly3Les2eP3lvn+/TpI7VBeuPGDf744w/++OMPLl68SKVKlRg9erRoWYDc2gx8naxfv56AgACdG9R69eoREBCAm5ubMJPeycmJuLg4OnbsiJ+fH7Vr1xaiIysWFhaiJeRIUlISSqUym2mkVCr58OGDIFXyolKpmD59OklJSVhbW2NraytNVxfIO6BVRmJiYihRooTm8wsODqZmzZpYWloK1eXj48PEiRNp06YNO3bsADI7XuLj43F2dqZFixZC9eXNm1enkEQ9YF0knp6elCpVihcvXpAvXz4SExOZPXu20O5PNepoGVmqUN++fcvZs2c1a8InT55gaWnJgAEDsLKyEqJJG3d3d6Kjo6lduza9evXi5MmTzJ07V7Qs3N3dGTp0KAA1a9Zk/PjxzJkzJ1v3kr6ZO3cu5ubmLF68mIyMDDZt2oS7uzsrV64Uqmv27Nk4ODhQu3Ztqe7dRo0aRUREBEqlklOnTuHo6KjZCBVJuXLlaNu2rWgZOSLr0OSZM2cyf/58Xrx4QZ8+fWjZsqXwPHrI3Dhbv359tseQ2d0rAhk+r9woWrSoJkLVwKcxmPQG/uM0bdpU2HtXrVqVKVOm0K5dOzw9PXFxceHSpUvC9IC8sTLa5JZhHhQUpHeTfvz48Xp9v89l3LhxnD17lnz58tGqVSvs7Ozw9vYWHlskuzYDXzdJSUk5VpBVrVqVt2/fClCUifr7vm3bNrZv367zmkKh4Pz580J0jRs3jtevX+f6uqg8yKZNm7JhwwYGDx6sczwoKIjmzZsL0SQz/fr1o1+/frx7945jx47xyy+/8ODBA5o1a0bbtm2Fb8bI2v2Q23m5ePEiwcHBep8VcfjwYWbPnk1AQIDmWP78+ZkyZQpeXl5YW1vrVY82T58+1VQznzlzhrZt22JkZESZMmVITEwUpgsyq/G0b/aNjIwoWrQoVlZWzJo1S1jl+vXr11mwYAHHjx/H1NQUPz8/oTMYtPnll1+kqkK1tLSkZs2atGrVipkzZ9KgQQNp8ughc6ZMkyZNOHjwIKVKlcLb21uKeUrJyck6xQe2trZSRDzdv39f5zo2YcIEKYaOmpiYZFtXyELXrl3p2rWraBk6dO3alYULF2JlZaUT2aKe+yESWYcmm5mZSTHnICstWrTg1q1b2R4DwtbVuQ1tfvbsGZs2bWLKlCl6VvQPH1u33rlzh2rVqulRjfwYTHoDX8TixYtxcXEB4Pfff9ep9BkzZgwrVqwQNgj1xYsXREVFsWvXLjIyMujRowerV68WokUbWWNlPgcRRsC0adPw9vYGMlvVtXdde/Tokc2Q0xf16tVj3LhxUrbYyaztY8hqNMlMgQIF9Pp+SUlJub6WkZGhRyW65JRtnZ6ezv79+wkODta/oP8fdfa1GlkysJ2dnenTpw+XL1/GwsKC9PR0zpw5w71793KMFTOQSaFChbCzs8POzo60tDROnz7Nnj17hJv0sg1oVaNd3aZUKjX/j9euXRNiKAUGBhIUFKTz29i7d2/q1q2Lp6enUJNeu6slNjZW59ylpqaKkKQhaz6ySqUiISGBkJAQfH19cXd3F6IraydQRkaGFJEyIF8V6rFjxyhZsuRH/8bFxYXFixfrSZEuBw8eZMaMGdSoUQOlUsnMmTNZsmQJzZo1E6JHjUKh4MaNG5prxt27d6X4jqWnp5OamqoxTZOTk6Womq1evTo3b96kZs2aoqXocPDgQXx8fHj58qXO7+SFCxcEqsrckI2OjubkyZM6x0XHA4F8Q5M/5SctWLBAT0r+/fuvW7eOIUOG6EFNJkuXLtV5/ueffxIcHMyBAweyJTrom5wKU6Ojo9mwYQNnzpzhypUrAlTJi8GkN/BFnDhxQmPS+/n56Zj0T548ESULyMyf++mnn5g9e7bwG+isyBgr8zmIWABqZ8du3LhRx6QXmVc5YsQIkpKSWLduHefPn0ehUNCgQQMcHR2FV6zLqO38+fM0atToo38jsuvmU+jbDIfM6vCP0bhxY0JCQvSkJpPKlSsTHR2drT0+OjpaaEar9jDuN2/esHXrVkJCQkhKSsLJyUmYrq5duxIbG4uNjQ3du3eXpjKkePHibN++nS1bthAdHQ1kxlcsXLhQ+PXrayFv3rxYWVlJERUh24BWbd6+fUtYWBhbtmwhOTmZjIwM9u7dS8WKFfWuJTU1NcfN67p16350A1IfFClShBs3bpCYmEhCQoKmkvLChQvCc6ZzGpRZvHhxZs+ejZ2dnQBFmahzuFNSUjhx4gQhISHSrCNkq0L9lEEPEBcXpwclOePv78/mzZs15u7Vq1eZNWuW8Bivn3/+GScnJ2rUqAHAvXv38PPzE6oJoGPHjgwaNAgHBwcUCgU7duyQIt/50aNHdO/enbJly+p830Wbzr6+vri6umbrChLNtWvXiI6OlqJCPStZhybXr1+f4sWLC9Ojjqi7cOECT548wd7eHmNjY/bt25drxbhs7N69W68mPfxTILFhwwauXLlC3rx5CQoKEr4BWrVqVSBzXbZr1y42btzI/fv3sbOzY8+ePUK1yYjBpDfwRWjfEGa9ORT9I3j8+HHMzMyERjB8CpliZb4GZPqOvXnzBkdHR6pUqULz5s1JS0vjzJkzhIeHExYWluNN7f/L2jw9PT95syWq60ZGMxzINY/14cOHfPjwgWvXrulZUWZL9ejRoxkzZgwWFhZ8+PCBM2fOsHbtWtatW6d3Pdrcu3ePDRs2EBUVRbly5UhJSeHIkSNCW+a9vb1JTk7mwIEDeHl5kZSUhL29PXZ2dtk2Z/VNoUKFGDlyJO/evUOhUBjM+a8Y2Qa0qvHw8GDPnj00atSIadOmYWNjQ/v27YUY9JB5s5oboju5XFxcGDRoEImJiUyePJkCBQoQFBTEqlWrpIjXyAkTExPy588v7P0nT55MYGAghQoVwt/fn1atWjFmzBhherSRrQpVdvLnz69TfV2nTh3h95EAbdq0Yf/+/Vy4cAFjY2Pq16/PN998I1oWY8eO5dtvv+XEiRMolUocHBzo0aOHaFk4OzuLlpAjZmZmwmfS5USJEiVIT0+X0qRv1aoVP/74Iz/99BNNmzYV/v+oNrcPHjxISEgIpqamAPTq1YsBAwaIlPbZ6HudsXbtWkJCQjAzM6Nr164sW7aM3r17CzfoAeLj49m8eTPh4eGUKlUKBwcHNm/ezMKFC0VLkxKDSW/gXyP64p2VhIQEevXqxbt379i+fTuDBg1i+fLlmp07mRF9sygrMn3Hli5dSo8ePRg2bJjm2JAhQ1i1ahUBAQHC2r9l1Sbzd1pGMxyyVx4lJyfj5eXFq1evhC1iateuzbJlywgICNBoaNSoEYGBgUIHaY4YMYIrV67QsWNHNm7cyA8//ICNjY0UmbampqZ06dKFLl268OzZMyIjIxkwYACVKlXSeya3NtHR0fj4+HD37l3gnxkuIiM/DPxvsXPnTmxtbenWrRvNmzfHyMhI6O94nTp12L17d7bq7z179lCpUiUxov5/zM3NiY6OJiUlRbOB16BBA7Zt2yZcW24kJiYK7WjMkycPY8eOZezYsaSlpfH8+XNpzC7ZqlBlx8rKisDAQPr374+xsTERERFUr16dN2/eoFKp9D6/JSYmBktLSw4cOKA5lp6erplv89NPP+lVT050796d7t27s3XrVimGoAI0adKEP//8kxMnTvDhwwdatGhBkyZNRMvihx9+4NChQ9IZ9aVLl6ZLly40b95cZzC3DINQt23bxpEjR1izZg2urq5YWVnRrl07WrZsKVTXixcvdM6VQqHg1atXAhV9Pvpe//j5+WFvb8+oUaM03c6yeClt27alffv2rFu3ThPJGBoaKliVvBhMegNfhCz/6Dkxb948Zs6cia+vL6VLl6Z///7Mnj1bSEXslyLreRVhtMp6Lv74448cKxdHjBhBx44d9S9ICxm1vXz5UmfSfVZEDpqS0QzPyvXr15k0aRIVKlQgKipK6M1+vXr1CAoKEvb+OXHt2jXq1KlD9erVNVW6Ml47Xr58ycuXL3n16pXQarxz587h7u7OjBkzsLS05MOHD8TExODu7o6Pj48UQ8tk5dmzZ9y8eZOWLVsSHx9P2bJlRUuSbkCrmmPHjrF9+3bc3d1JSUnBzs5OqKk7ceJE+vTpQ3R0NA0bNkSpVHLx4kXOnj3Lpk2bhOlSkzdvXh3zoWHDhgLV/IO2Uanm9evX7Ny5U2jX58GDBzl9+jTOzs7Y29vz7t07xo0bx8CBA4VpUjNs2DDWrl2rs+nZq1cvwsPDBaqSlzVr1pCRkZEtEz8yMlLI/JZ9+/ZhaWmZ43VBoVBIYdKrCQsLw9HRUbQMACIiIvD39+enn35CpVIxadIkxo8fT69evYToadCgAQqFgoyMDLZu3UrevHkxMTFBpVKhUCiEZ9JXqFCBChUqCNWQG99++y19+/bF3t6eQ4cOERAQwPbt24XNUlJjaWnJsGHD6Ny5MyqVisjISGxsbIRqkpXIyEhCQ0Pp2bMnlStXplu3bh/tKNQn/fv3JzIykr/++gt7e3spBl/LjMGkN/BFPHv2DE9Pz2yPIbONRSSvX7+mRYsW+Pr6AtCvXz/D4vj/iIjs0UePHjFq1KhsjwH++usvvevRxtjYONsxIyMjnZtsUcimLTU1VWfSvazIZIarWbduHStWrGDixIn0799ftBx27NhB9erVNYOufX19qVatms68CH1z7NgxDhw4QGhoKF5eXrRu3Vr4sEU1T58+JSoqisjISIyNjbG3tyc8PFxozvTKlSvx9/enfv36mmMdOnTg22+/ZdmyZQaTPheOHTuGu7s7RkZGhIWF0alTJ3x9fYVX58k2oFVNsWLFGD58OMOGDSM6OprQ0FASEhJwcnJi+PDhes/zL126tGYWw/HjxzEyMsLc3JxZs2ZRpEgRvWrJStasZCMjI4oWLYqVlRWzZs2iYMGCwrRlNSqNjIwoVqwYvXr1wsHBQZAqWL16NV5eXhw4cABzc3Pmzp3LgAEDhJr0EyZMIC4ujkePHumsmdPT06VYG8rK1atXRUvQQW1k9enTR3jhzaeQqVM1ODiYbdu2aYYmDx8+nKFDhwoz6WXPth43bhzv37/n6tWrpKenU69ePWmiB5cvX87vv//OX3/9RZMmTRg3bpzwKnoANzc3QkJCOHjwIJC5du3du7dgVXJSs2ZN3N3dmTJlChEREWzdupVnz54xffp0hg0bJjRdYtq0abi4uLBnzx5CQ0NZsGABJiYmnD171nAPkgMGk97AF9GvX78cHwP07dtX33KykZqaqrnpSUhIkGb3UEamTZuGt7c3ALt27dIx3Hr06MH27dsZOnSo3nXNnDlT8zjrUCSRQ5KUSiXv3r3LFqchwwwEGbWVLVuWBQsWCHv/z0E2M/zFixdMnTqVv//+m9DQUKFxMmq2b99OYGAgAQEBmmPqgaMKhYKuXbsK0WViYkLHjh3p2LEjd+7cISwsjNTUVH766ScGDx5Mnz59hOhycnIiLi6Ojh074ufnR+3atYXoyMqLFy90DHo1DRo04NmzZwIUfR388ssvhIeHM2LECEqVKsWWLVtwdXUVbtKDXANa1WzYsIGBAweiUCiwtrbG2tqaJ0+eEBYWxowZMzh58qTeNRUvXpxx48bl+rqLi0u2al59EBMTo/NcpVKRkJBASEgIvr6+QiP01q5dK02MjDYqlYqaNWuyZs0arKysMDMzE25YTp06lcePH+Pm5oabm5vmuLGxsTSDw3NDxLmLjIykS5cuuXZaiuqyPHXqFBcuXGDZsmVUqlQp27lRxzPIQN26dUVL0KBUKjUGPWRujBoZGQnTU65cOYAcu4tNTU1JSUkRalReunSJMWPGUKJECTIyMoiPj2fVqlVSdFHt2bOHxMREevfuTatWrahXr54UHaomJiYMHDhQsxmrUql48OCBtLFw2oj6fSpYsCD9+vWjX79+nDt3jtDQUBwcHPjzzz+F6FGTN29eHBwccHBw4OrVq4SEhDBixAiqVavGtm3bhGqTDYNJb+CL+NiNjmj69u3L0KFDefHiBYsWLWLv3r06Gd0yI+IifvPmTc3jjRs36pj0ItvTRVbnfozOnTvj4eGBr6+vZtGSmprKnDlz6NKli0FbFkTfOH8MGc1wyOxcef/+Pfb29mzdujXb6yIyK7ds2UJwcLBOxEfbtm2pUaMGP//8szCTXptq1aoxa9YsJk2aRFRUFGFhYcJM+rNnz5IvXz62bdvG9u3bdV5TKBSafFt9k5ycnOtrIm+oZScjI0PHgPj++++luGmVbUCrmoiIiGxVzWXLlsXFxYXx48cLUvVx4uLihLxvTgPdixcvzuzZs4V0MWrTu3fvTw5+F4GRkRH79u3j5MmTuLq6cvz4ceH/j9999x3fffcd+/fvl+pa+uTJk1yjuaKjo7GyssLf31/PquDBgwcA0nVaOjo6MnXqVJ49e5btXlehUHD48GFByv7h8ePH/PHHH9SvX58HDx4Iv94DFC1aVCf7/dChQ8K7lCBzM+jixYs0a9YMY2NjYmJiKF++PG/fvmXkyJHC4oIWLlyIn5+fZpBnTEwM3t7eUnT+79+/n8ePHxMdHc3atWu5fv06tWvXZunSpUJ1hYaG4uvrq7OOLV68OL///rtAVTnz+vVrihQpovld0nex44ULF7Jt+FhYWGBhYcH+/fv1qiUrqampBAQEcO/ePZo1a8aAAQOYP38+06ZNy3FT7f91DCa9gS/iwYMHuLi4EBcXR7NmzZg3b54UU+8hs/q7YsWKHDt2jPT0dObNm0eLFi1Ey/osRNyQaZuoWQ1V0Tc9hw4dIn/+/LRs2ZIBAwbw6tUrjI2NWb16tbDIiBEjRuDs7EybNm0wNzcnPT2dS5cu0bhxY80EelHIqG3QoEFC3vdzkNEMBzm6kbKiUqlyvNEvX748GRkZAhTljqmpKY6OjkKzWnO6kU9PT9fEkYiidOnSXLp0SRNZpObSpUs6JrQBXUxNTXny5InmN/HcuXNSVBjLNqD1c8iTJ49oCV8FJiYm5M+fX6gGWTfZXV1dWb58Oc7OzpQsWZKVK1fqdF+K5MiRI8yfP18z+FR0BvbYsWM1Gy3jx49n2bJlmtf8/f2xsrKicuXKetc1YcIEABYsWKCJOXj9+jXnzp0T2qGUkpLCoUOHGDRokNDf6tw4ceIEU6ZM0czW8PHxYcGCBcK7utzc3BgzZgzz5s1DoVBgYmLCL7/8IlQTZN7Hbt++XVM1/+jRIzw9Pdm8eTN9+/YVtk58//69xqCHzLz1+fPnC9GSE0WKFKFYsWKYmZmRkZFBUlKSaEmsWbOG9evXs3LlSiZOnMjRo0el6ABNTEzE3d2dXr160aRJE5ydndm/fz/lypUjKCiIihUr6t3f6du3L+3bt2fhwoXZ1qqrV6+mffv2etWjjbu7O0lJSVhZWfHrr7/y5s0bfv75ZwoXLsyAAQOE6ZIVg0lv4Ivw8PCgW7duWFpasn37dnx8fKQZtAjQuHFjnVyr8PBwYbl4amSNldFGppv7qKgoVqxYgZeXF5BZ9TxnzhyOHj3KunXrmD59uhBdxsbGLF26lIsXLxIbGwtkZi9qR0gkJSVRoEABgzYyW07Pnj2b6+si8+dkNMMB6tevT9OmTaXKsc3IyECpVGarEFQqlUI7bmRF3WoN8ObNG7Zu3UpISAhJSUk4OTkJ0zV69GimTJmCm5sbFhYWpKenc+bMGebPny/Vb7hsTJo0iSFDhpCQkICjoyP379/XMbtEIduAVjVZ58hkZdWqVXpU83WSmJgo/LNMTU3l2rVruZr1oqI/LCwsdAzUsLAwITpywtfXl2nTplG7dm0p1tTan92jR49yfU0U/v7+XLhwgU2bNpGSkkJgYCC3bt1izJgxQvTs2bOHPn368PLlS81GizZFixYVoktNQEAAmzdv1kQo3b59mylTpgg36atXr86uXbuIj48nIyODIkWKCJ2/oyYhIUEn1qZ8+fLEx8djZmaW4wwvfaFQKHj8+LFmrfjXX38J1aNNv379uHXrFpaWltja2jJz5kwp8vKLFi1K/fr1+f7773nx4gWjR4+WYm7EwoULKViwINWqVeP48eOcPn2aI0eOcOvWLRYuXMiKFSv0rqlSpUqkpKTQp08fVq5cqfO/KPq6f+XKFXbv3g1Ap06dGDhwID///LNQTTJjMOkNfBHPnz/XZDdPnjxZeMwHZFYXTJ8+nWLFirFy5Uq+++47Ll++jLu7O48fPxZu0ssaKyPDTUROBAcHExQUpFnA5MmThyZNmlC7dm169uwpzKRXY25ujrm5eY6v9evXT2iLuEza5s6dm+Pxhw8f8uHDB65du6Y3LVmR0QwH8Pb25smTJzRr1ozWrVtjbW3Nt99+K1RTkyZNCA4OztaRsX79en744QdBquTm3r17bNiwgaioKMqVK0dKSgpHjhzJNjNCn1haWjJ16lQ8PT01cQOVK1dm9uzZWFhYCNMlOw0bNiQ8PJzY2FiUSiX169eXYri0bANa1RQqVEjo7JiviQMHDmQ79vr1a3bu3Ennzp0FKPqHR48eMX78+Bxv6kVGf+S2ASTD5k/hwoX56aefRMvQoL3Gz7rel2H9f/jwYc2a9Ntvv2Xz5s04ODgIM+lbtGhB69atAWjatKnOawqFguvXrwtQ9Q8fPnzQmXFQvXp1KboZ9+3bx5IlSzhw4ABxcXF07doVLy8vbGxshOoqUqQIW7dupUePHqhUKnbs2EHRokWJi4sTOq9u7NixODo6YmlpiUKh4OTJk8yZM0eYHm0GDx5Mq1atMDY2RqVSSdP9ZmJiwps3b6hYsSKXLl2iRYsWUnz3L168SFRUFAqFgujoaH788UfKlClDmTJlhBW/mJqasmLFChYsWECPHj345ZdfNB20oq/7Jib/2M5FihQRvmkgOwaT3sAXof0PZmxsrPNcFD4+Pri5ufHXX3+xatUqvv/+e7y9venatStr164VLU/aWBntires1W9//fWXKFmkpKToVKOq23Fl2M3/FDL/4Ohbm3q3XE1ycjJeXl68evVKeOWujGY4wN69e3n+/DkxMTHExMQQGBiImZkZrVu3xsrKikaNGuld088//0z//v05dOiQps364sWLJCYmStkSLpoRI0Zw5coVOnbsyMaNG/nhhx+wsbERatCradu2LW3btuX169eA+MpAmcnJQIXMuBtAuBkn44BWyPxOyTpXRjY2bdqk89zIyIhixYrRq1cvHBwcBKnKpFq1alJmxGpvAH348IHffvtNmiGa9evX5/jx41hbW4uWAsi9HoXMz0/bBMyTJ4/QeyIPDw88PDzo168fISEhwnTkRv78+bl8+bKmOOLy5cuYmpoKVpW5QbZx40Yg835t586djBkzRrhJ7+XlhaurKx4eHigUCho2bIi3tze7d+9m9OjRwnTZ2tpSpUoVTp8+jVKpZOTIkUIH2Wpjbm7OuHHjiImJISMjAwsLC/z8/IR3RvTq1YuRI0eyatUqunbtysGDB6lSpYpQTZDpg6mvWbGxsTrFTCKvv0ZGRsycOZOaNWsydOhQ5syZQ+fOnaX7TZBphouMiHdYDXxVyGQyq1EqlZqFu7W1NX/88QcbN26kQYMGgpVlR4bzpUY7xzNr5ZvISrisFQ7ag61kq3zOikyfb1ZEart+/TqTJk2iQoUKREVFCa9EldEMV1OiRAns7Oyws7NDqVRy4MABVq1aRWBgoJBKrkKFCrFt2zb27t3L1atXUSgU9OvXj59++kmaKhuZuHbtGnXq1KF69eqaoW6yXBeSk5NJTEykZMmShIWFkZycjJGREf3795em3VoWshqo2igUCuEmvawDWmW7CfwcRGleu3atFPMNviaybgB169ZNaIyYNsePH2fz5s3kyZOHPHnyCM+kVyqVmtiWjIwMnQgXGapQGzZsyKRJk+jRowcKhYKIiAidiEZRTJs2jQ0bNmiMXVk2gaZMmcKoUaM064q4uDgCAgIEq8r8nmkXuZQpU0ZopbqaihUrEhYWxtu3bzE2NqZgwYJA7t04+uLGjRssXryYwMBAbt68iYuLC/7+/lKYzvPmzaN+/fosWrSIjIwMNm3ahLu7OytXrhSqq0ePHrRv3x4zMzO2bt1KbGysputFJEZGRrx7946kpCRu3ryp6cCJj4+X4v6oR48eVKlShQkTJnD79m3Rcnj79q1OAcy7d+90noteV8uGwaQ38EU8e/YMT0/PXJ+LGLiY1bhdv369TiW2aGQxaLIia7Vb+fLliY2NzbbJcvHixRwHWBqQm3Xr1rFixQomTpyoicqSAdnMcDUvX77k6NGjHDlyhHPnzlGjRg3s7OxYtGiRME158+alW7du0l4zZOLYsWMcOHCA0NBQvLy8aN26NampqaJlERcXx+DBgxk+fDj9+vVjzZo1NGnShOvXr1OgQAF69uwpWqJUfMyklx2RN4cir1O5oTYpTUxMSExM5NSpU9SoUYNKlSoBuoUA+qR3795C4/E+Rm4RWBcvXiQ4OJglS5boV1AuqFQq/v77b9EyAKTrLLt16xbNmjXTGPPaES4y3Je4ubkREBDAggULMDExwdLSknHjxgnTo1QqmTJlCmfOnKFhw4akpaWxevVqmjRpgp+fn/CNbAsLC/bu3cuff/6JUqnE3NycYsWKCdUEULx4ccLCwjSbLbt27aJEiRLC9Hh5eTFz5kxpo7Hc3d01c+hq1qzJ+PHjmTNnjhRrjvv37+ts/EyYMIFOnToJVJTJ6dOnmT9/PlFRUbx9+5Z58+ZRunRp4cWY/fv3p1u3bqhUKjp06EDJkiU5cuQIixYtEna/W7JkSZ3n6sjGsWPH6sQvi6Bs2bI63/MyZcponstQ/CIbBpPewBfRr1+/jz4XTbFixaQy6EHeWBmAgwcPsnbtWm7duoWpqSk1atRgyJAhwvJsITMuwtnZmZkzZ9KiRQsUCgVnzpzBy8tLSgPAQM68ePGCqVOn8vfffxMaGkr16tVFS9JBRjO8T58+PHz4kJYtW9KpUye8vb2Fx6Q4OTnlekOvUCjYsGGDnhXJjYmJCR07dqRjx47cuXOHsLAwUlNT+emnnxg8eDB9+vQRomvRokVMnjxZk3VduHBhFixYwJ07d5gzZ47BpM+FAQMG6DxXKBSYmppSvXp1Ro4cKSyGTdYBrVWrVmXbtm00aNCAatWqERoaypYtW6hTpw6zZ8/W+2D1O3fuMGLECNzc3LC0tNR8zxMTE/H29qZFixaaSD19I3PXgXbBjVKpZP/+/QQHB3Pt2jWhpk3W7/ytW7do0qSJIDW6lCtXjv3793P9+nVGjRrF4cOHhc4WuHHjhrD3/hwKFCggfMaUNuvXrycjI4MjR45oir/ev3/P9OnTWbduHcOHDxemLSYmhhIlSlC9enWsra0JDg4mf/78WFpaCtOkZu7cubi4uDB37lwUCgV16tQRuo5WnxNZZ6MkJyfz448/ap7b2tryyy+/CFT0D+np6aSmpmo6vJKTk6XY0PPx8WHBggVA5iyGwMBAPDw8CA8PF6rLwcGB6tWrk5CQoPFNXr16xbBhw4QVNQUGBmY7VrZsWUJDQ/ntt98EKPoHGTaiviYMJr2BL6Jdu3bSmW0pKSlcu3YNlUpFamqq5rGaOnXqCFQnb6zMr7/+ir+/PxMmTKBWrVooFAouXbqEp6cnkydPFraj2bhxYzw8PPDz82P8+PEoFAqqVq3K7NmzNcNPDMiPnZ0d79+/x97enq1bt2Z7XUTXjRoZzXDI3LQrX748VatWpVq1alJoyqkaJC4ujhUrVkjRmi4z1apVY9asWUyaNImoqCjCwsKEmfQ3btxg+fLlmufq38hq1arx9OlTIZq+BqpWrcrDhw/p3bs3RkZG7Nq1i7x585KSkoK7uzt+fn5CdMk6oHX16tX89ttvNGzYkOvXr+Pt7c28efO4ffs2vr6+eh+Q5+Pjw8SJE2nTpg07duwAMuPO4uPjcXZ2pkWLFnrVo01O61VtRK9d3759S1hYGFu2bCE5OZmMjAz27t2ridsQgfZ3XqFQ0KdPH1q2bClMjzaBgYH8/vvvPHv2jEGDBrF8+XIePHjA2LFjhWk6fvw49+7do0mTJsK/T2p+/vlnAgICsLOzy/H1rPOM9MXevXvZsGGDTnd2wYIFmTdvnmYgtwgOHz7M7NmzdSqcTU1NmTJlCl5eXsJnIFSqVImdO3fy5s0bjI2Nhc8PU2fhy9r5qVAouHHjBrVq1QLg7t270mRzd+zYkUGDBuHg4IBCoWDHjh1SVDd/+PBB5/pVp04d0tLSBCrK5NSpUzRv3lznWPfu3QWpySS3eUqA8BkWWefcGBkZUbRoURo2bCj8uiEjBpPewBfRt29fXF1d6dGjh2gpGlJTU3VaJLUfKxQKDh8+LEKWBlkXChs3biQ4OFgnQqZq1aqYm5szY8YMoT/M6kF47969Q6VSUbhwYZ3X9+zZI7RCKTf0XSX4JehbW58+fbJVYGhXaIhERjMc4MSJE1y9epWjR48ybdo03rx5g7W1Na1bt6ZZs2ZCZjJkNQK3bdtGUFAQo0ePFp7t+bVgamqKo6Mjjo6OQjVoox3xYRggmzuXLl1i69atmJhkLpetra3p27cvixcvFvobJOuA1n379hESEoKZmRn+/v5YW1tjb2+PSqWiY8eOetfz9OlT7O3tAThz5gxt27bFyMiIMmXKkJiYqHc92jx69Ijx48fnaNKLXrt6eHiwZ88eGjVqxLRp07CxsaF9+/ZCDXrIXE8/fvyYP/74gw8fPlCpUiXhMSRq9u7dy7Zt2+jVqxfFihUjPDwcR0dHYSZ9YGAg4eHh1K1bl6CgIFxdXXM1xvWJ2ux2c3MTrEQXpVKZ41qwSJEiQrteAgMDCQoK0pi6AI6OjtSpUwdPT0/hJv379+/x8/Pj3r17BAQEMHv2bFxdXTUZ8PqmQYMGH63+FjUjQs3PP/+Mk5MTNWrUAODevXvCNvuzMnbsWL799ltOnDiBUqnEwcFBii5LU1NToqOjNdXqMTExUtxvu7i40KdPHyZMmCBFxwHIPU9p//79Os+VSiXPnz/nyZMnBAYGGgoxs2Aw6Q18EZs2bWLKlCmcPn2auXPnSnGRPHLkyCf/5o8//hDaEitjrMz79+9zzHivXLmyFBnKQK7maVBQkBCD5FODF0NCQvSuSVZtI0eOxM3NDVtbW01r58iRIylWrJjOHAsRyGiGq6lTpw516tRh3LhxxMfHc+zYMRYtWsTDhw+JjY0Vpuvdu3fMmjWLa9eusXbtWkMV/VeGsbExb9++1Wx4qiM+Xr16JY3JJSPqjWI1SqWSpKQkAKHVbzJHpagroi5cuECHDh2AzJtD9UaHPtH+jGJjY3U6uESvc6pVq5atskwWdu7cia2tLd26daN58+YYGRlJYUKcOHGCKVOm0KhRIzIyMjQxCLa2tqKlYWJiorN2KFy4sJDvvJrdu3cTERGBmZkZ9+7dY8aMGVKY9OpBrE2aNOHx48c6A21FkpSUhFKpzHZdVyqVfPjwQZCqzOuUtkGvpm7duprfIpF4enpSqlQpXrx4Qb58+UhMTGT27NnCIm/27NkDZP5Gjhw5Msf4D5G0adOG/fv3c+HCBYyNjalfvz7ffPONaFkaunfvrlMNHhoaKqwDVM3MmTMZO3YsJiYmKBQKFAoFy5YtE6oJIDIykhkzZuDk5IS/v3+2PHgRyBwpk1sM45kzZ/Dz82Pjxo16ViQ3BpPewBdRq1YtduzYgb+/Pz179sTb25vy5ctrXpe1Im/BggXCBnTJGivzMWNGhgXzxxChT+bBizJqW7ZsGYmJiTRs2FBzbO7cuXh4eLBs2TKcnZ31rkkbWc1wyIwm+eOPP/jjjz+4ePEilSpVYvTo0cL0nDt3jilTpmBhYcGuXbsMbYlfIXZ2dsycOZNFixZpjKSMjAw8PT3p2rWrWHES06ZNG4YMGULXrl1RqVRERUXRunVroqKihA7Hk3U+i0qlQqVSkZKSwuXLl3F3dwcyYwlFmOJFihThxo0bJCYmkpCQQOPGjYHMDYTSpUvrXc/XwrFjx9i+fTvu7u6kpKRgZ2dHenq6aFkEBASwefNmqlWrBsDt27eZMmWKFCZ9mTJlOHbsGAqFgrS0NIKCgoTOyDIxMdH8VlepUoX3798L05ITAQEBrFu3TsegFNlB0rRpUzZs2MDgwYN1jgcFBWWLtNAnSqUy19dkuFe7fv06CxYs4Pjx45iamuLn5ye0y0z7fy5v3rzSzamDzIgbyMyAP3/+PIAUsTI54evrK9ykr1+/PseOHePWrVsYGxtTuXJlKTaoSpcuTVBQECEhIfTu3ZspU6boeGIiIsaePHny0ddzKs4UTdOmTZk3b55oGdJhMOkNfDF58+Zl6tSpvH79mp49e6JQKFCpVCgUCq5fvy5aXo6IXMjIHCvztSKiokvmwYsyajt69Cjbt28nf/78mmOlS5fGx8cHR0dH4SY9yGeGjxs3jrNnz5IvXz5atWqFnZ0d3t7eQk3xpUuXsn79eiZOnEiXLl1IT0/n9evXmtdl3Zg1oMugQYOYOnUqNjY2NGzYEIVCQWxsLE2bNpVuALxMuLq6Eh4ezuHDhzExMaFLly44ODhw6tQpzSAzEcg2oFVNq1atmDhxIunp6VStWpWqVaty//59li5dSps2bfSux8XFhUGDBpGYmMjkyZMpUKAAQUFBrFq1SviwPgsLixyPX7x4keDgYJYsWaJfQVoUK1aM4cOHM2zYMKKjowkNDSUhIUGTzS2qC/TDhw8agx4yhwhmZGQI0ZIVNzc3pk6dys2bNzE3N6d+/frSxFgAQqv6cyIyMpIDBw5Is1nm7OxMnz59uHz5MhYWFqSnp3PmzBnu3buX41wlfVGnTh12796drQtiz549VKpUSYwoLbJ2HmRkZEiTsS4js2bNIjo6Wic6THQMyceQYSMIMq9ftWvX5u7du3h6ehIVFcXFixdFywIyuw/OnTuHm5ubJgFA1IZjp06dNL6cGoVCQWpqKkqlUlqfTrbfJxkwnBEDX8yDBw9wdXUFMmNctHcNZUVkm66ssTI3b97UqXJWo1KppBjIIhsyD16UUVuePHl0DHo1ZmZmQuNkQE4zHKBevXqMGzcux9ZmUaxYsQLI7Eby9vbOtvCTdcFnQBdjY2MWLVrE1atXOXfuHCqViqFDh+pkQCYlJUkRYScTRkZGODg40KFDB813/82bN0IHjoJ8A1rVODs7s2HDBhISEpg9ezaQOcciX758uLi46F2Pubk50dHRpKSkaKKeGjRowLZt24QbXNrRO0qlkv379xMcHMy1a9fo1KmTQGWwYcMGBg4ciEKh0MwIevLkCWFhYcyYMYOTJ08K0ZU/f34uX77MDz/8AMDly5eFD8NTU7p0aTZs2KAZsmtmZiZ0LZ2RkaETJZP1uegN9jJlykhj0AMUL16c7du3ExoaSnR0NAANGzZk4cKFQteGEydOpE+fPkRHR9OwYUOUSiUXL17k7NmzUkRbNG7cGF9fX1JSUjhx4gQhISE0bdpUtCxpiYmJYd++fcLvNz4XGWLOIDPqbMOGDfz+++9YWFiwcuVK0ZKAzE7jadOmUadOHQ4fPpxthp6+ydoJrlKpWLVqFevWrWPq1KmCVH2c8+fPG+49csBg0hv4IkJCQli8eDFOTk6MHz/ekGX7GcgaK3Pw4EFh7/01IvPgRRm1GRkZkZiYmG0hmpiYKLxtXkYzHGDEiBEkJSWxbt06zp8/j0KhoEGDBjg6Ogpb0N+4cUPI+xr476COecqJfv36CYuFk5XQ0FAWLFigySSWpWtQtgGtakxMTBg6dKjOsSlTpug89/b2Ztq0aXrTlDdvXp2N4ZyKE0Tx9u1bwsLC2LJli8bc3bt3r/ABrREREQwcOFDnWNmyZXFxcWH8+PGCVGV+l0aNGqU5P3FxcQQEBAjTA5CWlkZERARFihShXbt2mvXYkSNHWLBggbC19q1bt2jWrJnOfYbaPJXhGmZpaYmPjw9t27bVKegQERGhplChQowYMSLX111cXFi8eLEeFWVu/mzfvp0tW7Zw/PhxjIyMMDc3Z9asWRQpUkSvWnJi8uTJBAYGUqhQIfz9/WnVqhVjxowRpufAgQOax+/evdN5DuJjZcqUKSOdQX/16tUcj6vj60SRmprKrl272LhxIy9evKBjx46ULFlSis0pAB8fH8LDw3F1dZViwG5W4uPjmTx5Mu/fvyc8PFwzi0oUo0aNynbs9evXPHz4UIoZA7JhMOkNfBFr1qxh1apVmlxPA18v6py+K1euaAzBhg0baoY6yYyIRYPMgxdl1Na5c2dmzZrF/PnzNTvkSUlJzJo1S/giWUYzHDIrdB0dHalSpQrNmzcnLS2NM2fOEB4eTlhYGMWKFdO7Ju1om5wQvUFl4D+HLG3NMhEUFERoaKhQ4yg3ZBrQ+iWcOXNGb++lngOkxsjIiKJFi2JlZcWsWbMoWLCg3rRkxcPDgz179tCoUSOmTZuGjY0N7du3F27Qf4o8efIIe28LCwv27t3Ln3/+iVKpxNzcXMjvojazZ8/m9u3bJCYm8vbtW9q1a4erqyu///47w4cPF6ZL9g32nTt3ArB//37NMZGZ9J9DXFyckPctXrw448aNy/V1EZsHavLkycPYsWMZO3YsaWlpPH/+nHz58gnRArqDM8uUKaPzXIZYmYYNG+Ls7EybNm10NqdE6vrYxqvI62vr1q2pX78+EydOpHXr1uTNm1fT5SIDp0+fZtu2bdnM75SUFHbu3Enfvn0FKcvcrHJzc8PBwQEXFxehv9tq2rVrp/NcoVBQrFgxGjZsqIkJMvAPcq/kDUjH1KlTv0qDXqT5IGusjFKpZMqUKZw+fZpGjRqRlpbG6tWradKkCX5+fsKN54+RNZtRX+8p6+BFGbUNHDiQOXPm0KJFC6pXr45SqeTu3bvY2dkxduxYIZrUyGiGQ2b+e48ePRg2bJjm2JAhQ1i1ahUBAQGaIYz6pFmzZtnyDdXIUI1n4D+HLG3NMlGiRAkpDXrZBrR+Cfpcj8XExGR774SEBEJCQvD19RVyTVWzc+dObG1t6datG82bN8fIyEia/8FHjx7lWPWmZtWqVXpUQ7ZqWDVnz54FxBpc586dY9++fbx69YqJEyeyfv16ypYty969e4XGgU6dOpW5c+fmGDsoA0eOHBEt4X8GUZsHkNmVffr0aZydnbG3t+fdu3eMGzcuWyeOvvicKus9e/YIG26rjiPZtm2b5pjozYPP+V8Ucc4sLCw4d+4cBQsW1MSTysTWrVt1zO/4+Hg2bdpEeHg4RYoUEWLSp6Sk4OXlxbFjx/D39xc69Dor3bp1y3YsLS1NeASurBhMegNfxJo1a4S2Uv9bRObjyRors379ejIyMjh69KjmAvn+/XumT5/OunXrhFUATZs2DW9vbwB27dqlc1Hv0aMH27dvz9ZOrw9kHrwoozYjIyPmzZvHqFGjuHr1KkZGRtSrV49SpUoJ0aONjGY4wB9//EFERES24yNGjBB23f2cajxDlrmB/1VatmzJli1baNu2rU51oOgOEtkGtH4J+jSic9pwLV68OLNnzxay2a/NsWPH2L59O+7u7qSkpGBnZyc8Ck5NoUKFslW9iUTbeLt69arOxplog6tgwYLkzZuX0qVLc//+fZycnITGfahJS0ujW7duBAQEUKNGDdFysrF+/focjw8ePFjPSgz8X1i9ejVeXl4cOHAAc3Nz5s6dy4ABA4SZ9J9DUFCQMJNelqiWL0XEOVu2bBl///034eHhuLm5oVQqSU1N5dGjR1LMQ1Qb9JcuXSI4OJgDBw6gUChwd3cXViDXrVs3njx5woABA7h58yY3b97UeV3k9TUtLQ03NzdsbW358ccfgcwujuLFizNv3jzpu0D1jeFsGPgiZGyHX7x4sWYg2e+//64z0G3MmDGsWLGC6dOni5InbazM3r172bBhg84OZsGCBZk3bx5OTk7CTHrtH5SNGzfqmPQib2A/Z/CiQVt2ypUrp/kfkAUZzXA1OXWwGBkZSV1pYMgyN/C/SmBgIGlpacydO1dzTIYOEtkGtH5tmJiYCK8wLlasGMOHD2fYsGFER0cTGhpKQkKCZv1lZWUlTFvRokVzrHoThbax1bVrV6mMLu1Np6JFi0ph0AMsWbKEyMhIhgwZws8//yxdZvKtW7c0j9PS0jh79iyWlpYCFRn4N6hUKmrWrMmaNWuwsrLCzMxMSq9AGxH6ctuUUiP75pSoz7RUqVKMGzeO0aNHc+jQIUJDQ+nQoQM//vijzvw1Efz6669s2LCBuLg4OnfuzJYtW5g4cSLdu3cXpql+/fqYm5vz/Plznj9/LkxHTixdupTExESddIm5c+fi4eHBsmXLcHZ2FqhOPgwmvYEvIj4+Hk9Pz1xfnzVrlh7VZHLixAnNTamfn5+OSf/kyRO968mKrLEySqUyxwywIkWKCF1gab93Vh0ytIJnHbx48eJFgoODWbJkiThR/z8ya5MNGc1wpVLJu3fvsv1fvn37VpCiz0P2GzIDBv4tly5dEi0hR2Qc0Po1IcMA8w0bNjBw4EAUCgXW1tZYW1vz5MkTwsLCmDFjBidPnhSmTeZrugzrQG209Yje+MlKly5daNasGdOnT+fgwYNUqFBB85qI+zVtFixYoPM8Pj6emTNnClJj4N9iZGTEvn37OHnyJK6urhw/fly6/9GsiNCnvSn1NSL6MzU2NqZdu3a0a9eOuLg4wsLCALHRReqIpxUrVlC8eHFA/HlSJxHkxPHjx/WoJDvq7kHt38nSpUvj4+ODo6OjwaTPgsGkN/BFGBsbC2/zzorspq6ssTJJSUkolUqMjIx0jiuVSj58+CBEU1Zk+PxyQqlUsn//foKDg7l69aqwBUJOyKxNFmQ1wzt37oyHhwe+vr6a735qaipz5syhS5cuQrV9DFn/Tw38w+fkPhoii/4hMjKSLl26fNWRDPoc0Pol6NMAzinL/PXr1+zcuVP4b2NERES2SIiyZcvi4uLy0UF++mDRokVC3/9rQju/P6csf33n92flxo0bxMXF0aRJE+nu37QpXbo0jx8/Fi3jo8i8eSUKV1dXli9fjouLCyVLlmTlypXCN4BkJOumVE6INJy/JipXrqxJSBAZXbRixQpCQ0OxsbGhdevWdO3aVbprREpKCrt27WLjxo08f/5cM8dFBHny5MlxI9vMzEzqbnFRGEx6A19EyZIlPzphXjQymkWyxso0bdqUDRs2ZDMbgoKChA4akfEzVPP27VvCwsLYsmULycnJZGRksG/fPipWrChamtTaZENWM3zEiBE4OzvTpk0bzM3NSU9P59KlSzRu3JghQ4YI02Xg68fR0fGTkUQhISF6UiM/Dx48AL7u6jcRN4vbt2+nR48eH/0bfcYPZo1FMTIyolixYvTq1QsHBwe96fhStIfRiaBq1aps27aNBg0aUK1aNUJDQ9myZQt16tRh9uzZhg09LbSrv2XK8U9KSmL+/PkcPXoULy8vWrduLVqSDtoboCqViitXrvDNN98I0/PkyRPKli2b42vR0dFYWVkJj9fIDZHGoIWFBcHBwZrn6gpnA1+OSMP5a0Xkd9/GxgYbGxsePXpEaGgo06dP5+3btyxfvpz+/fsL3RSNj49n8+bNhIeH8/79e0aMGMGgQYOE6YHM9VdiYiJmZmY6x2XobJQRg0lv4IuQbYcQ5DZ1Qd5YGWdnZ/r06cPly5exsLAgPT2dM2fOcO/ePbZu3SpM18eqkv766y9RsvDw8GDPnj00atSIadOmYWNjQ/v27aUwwWXWJiOymuHGxsYsXbqUixcvEhsbC8Dw4cOpX7++5m8MQ1oN/Btk/O2WmQkTJgCfV/0mKyLWRoGBgfzxxx94eHhgamqa4980bdpUb3rWrl2rM/BXJnKqutZGZAX26tWr+e2332jYsCHXr1/H29ubefPmcfv2bXx9fZkzZ45e9WifJ9mq1T8nu9/FxYXFixfrQc0/2NvbU7FiRSIiIihZsqRe3/tzyLoBWqZMGaZOnSpIDYwdO1azkT1+/HiWLVumec3f3x8rKysqV66sd11f8+aBrMi6HpJVF8irTQYPqHz58kydOpWJEyfy66+/EhoaSlBQkOY+Tp+oh9gePnwYS0tL5syZg5+fn2ZNK5LOnTsza9Ys5s+fr7mPTUpKYtasWUKHv8uKwaQ38EW4urp+8m/WrVunV6Pr2bNnmpx87ceQuZMoGlljZYoXL8727dsJDQ0lOjoagIYNG+Lj40PBggWF6fpYVZLIKqWdO3dia2tLt27daN68OUZGRlIsDkBubTIiuxlubm6Oubl5jq8ZhrQa+DekpqZy7dq1XG+0tGdZGMgcUr5s2TJsbW354YcfWLRoESEhIdSpU4clS5YIrfiUmYiICLy8vHBwcCAgIIAaNWoI1dO7d29pr5eFChWSqvJam3379hESEoKZmRn+/v5YW1tjb2+PSqUSMlxd+zzJes4+RlxcnN7fs0+fPtnmVsiEbBug2r+Njx49yvU1fSPr5sHXjJ2dnWgJOSLzfZus50w0Bw8eZO3atdy6dQtTU1Nq1KjB6NGjKV26tBA9vXr1wt7enkOHDmk2Z2WJrxs4cCBz5syhRYsWVK9eHaVSyd27d7Gzs2Ps2LGi5UmHwaQ38EVYWlp+8m92796tV5O+X79+OT4G6Nu3r9505IassTJpaWl4enpia2vLiBEjABg5ciRxcXHMmzcPExMxl4fPqUoSgXrgibu7OykpKdjZ2UnTniWzNpn5Gs1wfd8sGrLM/zd49OgR48ePz/H7o1AoOHz4sABV8rJo0SLi4uJwdHTk3LlzbNmyhTVr1nDz5k28vb3x9fUVLVFKChQogJeXF0ePHmXcuHE4OjpSvnx5zev6rpaStfoPoGjRotKudwBNS/qFCxfo0KEDkHmtELE2lLVaXWaio6OlNOk/1j0C4roitA3SrGapSPNU1s2DnGIrZGDatGma4Zm7du3SuXb06NGD7du3S/l/IRLDOft3/Prrr/j7+zNhwgRq1aqFQqHg0qVLzJ8/n0mTJlGrVi29a5o5cyZbt27FwcEBe3t7unbtqncNuWFkZMS8efMYNWoUV69excjIiHr16lGqVCnR0qTEYNIb+I+j70WDzBn5IG+szNKlS0lMTKRhw4aaY3PnzsXDw4Nly5YJnbKd0870kCFDsLKyEqapWLFiDB8+nGHDhhEdHU1oaCgJCQmauQIGbf9byGru6Ptm0ZBl/r9BtWrViIiIEC3jq+HkyZPs2LGDvHnzsmnTJmxtbWnUqBGNGjVi48aNouV9FiKvYXXq1KFixYqEh4drbsAUCoXeTXqZO0hk/Y2BTG0qlYqUlBQuX76Mu7s7kDmELjU1Vay4XBBRrS4zb968ES0hR86cOUPBggWxt7enRo0a0vwfyKIjK7JuHgwbNoyCBQtiY2ND27Zt+fbbb4Vp0ebmzZuaxxs3btQxnA3FSznzNZ8zkf+3GzduJDg4WCeOqmrVqpibmzNjxgwhES5OTk44OTlx5swZQkND6datG0ZGRkRERNC5c2dhBZhqXr16Rf78+TXnJiYmBhMTE4oXLy5Ul4wYTHoD/3H0vWh48OABLi4uxMXF0axZM+bNmydVK7qssTLq6mvtSdulS5fGx8cHR0dHYSZ9bjvTnp6eTJ48WXhumUKhwNraGmtra548eUJYWBgzZszg5MmTQnXJru1rQ+a2U30i642rAQP/TYyNjTUdJLGxsfTs2VPnNdHINqBVm927d+Pp6YmDgwMrVqwQOgRV5g4SWVrQc6JVq1ZMnDiR9PR0qlatStWqVbl//z5Lly6lTZs2ouUZ+AyUSiVv3rzJ9Tdc1FDDU6dO8dtvvxEREcG5c+fo0qULdnZ2FC5cWIgeNdrnKyMjQ+fcZWRkCNMl6xosLCyM+Ph4Dh06xMyZM3n//j1WVlbY2toKjTnTPl9Zz53s63pRn/XXfM5ExvC8f/8+x3kRlStXFr6Z3bRpU5o2bUpCQgLh4eEEBASwZMkSjh07JkzT7du3cXJyYt68efz4449AZlHmlClT2LhxI1WqVBGmTUYMJr2Brx4PDw+6deuGpaUl27dvx8fHh4ULF4qWpUHWWJk8efLoGPRqzMzMPhlv8d9Exp3p3ChbtiwuLi5SDuWSWZuBrweZK1ENfD4WFhaiJXx1pKWlkZyczJUrV/Dz8wMyq1OVSqVgZfINaFXz888/c+HCBRYvXkyLFi30/v5ZkbmDpGrVqmzbto0GDRpQrVo1QkND2bJlC3Xq1GH27NlCY8ScnZ3ZsGEDCQkJzJ49G4Bt27aRL18+XFxchOky8PncunWLZs2a5bpBdf36dQGqwNTUlK5du9K1a1eePn1KZGQk/fv3p3Llyjg4OGBtbS1EV9bzpX39FGlUyrp5AJmFXf369aNfv34kJiZy7NgxVq5cSVxcnBTXXdkN5qzIkPsu0zmTPYbnYwUbsmyulSxZkrFjxzJ69GiOHj0qVMuiRYuYOXOmxqAHmD17NnXr1sXX15eVK1cKVCcfBpPewFfP8+fP6d+/PwCTJ0+mS5cughXpImusjJGRUY6ZgomJiULb22Temc4Nf39/nJycRMvIEZm1GZAfmStRDXw+48aN4/Xr17m+LqqqUlY6d+7MgAEDUCqVNG3alO+++47Y2FgWL14sxY20bANa1aSmphIZGZlj6/Lx48eFGXAysnr1an777TcaNmzI9evX8fb2Zt68edy+fRtfX1/mzJkjTJuJiUk282PKlCk6z729vZk2bZo+ZX21iDBsatWqJYVR+jHKlCnDqFGjaN26NfPnz2fMmDFcvXpViJYbN24Ied9PIevmQVbMzMzo3LkznTt35sOHD8J0yHROtJHZcJb1nH3NMTwiuXLlCkqlknr16uHq6sqbN28wMTHBy8tLqK4nT57kuH52cHBg3bp1AhTJjcGkN/AfR9+LUe1KdGNjY+F5W1mRNVamc+fOzJo1i/nz52sqtpKSkpg1a5bQavWvYWc6K7LqArm1Gfhy9F1dKXMlqoHPp1mzZjo3YtrXBZFVlbIybNgwvvvuOxISEjQ3hufPn6dp06aMHj1asDr5BrSq+djQR2dnZy5cuKBHNbl3kFy8eJHg4GCWLFmiVz3a7Nu3j5CQEMzMzPD398fa2hp7e3tUKhUdO3YUputzOXPmjGgJUvDkyZMcC0sgc3irlZUV/v7+elYlr/GmJj4+nqioKKKiolCpVNjb2+Pj4yNU0/Hjx7l37x5NmjSRpktQ1s2DjyE64kw9nFj7McBff/0lSpbUhrOs50z2GJ6bN2/qFGCqUalUpKWlCVCU+ZszY8YM5s2bB8Cff/7JyJEj+f3339mwYQMTJkwQogs+7u+IvGbIilxupgHp2bBhAwMHDvzo3+h7J1jGC7c2ssbKDBw4kDlz5tCiRQuqV6+OUqnk7t272NnZMXbsWGG6vkZk+85pI7M2mREVNZCcnExiYiIlS5YkLCyM5ORkjIyM6N+/P8bGxoYhrQb+FV27diU2NhYbGxu6d+9OtWrVREuSnvbt2+s8HzZsmM5zFxcXFi9erE9J2ZBlQOvnIGLDeNasWZrHSqWS/fv3ExwczLVr1+jUqZPe9WRF3cl44cIFOnToAGR+frIVm+SEbAUAovSMHTtWM1x9/PjxLFu2TPOav78/VlZWVK5cWe+6tDftciMpKUnva51du3YRGRnJnTt3aN++PfPnz+eHH37Qq4acCAwMJDw8nLp16xIUFISrq6sUXVMg5+aBrMycOVPzuF27djqvZX2uT2Q2nGU9Z9qIPkc5cfDgQdESsrFy5UrWrl1LrVq1gMx4sW7dumFlZcWgQYOEmvTffPMN169f5/vvv9c5fu3atVxjG/9fRv5VoAGpiIiI+KRJr+9FzbNnz/D09Mz1ufZNmghkjZUxMjJi3rx5jBo1iqtXr2JkZES9evU0N/qikHFnGsi1BVelUgm/WZVZm6zIaIbHxcUxePBghg8fCxd5JQAAd11JREFUTr9+/VizZg1NmjTh+vXrFChQQGd4pb4wZJn/b+Dt7U1ycjIHDhzAy8uLpKQk7O3tpRjY97USFxcn9P1lGtD6OYi6yX779i1hYWFs2bKF5ORkMjIy2Lt3LxUrVhSiR4369zklJYXLly/j7u4OQEpKirTRftro8/OUtVoddA23R48e5fqavlm6dOkn/6Zfv36aDQZ9MX36dMqWLYuNjQ0qlYrIyEgiIyM1r4u6Z9u9ezcRERGYmZlx7949ZsyYIYVJL/PmAWTes9WsWVO0DA3dunVDqVTy9u1baWP8ZDOcZT1nsp2nrJQrV060hGy8fPlSY9DDPwVn33zzjVAPBWDMmDGMGTOGsWPH0qBBA1QqFbGxsaxYsULHtzOQicGkN/DV069fv48+F42ssTJqypUrJ9UPjYw705BZIZUbxYoV06OS7MisTUZkNMMhc6jO5MmT6dy5MwCFCxdmwYIF3Llzhzlz5gjRZcgy/9/B1NSULl260KVLF549e0ZkZCQDBgygUqVKQmM/DHw5sg1oVfOxa4UIPDw82LNnD40aNWLatGnY2NjQvn174QY9QKtWrZg4cSLp6elUrVqVqlWrcv/+fZYuXUqbNm1Ey5MKWavVQddIymoqyW4yidhEGDt2rJTnxcTERFNMVaVKFd6/fy9YUSaybh6omTBhAsWKFaNPnz506NBBaIc4ZEaZjRs3jhcvXlC9enWWLVsmxfVexu+8GlnPmawxPDKTNVJGu+BM5DB6gIYNG+Lj48OyZctYsGABRkZG1K9fH19fX0NBWA4YTHoDX0TWi2RWPpZH+t+iXbt2VK9eXe/v+7kYYmW+DPWGwZUrVzh//jwKhYKGDRtSt25dobqOHDki9P0/hszaZERGMxwys0eXL1+uea6+ga5WrRpPnz4VosmQZf6/ycuXL3n58iWvXr3im2++ES3HwBci64BW9fUit0HT+mbnzp3Y2trSrVs3mjdvjpGRkTRmibOzMxs2bCAhIYHZs2cDsG3bNvLly4eLi4tgdXIha7W6DO//f0HE/8LHikrUyBAlJkvklKybB2p+++03YmJiCA8Px8/PDzs7O3r37k2FChWE6PHx8WHevHlYWloSFhbGokWLPqur5L+NzIazrOfsa4jhkY1vvvmGu3fvUrVqVZ3jd+/elaJor0KFClSrVo03b96gUCioUKGCVIWiMiHHL5CBr4ZChQpJd2Hs27cvrq6u9OjRQ7SUHJE1VkZWlEolU6ZM4fTp0zRq1Ii0tDRWr15NkyZN8PPz++jgkf8mbm5umkEsL1++zNEcEYXM2mRERjMcyJbJp92+L6pi3ZBl/r/D06dPiYqKIjIyEmNjY+zt7QkPD6d06dKipRn4QmQb0KpGtiGHx44dY/v27bi7u5OSkoKdnZ3wIX1qTExMss1wmjJlis5zb29vpk2bpk9Zn40+zWmZq9WVSiVv3rxBpVKRkZGheQyQkZEhVNvXiogosZw+O+3nsnQNyrJ5oI2lpSWWlpbExMQwa9YsNm7cSPPmzXFzc/us2Qj/SZKSkjSdSIMGDWL79u16ff/ckNlwlvWcyRrDIzMDBw7k559/xsfHh9q1awNw584dJk+ezKRJk4Rqe/r0KY6OjrRv356JEyeSlpbGmTNn6NmzJ1u3bjWY9VmQ70pvQGqKFi2qM5FcBjZt2qQxdefOnSu8nSc3ZIuVkZX169eTkZHB0aNHNW2T79+/Z/r06axbt47hw4cL0XX58mXN46FDh+o9x/NjyKxNRmQ0wyGzTfHt27eajHB1+/6rV6+EbU4Zssz/N3ByciIuLo6OHTvi5+enWbwb+N9DZGXvp+Ju9H19LVasGMOHD2fYsGFER0cTGhpKQkICTk5ODB8+HCsrK73q+VLOnDkj5H23b9/+ycKX6dOn60mN3NXqt27dolmzZhqNTZs21bwmegPBwOeT9XOEfz5LkV2Dsm8eJCYmsnv3brZt20ZycjIDBw6kW7duREdHM2bMGHbv3q1XPUZGRjrPZZnVIrPhLOs5kzWGR2ZsbW158eIFQ4YMATKvXUqlksmTJ9OqVSuh2pYsWYKLiwtdu3bVHGvXrh116tRhyZIl+Pr6ihMnIQaT3sAXIeNCuVatWuzYsQN/f3969uyJt7e3zs69bD+GBj7O3r172bBhg06uYcGCBZk3b57mxlo0Mv4fqJFZmyzIaIZD5tDtmTNnsmjRIs33PyMjA09PT51Fjb4xZJl//Zw9e5Z8+fKxbdu2bFVSCoWC8+fPC1L29SLrtVakMfipuBt9G10bNmxg4MCBKBQKrK2tsba25smTJ4SFhTFjxgxOnjypVz1fiqjvWGBgIH/88QceHh7ZNrXVaJvR/21krlaXrXvEwL9D1s9R1s0DNdbW1lhaWjJ58mSaN2+uOd6pUyfCwsL0rkfW32WZDWdZz5msMTyy4+joiIODA3fv3kWlUlG1alXhsyIArl27xsKFC7Md7969O4GBgQIUyY3BpDfwRSxatEi0hBzJmzcvU6dO5fXr1/Ts2VNzkyjDAsbAl6FUKilUqFC240WKFJFmISFzdZTM2mRBVjN80KBBTJ06FRsbGxo2bIhCoSA2NpamTZtKMxDbkGX+dXL48OFsx9LT09m/fz/BwcH6F/QVoDYETUxMSExM5NSpU9SoUYNKlSoBuh04+ka2Aa1qZDO6IiIiGDhwoM6xsmXL4uLi8lnZ2KIR9XseERGBl5cXDg4OBAQEUKNGDSE61MherX78+HHu3btHkyZNqFOnjmg5n42snccimDp1KnPnziV//vyipegg2zU1K4MHD2bcuHE5vrZp0yY9q8me9571uYjZeSC34SzrOZM1hkd24uLiKFiwILVq1dIc+/vvv1m4cKFQH+9jHo4MmwiyYTDpDXwRVatWZenSpTRu3BhLS0sgc2FToUKFXH+k9cGDBw9wdXUF4ODBg3rPwDPwnyMpKQmlUpmt/U6pVPLhwwdBqj5eyQViOzZk1iYjsprhxsbGLFq0iKtXr3Lu3DlUKhVDhw6lXr16wjSBIcv8fwHtqLU3b96wdetWQkJCSEpKwsnJSaAyOblz5w4jRozAzc0NS0tLzTDpxMREvL29adGihaYDRwSyDWj9GpGlpV9GChQogJeXF0ePHmXcuHE4OjrqrKt/+uknveqR2agMDAwkPDycunXrEhQUhKurK3Z2dqJlAZCcnExiYiIlS5YkLCyM5ORkjIyM6N+/P8bGxoSEhIiWKA1paWl069ZNik0pbWTdPFCzf/9+off/WdHOfgfxee9qZDacZT1nssbwyMzatWv55ZdfgMzfpsaNGxMcHMzSpUupW7euUG3GxsbEx8dnu3eMj483mPQ5YDDpDXwRa9as4ffff9epNu3fvz9eXl4ULFiQwYMH611TSEgIixcvxsnJifHjxwuNqzDwf6dp06Zs2LAh23cpKChIp5VS33yqkktkx4bM2mREVjNcTZ06dXSq8S5evEhwcLCQaBlDlvn/Dvfu3WPDhg1ERUVRrlw5UlJSOHLkSI6dS/+v4+Pjw8SJE2nTpg07duwAMqPY4uPjcXZ2pkWLFkL1yWpaNmjQIMdNAnVno74H2matCMyKqArBr4U6depQsWJFwsPDKVWqFJC5ptC3SQ/yVqvv3r2biIgIzMzMuHfvHjNmzJDCpI+Li2Pw4MEMHz6cfv36sWbNGpo0acL169cpUKCAZuNRRkR0zS5ZsoTIyEiGDBnCzz//LM35kXXzQE3lypWZNWsWFhYWOp0ZIq4RAKVLlxZ6r5gbMhvOsp4zWbrnvya2bt3Kvn37ePr0KevWrSM0NFQTXSf6d6l3797MmDGDgIAAzMzMAHjx4gVTp06lb9++QrXJiMGkN/BF7N69m02bNlGkSBHNsXr16vHLL78wePBgISb9mjVrWLVqFY0bN9b7exv4z+Ps7EyfPn24fPkyFhYWpKenc+bMGe7du8fWrVuF6ZLVFAG5tcmMTGZ4VpRKpSaK5OrVq3Tu3FmIDkOW+f8GI0aM4MqVK3Ts2JGNGzfyww8/YGNjYzDoc+Hp06fY29sDmcM727Zti5GREWXKlCExMVGwOvkGtKqpW7cu9+/fx87OTorh0oUKFZKmKvDfINKk2L17N56enjg4OLBixQqhppLM1eomJiYaw6FKlSq8f/9esKJMFi1axOTJkzVrh8KFC7NgwQLu3LnDnDlzhJnQT548oWzZsjm+Fh0djZWVlbAosS5dutCsWTOmT5/OwYMHqVChgua1WbNmCdEk6+aBmtevX/P69WsePHigOSZqIw/AxcWFPn36MGHCBKm6ymQ2nGU9Z7LG8MiMqakpZcqUoUyZMowZMwZzc3P27dsnfC0G0KdPHx4+fEirVq2oVq0a6enp3L9/nwEDBtC9e3fR8qTDYNIb+CKMjY11DHo1JUqUEFbBPnXqVINB/z9E8eLF2b59O6GhoURHRwPQsGFDfHx8KFiwoGB1Bv7XkMUMV/P27VvCwsLYsmULycnJZGRksG/fPmEDpgxZ5v8bXLt2jTp16lC9enXNd0mmmzHZ0K56i42N1TFoUlNTRUjSQbYBrWo2bdrEkydPiIiIYOrUqVSpUgUHBwdatWqVrZJQHxQtWpRu3brp/X0/h+3bt9OjR4+P/s306dP1pEaXn3/+mQsXLrB48WLhXSMgb7V6TpiYyHFrfePGDZYvX655rr5WVKtWjadPn4qSxdixY9m1axcA48ePZ9myZZrX/P39sbKyEholduPGDeLi4mjSpIk0UZEybh6oEZE7/zEiIyOZMWMGTk5O+Pv7U7JkSdGSALkNZ1nPmawxPDKj7cWZmZmxZMkSqaKyXF1dGTRoEH/++ScA9evXN0Sn5oIcKwkDXxVpaWnZsqPS0tJIT08XomfNmjV07NhRyHsb+M+TlpaGp6cntra2jBgxAoCRI0cSFxfHvHnzpLkBMvB1I5sZDuDh4cGePXto1KgR06ZNw8bGhvbt2wvVZMgy/9/g2LFjHDhwgNDQULy8vGjdurUUZrOsFClShBs3bpCYmEhCQoKmEODChQtS3FDI3D1VtmxZxowZw5gxY7hw4QIREREsXLiQNm3aMGXKFL1qkbl6MTAwUNOGbmpqmuPfaEfX6ZPU1FQiIyMpXrx4tteOHz+OtbW1XvXIWq0OZJsDlPW5KKM363dKuzpdpPms/T/56NGjXF/TN0lJScyfP5+jR49qfiNlQsbNA4D79++zefNmkpKSUKlUKJVKHjx4QFhYmBA9pUuXJigoiJCQEHr37s2UKVN05mmIisqS2XCW9ZzJGsPztVCoUCGpDHo1pUuXFtZp8zVhcLsMfBGtW7fG19eXGTNmaKrwVCoVfn5+NGvWTIgmmW/CDHw5S5cuJTExkYYNG2qOzZ07Fw8PD5YtW4azs7NAdQb+F5DRDAfYuXMntra2dOvWjebNm2NkZCRFtbMhy/zrx8TEhI4dO9KxY0fu3LlDWFgYqamp/PTTTwwePJg+ffqIligVLi4uDBo0iMTERCZPnkyBAgUICgpi1apVmqFcBj5NpUqVqFatGpcvX+bw4cN6N+kXLVqk1/f7EiIiIvDy8sLBwUG6vOmPVXU6OzvrfbZAVmQq1sg6Ewj+2VwR2dVibGzM27dvNTEH6ur0V69eCZ3dpb2mybq+Ebnesbe3p2LFikREREhTSQzybx5MmjSJunXrEhv7/7V373FRV/n/wF8zeMlLKLauibnejf1qKXgpLQWxr5g6w4Cmmbh5w9T0K1AhKCWkkkpoUilpulwewqgIA6J4r6jFVRH8egt3Lf1qaqy/UpEVMGB+f7AzzXCTsfycM/h6/jXMp8djXh3wMzPvc8775GPs2LH44osvpDgzYvz48cjNzcW7775r/qyqUqlq3R2qBHsoOMs2ZrK24ZHZTz/9hL/+9a8wGo3mx5ZEtKWmByPPpxyyC3PnzsW8efMwcuRI9OvXD5WVlTh9+jS6d+9utWVRSYWFhVi+fHmd10VvBSTbfPnll0hJSbGa/e3QoQNWr16NSZMmsUhPv5msxXDT3354eDhKS0uh0WiE7VAyYS/zxqdnz54ICwvDW2+9hYyMDOj1ehbpq+nfvz+ys7NRWlpqLnK5urpix44d6Nq1q9hwkO+AVktlZWU4ePAgDAYDzp49Cy8vLyxduhT9+/dXPEuPHj2wY8cOuLq6omfPnkhOTkZSUhL69OmD9957z+qgQ6W1bNkSK1aswBdffIH58+dj0qRJVqsXZV1pJmJhjKyr1QF5d7VoNBosWbIE0dHR5t3PFRUVWL58OXQ6nbBcsi6smjx5MmbOnCk6Rg2yTh6Y/Pvf/0ZERARWrFiB4cOH4y9/+Qv8/PyEZsrNzUVISAj69OmDQ4cOSdGPW/aCs4xjJmsbHpm98MIL+Mc//lHjMdkfFunJJs2aNcPnn3+O48eP48yZM1CpVJg+fbqQL18mDg4OUm39o9+madOmtW7Pat26dY02S0QPQsZiOAA4OTnB398fs2bNQnZ2NpKTk3Hjxg1MnToV/v7+GD58uOKZ2Mu88WrRogUmTZqESZMmiY4ipWbNmlm951ju7hJNtgNaTUJDQ3H48GEMHDgQEydOhIeHh9ADRz/77DPs27cPbm5u+Pbbb7Fy5UosW7YM//znPxEVFYWlS5cKy2bSp08fdOnSBdu3b8cf//hHAGIPXrwfEfd/WVerA1XnYr3//vvStRWYNm0agoOD4enpCTc3N6hUKuTn5+O5557DlClThOWqrKw0T7DUNvkiSnZ2tpRFelknD0xM37+7dOmCf/7zn3j22WeFfkZcvXo1tm/fjkWLFkl1yK7MBWdZx0zWNjwy++CDD1BYWIjPPvsMJ06cgEqlgpubG/z9/dGxY0fR8cgGKqOsU9pkV06ePIm4uDh89NFHir+2j4+P+RAisn/jx49HfHy8uf+oSXFxMSZPnoxdu3YJSkaNjdFoNBfDs7OzMWDAAGHF8Lpcu3YNer0eqamp+OabbxR//fLycnMv8//93/+Fh4cH8vLyhGQhUoqLi4tVoUGtVqNt27YYPnw4wsLCpDjE3HRAa1ZWlvADWk1cXFzQvn37OhdOKP3+7e3tja1bt6J169ZYu3YtLl68iJiYGBiNRowZMwZZWVmK5qlu165dWL58OXx9fREUFCR0QsPSrVu36rzm6ekpvN2NTAICAnD+/HnpWhaZnDlzBidOnIDRaISbmxueffZZoXlM91bZDr3W6XQwGAxCXrs+r7/+OuLj40XHqNOiRYvg6OgIHx8fLFmyBL6+vtDr9di9e7eQPL6+voiOjhZ6+HB9tm7dii1btkhVcJZ9zEpLSxEaGopvvvlGijY8Mrt+/TpeffVVeHl5YciQIbh37x6OHj2K/fv3Y/v27XB2dhYdkRqIK+npgVVWVmLv3r2Ii4vD2bNnMW7cOCE5OM/UuIwbNw5hYWGIjIw0b0W/e/cuwsLCpF1ZRvZJpVLB3d0d7u7u5mL44sWLpSpAOzs7IygoSNiqG/Yyp0fRkSNHrH42Go24ceMGtm7diqioKISHh4sJZkGmA1pNEhIShLxufUwT/nl5eXj55ZcBVN37Rfc1X7hwIfLy8rBmzRq88MILQrNU9/zzz9dbSFWarKvVAeCjjz5Ceno6ZsyYgYULF0q1EhWo2nXTt29f0THMZG0PZLnCvzaidmzfvn1byOs2VHh4OLKzs/Ff//VfeOWVV/C3v/0N77//vrA8L7/8srTFZkC+vu+A3GMmYxsemX300UcIDAy0amnm5eWFPn36YO3atYiKihIXjmzClfRks6KiIuj1eiQlJaGkpAQVFRXYuXOnsEMXjxw5giFDhtT732zZsgUzZsxQKBH9FpWVlVi6dCkyMzPRq1cvVFZW4rvvvoNGo0F4eLjQVYLU+CUmJmLq1KmiY9Tg5uYmzerFkpIScy9z7mKiR0l5eTk0Go3wFdjV/fzzz8jMzERaWhpKSkqwd+9e0ZGsiNptqdVqkZ6ejtLSUgwZMgQ7d+5Ejx49UFpaCq1Wi/379yuax9KcOXMQGRmJdu3a1bj21Vdfwd3dXUAqOcm+Wh2oOh8rNDQUTZo0wZ/+9Cfz86LOxfL09KxzQkWlUuHgwYMKJ/rVV199he+//x6DBw+WpmWFrCv8tVotEhMTpZs8kJXMu+stC87Lli2TpuAs65jJ2oZHZhqNps4di15eXti3b5/CiehBcSU92SQiIgKZmZkYMGAAQkJC4OnpidGjRwsr0AO4b4EeqNpSzCK9fVCr1Vi2bBnmzJmDs2fPQq1W49lnnzX3aiV6mNauXStlkV6m+XT2MqdHVZMmTaRZzSvTAa21sdxtee7cOYwdO1bxDMOGDUNAQADKy8vRo0cP9OjRA5cuXUJMTAxGjBiheB5LsbGxdV4LDAwUOilbX7sbQPnCoOyr1YGqFeIXL17E4MGDpSicxsTE1HguNzcXa9asgZeXl4BEVTZu3Ijt27ejb9++2Lx5MxYtWgSNRiMsj4mLi4uU7W5qO4/BROTkQfWWcJZUKhXOnTuncCK5seBsu7///e/YsWOHtKv8ZVTfd0We62dfWKQnm6SmpuKll16Cj48Phg4dCrVabReHCMpU4KKG6dSpEzp16iQ6Bj1iZL1X2MN9lqixKy4uluKQadkOaLVU227L3bt3C1nMERgYiPj4eNy4cQPvvfceAGDHjh1o3rw5goKCFM/TUKLfh+7X7kZEYdDb2xvPP/88QkNDceDAASlWqwNV7RgjIyPxxRdfYMWKFfDw8BCWxZJli5vKykrExMQgOTkZy5cvh1arFZZr165dMBgMaN26Nb7//nssXrxYiiK9rJ+xZJ08OHLkCIxGI9atW4dOnTph0qRJcHBwQGpqKq5duyYs15UrVzBnzpw6r9c3OfowyVxwlnXMZG7DIysHBwcUFhaiQ4cOVs8XFhaySG9nWKQnm3z55ZdISUlBeHg4SktLodFopPjCej+yfvgiIrmIvFecPXu21ueNRqPwog3Ro6S2Nii3bt1CamqqsPN3LKWlpaF9+/a4fPkyYmJiaqyaFXXAumy7LZs0aYKZM2daPVe9X//KlSsREhKiZKz7Ev2ZVda+4bKtVgeq2pF06dIFBoNB2Nkx9bl69SreeustAEBKSorVYZUiNGnSxHxORPfu3fHvf/9baB6ThozL3bt3zWdlKUX0vaAuTk5OAKoOJo6IiDA//5e//AW+vr6iYuHxxx8XulOkLjIXnGUdsz179sDf3190DLvy6quvYvHixVi3bp35PvvTTz8hODgYr732muB0ZAsW6ckmTk5O8Pf3x6xZs5CdnY3k5GTcuHEDU6dOhb+/P4YPHy46IhFRvWQthi9YsKDOa6YvRET08CUmJlr9rFar4eTkhIkTJwotQJjIeEArYJ+7LY8ePSrkde/XUoZ+JetqdQCYPHlyjYkgWWRkZGDFihWYPHkyFixYAAcHB9GRahB9gLNJbe2BqpsyZYrivbtlnTwwKSkpwffff4/u3bsDAM6fP49ffvlFSBagqhWXj4+PsNevi8wFZ1nHjGw3efJkXL58GcOGDUPPnj1RXl6OS5cu4S9/+QvGjx8vOh7ZQI53RrI7KpUK7u7ucHd3x7Vr16DX67F48WJ88803oqMREdVL1mL44cOHhb02Ef3q888/R/PmzUXHqNPgwYNrfd50QGtd1x82e9xtKWpi9n4tZURydXWtNYPRaIRKpVK8X77Mq9Wzs7OlLNIHBwdj3759CAwMxKBBg2rsjhB1YGtFRQVu375t/ruv/rMsOyRqI+JeIevkgUlAQAAmTZqEp59+GpWVlfjuu+/w4YcfCskCiG8VZo9kHTNZ2/DIbtGiRZg2bRr+93//FwDQr1+/Gu1vSH4s0tNv5uzsjMDAQDz11FOio9RJ1jcgIlKerMXwd999F8uWLQMA/Pzzz2jXrp3gRESPpldffVVY0cNWMhzQamKPuy1FFcRlbSkDVPUzv3TpEjQaDTQaDRwdHYXmkXm1+u3bt0VHqFVubi6eeOIJJCQk1Nh5o1KpcOjQISG5ajsI9bnnnjPnEnUQakOInjyri8jvuKNGjcKAAQNw4sQJAMDAgQOFfnaNjo6+738josWZzAVnWcdM1jY89qBDhw4YNWqU6Bj0G7BITzb5+uuvERoaCicnJ2zYsAFPPfUUTp8+jfDwcFy9ehUTJ05UPFN8fDxef/31ev8bWT/cE5HyZC2Gnz592vx45syZdlMkJGps7GFiX6YDWqvjbsv7u1+7G5ErihMTE3Ht2jUYDAYEBweje/fu8PX1xbBhw6BWqxXPI+tqdaBqksxyJXh1on6Psi5GkHlyyl6JnDwoKSlBdna2+d/A1atXAQDTp08XkqdHjx73/W9EtDiTueAs65ixDQ89ylikJ5usXr0a7777Ln744QfExsbiz3/+M1auXAmdTofPP/9cSCaDwXDfIr1Go1EoDRHJzh6K4fZQJCRqrMrKynDu3Lk6/x2KahVhItsBrSY+Pj7m+2l2djaGDx8OZ2dnBAUF1dtm7FF0v3Y3olcUOzs7Y968eZg3bx7y8vJgMBiwatUqjBgxosbhuw+brKvVgdpXhpuI/D3WdfaOiah7WHBwMN5//3089thjQl6ffl/BwcG4evUqevfuLe1Og+pEfL6294KziDHj9yB6lLFITzaprKw0zwS7u7vj2LFjSEhIgKurq+BkRES2k/VDoL182SFqjK5cuYIFCxbUWXgT1SrCRNYDWi3Ha+3atVbtbZo2bSoi0n2Jeg+wpxXFXbt2Rc+ePXH69GkcOnRI8SK9rKvVAcDFxQUGg0HY69elvkkxkfewe/fuwcfHB+vWrUPv3r2FZKDfz/nz57Fnzx5pDgBuCBHvlbJ+12goEWMmaxseIiXYzx2VpNCsWTOrn//617+iU6dOgtJUkbnPGxHJTYbClollIaL6YWqA3AeqETUmPXv2lLLwZiLrAa2W91MZihIpKSmYMGFCvf9NaGioQmnsS1lZGQ4ePAiDwYCzZ8/Cy8sLS5cuRf/+/RXPIutqddPry0jWdjcfffQR0tPTMWPGDCxcuBCvvPKK6EgN1rJlS9ERpPPkk0+KjmAXWHC2naxteIiUwCI9PTAnJyfhBXpA7j5vRCQfWYvh1QsRpsPUAPGFCCKShz0c0CpD8XLjxo04duwYIiIi0KJFi1r/G8v7rJJcXV1rHSOj0QiVSoW8vDwBqaqEhobi8OHDGDhwICZOnAgPDw+hOyFkXa0OAJ07d77vf3P37l0hBV7TZ5wmTZqguLgYOTk5ePrpp4W3xfL29sbzzz+P0NBQHDhwAH/605/M18LCwoTlKikpQXFxMdq3bw+9Xo+SkhKo1Wr4+fnBwcEBW7duFZatPiInD3r37o2//OUvGDZsmFULI1E96WXFgvPDIcNiAKKHgUV6sklpaam5T2ttPVtF9Di09z5vRKQsWYvh9tT+gKgxGzhwYK3Pnzx5EnFxcfjoo4+UDVQH2Q5oLSoqwoEDB2A0GnHnzh3s37/f6vqoUaMUzWMwGLBixQr4+vpK116jb9++uHTpEjQaDTQaDRwdHUVHMktLS0P79u1x+fJlxMTEICYmxur6rl27FM0jw4RPXaqPTW2mTJmi+Nk3Fy5cwOzZs/Huu+9iyJAh5hXrxcXFWLlyJV544QVF81RXUFCAixcvYvDgwVLsErx48SKmT58Of39/TJkyBZs2bcLgwYPx7bffomXLlkJX/Ms8efDvf/8bXbp0weXLl4VlsJWshV1ZcwHyZpP5vYHot2CRnmxSVlaG+fPnm3+2fCyqx6GsbxxEJCcWw4moPparOSsrK7F3717ExcXh3LlzGDt2rMBkVWQ9oNXZ2RkJCQkAgI4dOyIxMdF8TaVSKV6kb9myJVasWIEvvvgC8+fPx6RJk6xWPiudx1JiYiKuXbsGg8GA4OBgdO/eHb6+vhg2bBjUarWwXADMv0NZyLxavSFEfE9ZvXo1AgICMGLECOzcuRMAsHv3bhQWFiIwMFBYkf7u3buIjIzEF198gRUrVsDDw0NIjuqio6Px9ttvY9y4cQAAR0dHfPDBB7hw4QKWLl0qrEgv8+QBAHzwwQcAgKtXr6K8vFz4Lo2GkLXFmcwFZ1nHjKixYpGebCJjj8OG9HkjIiIiaqiioiLo9XokJSWhpKQEFRUV2L17txRFCFkPaLUsytclMzPTXAhTSp8+fdClSxds374df/zjHwGImTSoztnZGfPmzcO8efOQl5cHg8GAVatWYcSIEYofzmpp8ODBtT5v2klS1/WHRdbV6g0lovh2/fp1aLVaAFVtNEaOHAm1Wo2OHTuiuLhY8TwmWq0WXbp0gcFgQPv27YXlqK6goACffPKJ+WfTPbZnz564fv26qFjSTh6Y/N///R/mzZuHf/3rX6isrISTkxM+++yzBrV3eRg8PT3r/PemUqlw8OBBYS3OZMUxI5IPi/Rkk9dffx3x8fGiY1jp0aMHYmJiMGjQIAwZMgQAEBwcjD/96U9WK/2JiIiI7iciIgKZmZkYMGAAQkJC4OnpidGjR0tRoAfkO6DVFps3b1a0SL9r1y4sX74cvr6+WL9+vdBJjPp07doVPXv2xOnTp3Ho0CGhRXpLMu4kqY29/Tt42Cx3Y+Tn51vtDiorKxMRCQAwefJkzJw5U9jr16X6mRVr1641PxbZjkfWyQOT999/H7NmzTK3nd25cyciIiKE7capbUIvNzcXa9as4fl1dbDnMeN9nxorFunJJrdv3xYdoYZNmzbhb3/7G3Q6nfk5Pz8/rFixAq1ateLhNURERNRgqampeOmll+Dj44OhQ4dCrVZLuxVd1lx1UfJL9cKFC5GXl4c1a9YI78Fdm7KyMhw8eBAGgwFnz56Fl5cXli5div79+4uOJvVOktrY27+Dh61NmzYoKChAcXExbty4gUGDBgEA8vLy0KFDB2G5srOzpSzSOzg4oKioyHw2RLdu3QAAN2/ehIODg7Bcsk4emPz0009W58KNHz8ecXFxwvL07dvX/LiyshIxMTFITk7G8uXLzTtLZCWq4GzPY8Y2PNRYsUhPNqmsrMTt27frfCMR8YFh165dSExMRJs2bczPPfvss/j0008xffp0FumJiIiowb788kukpKQgPDwcpaWl0Gg0KC8vFx3LTLYDWm2hZDG1rKwM6enpaNeuXY1rX331Fdzd3RXLUl1oaCgOHz6MgQMHYuLEifDw8JBmlb/sO0no/oKCgjBt2jQUFxfj7bffRsuWLbF582bExsbi008/FZZLxsVeAKDRaLBkyRJER0ejWbNmAICKigosX77cahGY0mSdPDCpqKjArVu3zN//f/75Z7GB/uPq1at46623AAApKSkNOtdCNNEFZ9nGjG146FHGIj3Z5B//+Aeef/75Wov0KpUK3377reKZHBwcrAr0Jn/4wx+k+ABDRERE9sPJyQn+/v6YNWsWsrOzkZycjBs3bmDq1Knw9/e36gEvgmwHtMoqNja2zmuBgYHIy8tTMI21tLQ0tG/fHpcvX0ZMTEyNlgO7du0SlMy+dpLYAxEH2vbv3x/Z2dkoLS01F3hdXV2xY8cOdO3aVfE8JjIu9gKAadOmITg4GJ6ennBzc4NKpUJ+fj6ee+45TJkyRUgmQN7JAxM/Pz9MmjQJL7/8MlQqFfbs2YPXX39daKaMjAysWLECkydPxoIFC6SoBchecJZxzOy5DQ/Rb6UyspkT2UCn08FgMIiOYcXHxwfbtm0zf3gxuXfvHnx9fZGZmSkoGREREdmb+Pj4GoWGa9euQa/XIzU1Fd98842gZA0n4oDWhvDx8ZHigE9XV1fk5+cLe/1jx47Ve13pw1kt3bx5EykpKdi2bZt5J8mePXvw1VdfCct0PyL/rkpKSlBcXIz27dtDr9ejpKQEarUafn5+UhS7ZOLi4gKVSiXVYi9LZ86cwYkTJ2A0GuHm5oZnn31WaJ6KigoEBwfj6NGjNSYPoqKihGYz+fvf/46vv/4alZWVGD58uPl8OBGCg4Oxb98+BAYGmls8WerTp4+AVFV/V9VZFpxF/i5lHTNLlm14lixZIn0bHqLfikV6soksX64srVu3DsXFxVi8eLF5ltpoNOKDDz5AZWWl1WFJRERERPWp77POL7/8Ik1bkvrI+HkNkGexh5ubm9CV9HU5efIk4uLi8NFHH4mOAqPRaN5Jkp2djQEDBkixk6Q2U6ZMwdatWxV/3YsXL2L69Onw9/fHlClTMHLkSAwePBjffvstpkyZgldeeUXxTMCvxXATtVqNtm3bYvjw4QgLC0OrVq2E5JLl37+9kW3ywKSwsBAbNmxAeHg4vv/+e3z44YeIiIhA+/btheTx9PSs85pKpcKhQ4cUTFM72QrOso+ZZRueqKgo4W14iJTAdjdkExlvjHPnzsW8efMwcuRI9OvXD5WVlTh9+jS6d++Ojz/+WHQ8IiIiaiTsoUAPiDuE7n40Go1ir3Xr1i3FXuu3qKysxN69exEXF4dz585h7NixoiMBqCrQuLu7w93d3byTZPHixUJ2ktxvtbqIAj0AREdH4+233zbvWnF0dMQHH3yACxcuYOnSpcKK9EeOHLH62Wg04saNG9i6dSuioqIQHh4uJJesbZMa0o5EpL59+1od8CmLRYsWmYu8nTp1wuDBg7F48WJs2rRJSJ7Dhw8Led2Gkq3vOyD3mMnYhodICVxJT43G8ePHcebMGahUKvTv3x/9+/cXHYmIiIjszMCBAzFw4MA6r9fX61wWIlbSh4SEYOXKlQCqeq77+PiYr02YMAEpKSmK5pG9tUZRURH0ej2SkpJQUlKCiooK7Ny5U/gBrZZ/O9nZ2VYr50XsJJF1tToAvPTSS1YFXMuV4p6entIVwMrLy6HRaJCVlSXk9f/nf/6n1l7Tlu7evat4H39Z25HIPnng7e2N9PR0q+dE75a4e/cu9Ho9Tpw4AZVKBTc3N0ycOBGtW7cWlgmQu+As45jZQxseooeFK+nJJjJ/WBg0aJDVTVymLcNERERkHx5//HEeTPYAzp8/b36ckJBgVaQvLy9XPE9BQYHir9lQERERyMzMxIABAxASEgJPT0+MHj1aeIEesN6FsXbtWqsivYidJLKuVgeAFi1aWP28du1a82NRh6DWp0mTJnjssceEvf79CvRAVesipScYLVepW7YjWb58udB2JLIfnllRUYHCwkJ06NABAPD//t//E7qL6/bt25g0aRK6d++OoUOH4t69ezh69Ci2bdsGvV4PJycnIbmqF5yrvzeJLDjLOma5ubl44oknkJCQgISEBKtrMrThIXqYWKQnm8j+YcFyy/DZs2elPDSNiIiI5NW2bVurAjM1jGVxpnqhRkSbi/u1uxFZRE1NTcVLL70EHx8fDB06FGq1WppWIJY5ZNhwXVBQgE8++cT8sylTz549cf36dVGxAAAODg4oKiqCo6MjAKBbt24Aqg7flWmlrElxcbGQCTNbiPybk60diayTBybTpk2DTqfDsGHDoFKpkJOTg+DgYGF5YmJiMGHCBMyaNcv83IwZMxAbG4t169YJa/Mkc8FZ1jGTbRcSkZJYpCebyPphobYtw3v27JFiRRIRERHZDxkKk7+V6P8HGQrOzz//vLTtbr788kukpKQgPDwcpaWl0Gg0UhZPZfg9yrxaXaPRYMmSJYiOjkazZs0AVK0uXr58OXQ6nbBc+/fvr/HcrVu3kJqaKv0CJlF/czK3I5Ft8sBkwoQJ6Nu3L/7+97/DwcEBM2fORO/evYXlOXbsWK2tdmbPno0xY8YoH+g/ZC44yzpmgJxteIiUwCI9PRCZPizIvGWYiIiI7Et0dLToCL+Zkge0mshQ0LUkc7sbJycn+Pv7Y9asWcjOzkZycjJu3LiBqVOnwt/f36rFjNKKiopw4MABGI1G3Llzp0bBd9SoUYrmkXm1+rRp0xAcHAxPT0+4ublBpVIhPz8fzz33HKZMmSIsV2JiotXParUaTk5OmDhxInx9fQWlkpfM7UhknjwAgHv37uGxxx6Dr68vzp49KzpOreOjVqvNk2iiyFxwlnHMZG3DQ6QEHhxLNpPtw0K/fv1qbBkeOXIke5URERHRA9mxYwdcXV3Rs2dPJCcnIykpCX369MF7772n+KGG1cl2QKuJ5YG7ubm5VofvnjhxAsePHxeSy15cu3YNer0eqamp+Oabb4TlmDp1ap3XVCpVjXYND9vmzZtx8uTJGqvVg4OD4ebmJrQYbnLmzBmcOHECRqMRbm5uePbZZ0VHslsiDr329PSs85rIdiSyH56ZmpqKzZs3o6ysDNu2bcO4ceMQGBiIiRMnCskzduxY6PV6PP7441bPFxUVwc/PDxkZGUJy1VVwvnTpkvCCs6xjtmzZMnTs2NGqDQ8AxMbG4scffxTWhodICSzSk01k/LBw8+ZNpKSkYNu2beYtw3v27MFXX32leBYiIiKyb5999hn27duHqKgo3Lt3D6+++iqWLVuGf/7znyguLsbSpUuF5rMsYlUvaOl0ulq3rivhfoU1pfv8u7q61rq632g0QqVSIS8vT9E8lix/b9nZ2VYr53/55RchB7TaIjMzU7G2KaaC/NGjR2usVo+KilIkgz2SeeVufUQU6WUl6+SBiY+PDxITE+Hn5weDwYDr169j1qxZ2L17t5A8GzZswHfffYeoqCjzvb+srAwhISHo27cvZs6cKSSXzAVnWcdMo9HAYDDUWAxaWVmJMWPGYO/evUJyESmB7W7IJjIefCLzlmEiIiKyL3v27MHWrVvRunVrrF27Fu7u7tBqtTAajcJ7tALyHdBqItthu3379sWlS5eg0Wig0WjM7VJkYPl7W7t2rdVnVdkL9EDV6nalivQODg6Ijo62Wq0+c+ZMKVare3p61vlvTqVS4eDBgwonqmLPrSJE7FS6X5sWUSvWZe5lDlS1RLGc9OnYsaPQHfazZ89GYGAgRowYgf79+6O8vBynTp3CoEGDMGPGDGG5ZO77LuuYAXK24SFSAov0ZBOZPyyoVCq4u7vD3d3dvGV48eLFQrcMExERkf0xFR7y8vLw8ssvA6j6nNGkiVwfnWXqAz9nzpx6r8fGxiqUpEpiYiKuXbsGg8GA4OBgdO/eHb6+vhg2bBjUarWiWaqz/L3Z46ZmEZn79u2Lvn37Kv669YmJianxXG5uLtasWQMvLy8BiarExMRgwoQJVit3Z8yYgdjYWKxbt07oyt2SkhIUFxejffv20Ov1KCkpgVqthp+fHxwcHLB161bFMy1YsKDOayJXrMs6eWDStm1bfPvtt+b7WUZGBtq0aSMsj4ODA2JiYpCfn4+TJ08CAPz9/dGvXz9hmUxkLTjLOmaVlZW4c+dOrW14iBo7ub5pkF2wh+2Tzs7OCAwMxFNPPSU6ChEREdkRo9EIo9GI0tJSnD592lzQKi0tRVlZmdhwkKswb+no0aNo1aoVtFotevfuLUXx2dnZGfPmzcO8efOQl5cHg8GAVatWYcSIEXjnnXdExwMg7++zPkpmlnW1OgCrSYPKykrExMQgOTkZy5cvh1arFZZL1pW7Fy9exPTp0+Hv748pU6Zg06ZNGDx4ML799lu0bNkSr7zyipBcsi5Ck3XywGTx4sVYuHAhLl++jBdffBHNmzfH+vXrhWYCqlqdubq6io5hZg8FZ9nGbNy4cYiIiKjRhmfp0qXw9vYWnI7o4WKRnmwi4/bJr7/+GqGhoXBycsKGDRvw1FNPmb9UX716VdjhNURERGR/hg0bhoCAAJSXl6NHjx7o0aMHLl26hJiYGIwYMUJ0PFy5csW8at3yMQD88MMPomIhJycH+/btg8FgQG5uLry9vaVqM9O1a1f07NkTp0+fxqFDh4QW6YuKinDgwAEYjUbcuXMH+/fvt7o+atQoQcnkI+tqdUtXr17FW2+9BQBISUlB586dBSeSc+VudHQ03n77bXOrJEdHR3zwwQe4cOECli5dKqxID1RNzlZUVKBJkyYoLi5GTk4Onn76aXTp0kVYJlknD0x69OiB9PR0XLp0CRUVFejWrZvQdl0ajabe67t27VIoiTWZC86yjpnMbXiIHjYeHEs2kfHgE41Gg/nz5+OHH37AxYsX8ec//xkrV66ETqdDUFCQ1H0XiYiISC7l5eWIj4/HjRs3MH36dHTo0AFRUVH4+eefER4ejubNmwvNJ9sBrbW5fv060tPTsWfPHnTr1g2+vr5wd3dXPEdZWRkOHjwIg8GAs2fPwsvLC97e3ujfv7/iWSxNnTq1zmsqlarGuU+yEXW4p+Vq9SVLlghdrW6SkZGBFStWYPLkyViwYIHQntwmY8eOhV6vr3Xlrp+fHzIyMoTkeumll6x2PlgedO3p6SmsKH3hwgXMnj0b7777LoYMGWK+hxYXF2PlypV44YUXhOQC5Jw8AIDvv/8ebdq0wRNPPIEzZ87AYDCgT58+Qt9/jh07Vu/1wYMHK5TEWkVFBQIDA3Hq1KkaBecPP/xQ6G4qWcfMxLINj5ubm/A2PERKYJGebCLjSdtjx441nyLv7u6O5s2bY9WqVVJt2SIiIqLGY+XKlQgJCREdQ3oFBQWIjIzEiRMn7ttf+fcWGhqKw4cPY+DAgdDpdPDw8LCLQ1lNMjMzFTuc1VaWxVWlWK5Wj4qKkmK1enBwMPbt24fAwEAMGjSoxnVRPcM3bNiA7777rsbK3ZCQEPTt2xczZ84Ukkuj0VitzL148SK6desGAPD19UVqaqqQXLNnz8a4ceOg1Wqxc+dOfP7559i9ezcKCwsRGBgIvV4vJJeskweHDh3C4sWLsX79ejz11FMYM2YMXn75ZVy+fBmenp6YNm2akFxZWVnmM2RkJGPBWfYxI3oUsd0N2Uy27ZPVX/evf/0rOnXqJCQLERERNX5Hjx4V9tqyHdBaXWFhITIyMpCRkQGj0QitVovVq1crniMtLQ3t27fH5cuXERMTU6Ntiqht/A21efNmaYv092uR8HuTcbU6UNV254knnkBCQkKN3Q8ie4bL2irCwcEBRUVF5hZYpgL9zZs3hf5Or1+/bt6VcfToUYwcORJqtRodO3ZEcXGxsFyrV69GQEAARowYgZ07dwKA1eSBqCL9xo0bkZSUhB49emDz5s3485//jOXLl6OkpASTJk0SVqTfuHGj1AVn2fq+A/KOmaxteIiUwCI92UT2g0+cnJxYoCciIqKHSuRGVBkPaAWqiuLp6em4cOECRo8ejcjISDzzzDPC8sjeMuZ+RP1eQ0JCsHLlSgBVv1PL9hUTJkxASkqKoiuxq69WLygosLouarU6IG/PcAcHB8TExFit3PX39xe+clej0WDJkiWIjo42L7KqqKjA8uXLodPphOVSq9Xmx/n5+QgLCzP/LPKwcFknD0pKStCjRw8AwIkTJzB8+HAAQIsWLaR5P5IJC862e/fdd0VHIBKGRXqyiYwHn5SWluLcuXMwGo0oKyszPzYR+eGdiIiIGh+RPWRlPaA1NDQUzs7O8PT0hNFoRHp6OtLT083XLQtfSqirl+7JkycRFxcnvNfu/Yj6Gzt//rz5cUJCglWRvry8XPE8sq5WB3DfFk6iv4PItnJ32rRpCA4OhqenJ9zc3KBSqZCfn4/nnnsOU6ZMEZarTZs2KCgoQHFxMW7cuGFuXZSXl4cOHToIyyXr5IHpe7bRaER+fr7VWXV3794VFQs//vgjli9fXud1pd+DTGQuOMs6Zj/99JOUK/yJlMAiPdlExu2TZWVlmD9/vvlny8eiP7wTERER/Z5atGgBnU4HnU5nPqDVz89P6AGtAPDmm28KnbyoT2VlJfbu3Yu4uDicO3cOY8eOFR1JWpYLXaqvihXx+5V1tToALFiwoM5rIr+DuLq61vq7MhqNUKlUyMvLE5CqaoV/dHQ0zpw5gxMnTsBoNGLmzJl49tlnheQxCQoKwrRp01BcXIy3334bLVu2xObNmxEbG4tPP/1UWC5ZJw969uyJ+Ph4lJWVoUmTJujfvz+MRiPi4+PRt29fYbkcHBzQtm1bYa9fF5kLzrKOmaxteIiUwCI92cS0ffLkyZPIz88HIH77pMwf3omIiIgelo4dO2LOnDnw8PBAZGQk5s2bp/gBrSZ1FSxLS0uFHQhZVFQEvV6PpKQklJSUoKKiArt370aXLl2E5LE3Mky6yLxaXdbvIJmZmQCqivJvvPEGNm7cKDiRtb59+wot5lbXv39/ZGdno7S01LwjydXVFTt27EDXrl2F5ZJ18mDx4sUICwvDjRs38OGHH0KtViMiIgI5OTnYsmWLsFzt27e3WqwnC5kLzrKOGdGjjEV6stkvv/yCXr16oX///gCqtsX+8ssvaNq0qZA8r7/+OuLj44W8NhERET16ZOi7K8sBrXUpLCxEYmIiduzYAUdHR7z22muKvn5ERAQyMzMxYMAAhISEwNPTE6NHj7abAr2ovzEZCvOWZF2tbmI0GlFRUYEmTZqguLgYOTk5ePrpp4X+nVmez9WsWTNpzuvy9PSs8+9LpVLh4MGDCif6VbNmzcx98gHAzc1NWBYTWScP2rdvj88++8zquQULFiAsLMx8AHBmZqbiB1/Xd8+8deuWlCvGRZN1zGRtw0OkBBbpySY//vgjXn/9dSxYsMD8xrthwwYUFBQgPj5eyNa727dvK/6aRERE1DilpKRgwoQJ9f43oaGhCqWpSbYDWqs7deoU4uLisH//fqhUKoSHhws5FDI1NRUvvfQSfHx8MHToUKjVaukK0PW532GDD8uVK1cwZ86cGo8B4IcfflA8j6yr1QHgwoULmD17Nt59910MGTIEr7zyCgCguLgYK1euxAsvvCA4oVxiYmJqPJebm4s1a9bAy8tLQKIqLi4uVvcGtVqNtm3bYvjw4QgLC0OrVq2EZZNx8qA27dq1s/p58+bNihfpFy1aVOO57777DvHx8cjIyDAfoqw0mQvOso6ZrG14iJSgMsqwFIjsRlBQEFxcXDB79myr59evX4/vv/8eH374oeKZtFotEhMT65wJ5g2eiIiIGmrUqFHo378/IiIi0KJFC9FxanBxcYGzszNefPFFNG3atEbhWdQX/qysLMTHx+PixYsYN24cvL29ERAQIKzIevPmTaSkpGDbtm0oLS2FRqPBnj178NVXXwnJYykkJAQrV64EUDXpYnk464QJE5CSkiIqGtLS0uq9bplVKTKuVgeqzuoaN24ctFotdu7cic8//xy7d+9GYWEhAgMDodfrheYDqn5f9/udilBZWYmYmBgkJydjyZIl0Gq1wrLcvHnT6mej0YgbN25g69atUKvVCA8PF5JL5smD+9HpdDAYDMJe/+uvv0Z8fDz+9re/YeDAgZg3bx6GDBkiJMuLL76IV199tc7rsrSbkWnMZL1vESmBK+nJJv/85z+xZs2aGs/PmTNH8dlyk3/84x94/vnnay3Sq1QqfPvttwJSERERkT0yGAxYsWIFfH19sW7dOvTu3Vt0JCuyHtAaGBgIrVaL9evXm1dViszp5OQEf39/zJo1C9nZ2UhOTsaNGzcwdepU+Pv7Y/jw4cKynT9/3vw4ISHBqvBdXl4uIpKZiCJ8fWRerX79+nVzcfno0aMYOXIk1Go1OnbsiOLiYmG59u/fb358584dq5+BqolIka5evYq33noLQNXOpc6dOwvN4+TkVOO5du3a4b333hO2owUAjhw5YvWz5eRBVFSUsMmDhhBx7y8rK0NaWhoSEhLw008/YcyYMWjfvj0SExMVz2JJ5r7vso6ZrG14iJTAIj3ZpEmT2v9k1Go1mjdvrnCaKi4uLkJn6omIiKjxaNmyJVasWIEvvvgC8+fPx6RJk6yKSKILXDIe0ApU7apMTk6Gp6cnPDw8oNPppOjdr1Kp4O7uDnd3d1y7dg16vR6LFy/GN998IyyT5bhUHyPREzCW7W1qExsbq1CSKqtXr0ZAQABGjBiBnTt3AoDVanWRRXq1Wm1+nJ+fb7WLpaysTEQkALAqsHXs2NHqZ5VKJfQelpGRgRUrVmDy5MlYsGCBuYe5jJo0aYLHHntM2OvLOnkgKw8PD/Tr1w8BAQHw8PBAs2bNkJ2dLTqW1AVnWcdM1jY8REpgkZ5s0rp1a1y5cqXGiofLly8L+5Al+ssMERERNT59+vRBly5dsH37dvzxj38EIL7AVRvRB7SaeHp6wtPTE1euXEFycjJCQ0NRVFSETz75BH5+fooXIiy3y2dnZ2P48OFwdnZGUFBQvYeRKk22z7FHjx5Fq1atoNVq0bt3b+ETLbKuVgeANm3aoKCgAMXFxbhx4wYGDRoEAMjLyxNyTpdJQ1bBijjYMzg4GPv27UNgYCAGDRqEgoICq+t9+vRRNM/9FBcXC9/ZUhvRkweyGjhwIHJzc9GqVSs0b94cw4YNEx0JgNwFZ1nHzLLNTvU2PBs2bBCYjOjhY5GebDJjxgzMnTsXS5YsgZubGyorK3Hy5ElERkbijTfeEJJJ9BZJIiIialx27dqF5cuXw9fXF+vXr0fTpk1FR6pBlgNaq+vcuTOCg4MREBCArKwsJCcnY/PmzcjPz1c0h2Vxee3atVbtbUT/PmUrzFvKycnBvn37YDAYkJubC29vb2g0Gjg6OgrJI+tqdaDqrK5p06ahuLgYb7/9Nlq2bInNmzcjNjYWn376qdBs9yPiYM/c3Fw88cQTSEhIQEJCgtU1lUqFQ4cOKZrHpHo7IKBqhXNqaqqwdq71kXXywJKIyb2PP/4Y//rXv7B9+3a8++67qKysRFlZWa0LDJUkc8FZ1jGTtQ0PkRJYpCebjBgxAsXFxQgLC8O1a9cAAF27dsWbb74p7ENMTEyMkNclIiKixmfhwoXIy8vDmjVrhLbSqEv1A1qTkpIQEBCA8ePHC80VGhpa6/PdunVD+/btFU5jXQgXvRq8uitXrpjbylg+BoAffvhBVCwAQIsWLaDT6aDT6XD9+nWkp6fDz88P3bp1g6+vL9zd3RXNI+tqdQDo378/srOzUVpaap7EcHV1xY4dO9C1a1eh2e5HxL8JUYdI30/1wp9arYaTkxMmTpwIX19fQansb/LAkqh2PH/84x8xf/58zJ07FwcPHkRSUhJGjx6NUaNGYe3atUIyyV5wlnHMZG3DQ6QEFunJZhqNBhqNBrdu3YJara6xskbp7ZOenp51rkhSqVQ4ePCgYlmIiIjIvpWVlSE9Pd18+Kmlr776SvEiZXWyHdBq0qtXrxrP3bx5E/Hx8ejUqZOARL+SYXwsLVmyxPzYy8vL6lr1n0Xq2LEj5syZAw8PD0RGRmLevHk4e/asohlkX63erFkzNGvWzPyzm5ubwDQNJ+LfxP3+dkS1u5GlWFqdrJMHISEhWLlyJQAgLS3N6rDpCRMmICUlBTNnzhQVDwDg4OAALy8veHl54eLFi9Dr9cKy2EvBWaYxk7UND5ESWKSnB1ZXb1Glt0/WtpI+NzcXa9askeqLDhEREcmvvoMxAwMDkZeXp2CammQ9oHXGjBlWP+fk5GDRokXQaDRWLUqUUlRUhAMHDsBoNOLOnTs1VqWKPFvAsqglq8LCQmRkZCAjIwNGoxFarRarV69WPIfMq9VdXFysit1qtRpt27bF8OHDERYWhlatWglMJ5/6zoIQ2e4GAO7evQu9Xo8TJ05ApVLBzc0NEydOROvWrYVlknXy4Pz58+bHCQkJVvcz0W14jhw5gj/84Q/mSeO4uDg8/fTTde70UoLsBWcZx0zWNjxESmCRnn53Sn9R7Nu3r/lxZWUlYmJikJycjOXLl5sPmiIiIiL6rWQohst2QGt15eXliI6ORlpaGiIiIoQtmHB2djb3ve7YsaNVwUv0AcCW7W1qU99E0cOWlpaG9PR0XLhwAaNHj0ZkZCSeeeYZYXkAeVerHzlyxOpno9GIGzduYOvWrYiKikJ4eLiYYJKStd3N7du3MWnSJHTv3h1Dhw7FvXv3cPToUWzbtg16vR5OTk7Cssk4eWD5Plj9PVHkrqVDhw7hvffew7p168zPPfbYY3jnnXewYsUKYbvgZC44yzpmgJxteIiUoDLK8G2DGhUfHx+kpaUp/rpXr17FW2+9BQCIiooS/qZHREREjYubm5vwlfTV3bt3z3xA6/nz5xU/oNXSpUuXEBQUhFatWiEqKgpPPvmksCwNoXSLRhNXV1e0atUKWq0WvXv3rlHoErnS3sXFBc7OznjxxRfRtGnTGkU3pXdF2ONq9fLycmg0GmRlZYmOUiedTgeDwaD46xqNRlRUVKBJkyYoLi5GTk4Onn76aXTp0kXxLCbLli1Dx44dMWvWLKvnY2Nj8eOPPwqbbKlr8uDSpUtCJw8s/3aqf+8XVQcAgEmTJiEiIgIuLi5Wz585cwbLly8X2r7FpKKiwlxwzs3NFV5wtocxs2RqwyNylT/Rw8aV9NQoZGRkYMWKFZg8eTIWLFgABwcH0ZGIiIjIDt26dUt0hHrJdkCryc6dO7Fq1SpMnz4dc+fOFZbDFkq3aDTJycnBvn37YDAYkJubC29vb2g0mhrnPInw5ptvStXD3x5Xqzdp0gSPPfaY6Bj1EnGw54ULFzB79my8++67GDJkCF555RUAQHFxMVauXCnsoO5jx47VOmExe/ZsjBkzRvlA/xETE4MJEyZYTR7MmDEDsbGxWLdunbC/fZnuD5bKyspqFJuBql33d+/eFZCoJpn6vgNyj5mMbXiIlMAiPdm94OBg7Nu3D4GBgRg0aBAKCgqsros6hIiIiIjsz/PPPw+VSlVraxsZihOyHtC6ZMkSqNVqbNy4EZs2bTI/bzQaoVKppNuBAIhrX9SiRQvodDrodDpcv34d6enp8PPzQ7du3eDr6yu0xUBdfcNLS0uRmpqqcBrUulq4Xbt2eO+994QUmhuiuLhYaG9uWQ/2XL16NQICAjBixAjs3LkTALB7924UFhYiMDBQWJEeQK0LvNRqtVWbJaXJOnlw5coVc8suy8cA8MMPP4iKhcrKyjqviW4eIWvBWdYxk7kND9HDxiI9/e6UvqHn5ubiiSeeQEJCgrn3qInoQ4iIiIjIvlSf7JeNbAe0mtjj5y0ZJl06duyIOXPmwMPDA5GRkZg3bx7Onj0rOpZZYWEhEhMTsWPHDjg6OuK1114THQmAHKvVqx9GDFTtxElNTRWyQ8NE1oM9r1+/bj4v7OjRoxg5ciTUajU6duyI4uJiYbkqKytx584dPP7441bPFxUVCUr0KxknD5YsWWJ+XP3MEVFnkABVC/N27dpVY/IuMzNT6CHTMhecZR2zjRs3YvPmzVar/F999VX07dsXy5cvZ5GeGjUW6el3p/SqFlkPISIiIiL7c792N6IPZjWR5YBWE5Gr+O1VYWEhMjIykJGRAaPRCK1Wi9WrV4uOBQA4deoU4uLisH//fqhUKoSHh0On04mOZSZ6tToAq8OIgariqZOTEyZOnAhfX19BqeQ92FOtVpsf5+fnW00qlpWViYgEABg3bhwiIiIQFRVlHp+ysjIsXboU3t7ewnLJOnng4+ODyspKFBUVSfN+CAABAQGYPHkysrOz4ebmhsrKSpw8eRLHjx+v8W9VSTIXnGUdM5nb8BA9bCzSk01k3T559658J98TERGR/blfu5tvv/1WQCprlge0GgwG6Q9oJWtpaWlIT0/HhQsXMHr0aERGRuKZZ54RHQsAkJWVhfj4eFy8eBHjxo1DUlISAgICMH78eCF5ZF2tDtQs0stIht0iJm3atEFBQQGKi4tx48YNDBo0CACQl5eHDh06CMs1e/ZsBAYGYsSIEejfvz/Ky8tx6tQpDBo0qMbOJSXJOnlw8uRJzJ8/Hz/99BN69eqFjz/+WOjBvyYdOnRASkoKkpKS8NVXX0GtVqN///4ICwtDmzZthOWSueAs65jJ2oaHSAks0pNNZNw+WdfJ99u2bYNeL+7keyIiIrI/sre7sccDWmUl6st+aGgonJ2d4enpCaPRiPT0dKSnp5uvi2xbFBgYCK1Wi/Xr16Ndu3YAxBZ6ZV2tbiLjQiGZCvOWgoKCMG3aNBQXF+Ptt99Gy5YtsXnzZsTGxuLTTz8VlsvBwQExMTHIz8/HyZMnAQD+/v7o16+fsEyAvJMHq1evxrJlyzBkyBDo9XpER0cjJiZGWB5L7dq1w/z580XHsCJ7wVnGMZO1DQ+RElRGGe4MZDd0Op35ABvLx0DV1re0tDTFMy1btgwdO3a0OvkeAGJjY/Hjjz8iPDxc8UxERERED4OLiwvUajWaN29uVYyT+YBWWW3evFnIDtCPP/643kKqyILJ4cOHkZycjOPHj8PDwwM6nQ7vv/8+20vWoq6FQpcuXRK6UGjgwIEYOHAggKqzu0yPAeDEiRM4fvy4kFwAcO/ePZSWlsLR0RFA1Sr6du3asfBWD8vJAzc3N+GTB9VrAOPGjUNmZqa4QP9R/RBWBwcHtG3bFu7u7uZdGyKEhoZi6NChtRac9+3bh48//lhQMnnHrLCwEJMnT8aAAQNqbcPTuXNnYdmIHjYW6ckmlm/K1Yvyoor0Go0GBoOhxsE6lZWVGDNmDPbu3at4JiIiIrJPrq6utRZQZSmCX716td7r7A1fpSEtGmVTWlqK1NRUKQ5nvXLlCpKTk5GWloaioiLMnTsXfn5+QnpQy7haHZB3odD9vo9Z/lsg+e/5svH19UVqaqr5Z1E1gOq2bNli9XNlZSV++ukn7N27FwsXLhR2pobMBWdZxwwAfv75ZyQlJeHMmTPmNjyTJk0S2oaHSAlsd0M2kXX7ZPUCPVC1HVbkyfdERERkf/r27YtLly5Bo9FAo9GYV3zKgkX4hpGxRWNdCgsLkZiYiB07dsDR0VGKIn3nzp0RHByMgIAAZGVlITk5GZs3b0Z+fr6iOWRua3ns2DGrFcUms2fPxpgxY5QP9B+yFuFdXFysvkuq1Wq0bdsWw4cPR1hYGFq1aiUkl2kVuNFoxBtvvIGNGzcKyVGdrJMHsq7xrKsF0LRp0zB37lxhBWdZ+74D8o4ZIGcbHiIlsEhPNrly5QrmzJlT4zEA/PDDD0IyVVbKefI9ERER2Z/ExERcu3YNBoMBwcHB6N69O3x9fTFs2DCo1WrR8aiBLAtJ1YtKsiw6OXXqFOLi4rB//36oVCqEh4cLLYoANdsfmHTr1g3t27dXOA0QExODCRMmWK1WnzFjBmJjY7Fu3TrhbS1lXChk+f2sNrGxsQolsXbkyBGrn41GI27cuIGtW7ciKipK2O/ScuKzWbNm0kyEyjp5UL0GUP1nUX9fdenQoQN++eUXoRnsreAsesxkbcNDpAQW6ckmS5YsMT/28vKyulb9Z6WMGyfnyfdERERkn5ydnTFv3jzMmzcPeXl5MBgMWLVqFUaMGIF33nlHdDyykSxFeZOsrCzEx8fj4sWLGDduHJKSkhAQEIDx48eLjoZevXrVeO7mzZuIj48XUryUdbU6IO9CoaNHj6JVq1bQarXo3bu3NCufa9v10K5dO7z33ns1+nWTvJMHlvUAQFwNwF6w4Gy76u9DpjY8wcHBwtvwED1sLNKTTWTcPjl7tpwn3xMREZH969q1K3r27InTp0/j0KFDLNLbCdkK85YCAwOh1Wqxfv16tGvXDoA8eat/ds7JycGiRYug0WgQFhYmJJOMq9UBeRcK5eTkYN++fTAYDMjNzYW3t7eUrbtMmjRpgscee0x0DGqgDh06YOjQoaJjNMi9e/eQkJCAbt26CctgbwVnGcZM5jY8RA8bi/RkExm3Tzo4OCAmJgYnT54098n09/cXfvI9ERER2aeysjIcPHgQBoMBZ8+ehZeXF5YuXYr+/fuLjkYNJGOLRpP169cjOTkZnp6e8PDwgE6nk2a1s0l5eTmio6ORlpaGiIgIYatlZV2tDsi7UKhFixbQ6XTQ6XS4fv060tPT4efnh27dusHX1xfu7u7CstWmuLhY6DkR+/fvNz++c+eO1c8AMGrUKKUjSS0oKAiTJ0/G//zP/0gzuQjU3sO/rKwMbm5u+PDDDwWlkrvgLOuY1UV0Gx4iJaiMsn0iJKm5urrWu31S1Er7X375Bffu3TMfOHT+/Hl0794dTZs2FZKHiIiI7FNoaCgOHz6MgQMHQqfTwcPDg58n7FBaWlq912XYHXrlyhUkJycjLS0NRUVFmDt3Lvz8/NC2bVuhuS5duoSgoCC0atUKUVFRePLJJ4Vl2bBhA7777rsaq9VDQkLQt29fzJw5U1g2k/z8fJw8eRIA4ObmJuVCoYKCAkRGRuLEiRM4e/askAzVi98AcOvWLaSmpmLEiBF44403BKQCpk6dWuc1lUqFhIQEBdP8ynK8Vq9ejeDgYKvroiYPCgsLsXjxYpSVlWHt2rVCzqqozdWrV61+VqvVaNOmDVq2bCko0f1pNBrs2rVL2OtzzIjkwyI92aSkpMS8ffLu3btSbJ/88ccf8frrr2PBggUYN24cACAgIAAFBQWIj49Hhw4dhGUjIiIi++Li4oL27dvXWSjll0P6vd27dw9ZWVlITk7G+fPnzTtDRdi5cydWrVqF6dOnY+7cucJymFRUVCAwMBCnTp2qsVr9ww8/lGolr2wKCwuRkZGBjIwMGI1GaLVaaLVaYZMu1YvharUaTk5OGD58OHx9fYVkaqjMzEzz90ylyDp5YLJ161Zs2bIF77zzDjp37mx+vk+fPgJTAf/+979x8eJFtGjRAp07dxbeFqs+shSc7WHMTG14Tp06hZiYGNFxiB4aFunpgZm2T+7Zs0fo9smgoCC4uLhg9uzZVs+vX78e33//vZRbtYiIiEhOx44dq/f64MGDFUpCv4WMLRpNqh8kaKm4uBgff/yxgmmsubi4QK1Wo3nz5lYFcKPRCJVKhby8PCG5ZFytXlurCED8WKWlpSE9PR0XLlzA6NGj4e3tjWeeeUZIlsbCx8fnvrtzRBAxeWBSWlqK0NBQfPPNN+Z2VCqVCocOHRKSp6KiAh988AG2bduG1q1bQ6VSoaSkBH5+fggKCpJqQk+WgrOsY3a/NjxchEmNGYv09JuJ3j5Z1wx0ZWUlxo0bhz179iieiYiIiBqXkydPIi4uDh999JHoKNQAsrZoBIAtW7bUeO7mzZuIj49Hp06dkJWVJSBVlertD6rr1KmTQknkZxoro9GIN954Axs3brS6LmqsXFxc4OzsjBdffBFNmzatUewSdQAwANy9exd6vR4nTpyASqWCm5sbJk6ciNatWwvL1BA6nQ4Gg0F0jBpETR7k5uYiJCQEffr0wbJly6Q4lDg2NhanT5/Ge++9Zy7iXr16FcuXL0e/fv3uO3H7sMhccJZ1zOyxDQ/R74UHx9IDqW375OrVq4VkadKk9j9j0yogIiIiogdRWVmJvXv3Ii4uDufOncPYsWNFR6IGysnJMbdozM3NlaJFo0n1gwRzcnKwaNEiaDQaoQVUQL4ivKyr1QHrsWrWrJk0Y/fmm29KtWrY5Pbt25g0aRK6d++OoUOH4t69ezh69Ci2bdsGvV4PJycn0RHrJON4AhBy4PTq1auxfft2LFq0CK+88orir1+XrKwsbNu2DY899pj5uU6dOmHVqlV4/fXXhRWcMzMzrX6WqeAs65iZ7qWWbXieeOIJIVmIlMYiPdmk+vbJyMhI4dsnW7dujStXrlj1wgOAy5cvw8HBQVAqIiIisldFRUXQ6/VISkpCSUkJKioqsHv3bnTp0kV0NGqgFi1aQKfTQafTmVs0+vn5CW3RWF15eTmio6ORlpaGiIgIeHl5iY4kHVOBq67V6lTTggULan2+tLQUqampCqf5VUxMDCZMmIBZs2aZn5sxYwZiY2Oxbt06hIeHC8tmr0RMHvz973/Hjh070K1bN8Vf+34si80mjo6OQidZZC84yzhmsrbhIVICi/Rkk9DQUDg7O8PT0xNGoxHp6elIT083Xxex+mfGjBmYO3culixZAjc3N1RWVuLkyZOIjIzEG2+8oXgeIiIisl8RERHIzMzEgAEDEBISAk9PT4wePZoFejvWsWNHzJkzBx4eHoiMjMS8efOEtGi0dOnSJQQFBaFVq1YwGAzCDvOUnayr1e1JYWEhEhMTsWPHDjg6OuK1114TkuPYsWO1toyZPXs2xowZo3wgeiAvv/yylAV6tVpd5zWRHZ5lLjjLOmabNm3C9evXcfDgwRpteD777DNhK/yJlMAiPdlExu2TI0aMQHFxMcLCwnDt2jUAQNeuXfHmm28KO0iHiIiI7FNqaipeeukl+Pj4YOjQoVCr1dJ99qGGk6lFo8nOnTuxatUqTJ8+HXPnzhWahR7c/v37zY/v3Llj9TMAjBo1SulIVk6dOoW4uDjs378fKpUK4eHh0Ol0QjPVtstZrVajWbNmAtI0HI/x+9WePXvg7+8vOkYNpaWlOHfuXK2/q9LSUgGJqshccJZ1zGRtw0OkBBbpySaybp/UaDTQaDS4desW1Gp1jX6jmZniTr4nIiIi+/Hll18iJSUF4eHhKC0thUajQXl5uehYZCMZWzSaLFmyBGq1Ghs3bsSmTZvMz8vQZ50aLjEx0fy4Y8eOVj+rVCphRfqsrCzEx8fj4sWLGDduHJKSkhAQEIDx48cLyWNSWVmJO3fu4PHHH7d6vqioSFCihtNoNKIj1IqTB78qKyvD/PnzRceoQeaCs6xjBsjZhodICSzS028iy/ZJk7Zt29b6/ObNm1mkJyIiovtycnKCv78/Zs2ahezsbCQnJ+PGjRuYOnUq/P39MXz4cNERqQFkbNFocujQIWGvbW9kXq1uWZSvi4iFQoGBgdBqtVi/fj3atWsHQI6DT8eNG4eIiAhERUWZ85SVlWHp0qXw9vYWliskJAQrV64EUDW55+PjY742YcIEpKSkYObMmaLi1UvE5MGVK1fqLSzHxsYqmOZXhw8fFvK6DSFrwVnWMZO1DQ+RElikpwci4/bJ+vBmTkRERLZQqVRwd3eHu7s7rl27Br1ej8WLF+Obb74RHY0aQMYWjSbsq95wsq5WbygRC4XWr1+P5ORkeHp6wsPDAzqdTorvQrNnz0ZgYCBGjBiB/v37o7y8HKdOncKgQYMwY8YMYbnOnz9vfpyQkGBVpBe5i0rWyYPHH39cykOu9+/fb74f3L59G23atDFfW79+PebNmyckl8wFZ1nHTNY2PERKYJGebCLr9sn7kfVLGhEREcnFx8cHaWlpAIDs7GwMHz4czs7OCAoKqrPtH8lH1haNZBtZV6s3lIginKenJzw9PXHlyhXo9XqEhoaiqKgIn3zyCfz8/OrcefywOTg4ICYmBvn5+Th58iQAwN/fH/369ROSx8Tyd1T99yXyO6Sskwdt27a1yiKLDRs2mAvO06ZNM7+PA8CBAwdYcK6FrGMmcxseooeNRXqyiazbJ4mIiIh+D5ZfpNeuXWvV3qZp06YiItHvQLYWjfT7kbmtpcjvSZ07d8Y777yDhQsXYs+ePdDr9di8eTPy8/OFZQIAV1dXuLq6Cs1QF5m+18o6eSB69Xdd6hsvkZllLjjLOmaytuEhUgKL9GQTWbdPEhEREf0eLIsf/Ixj/+ytRSPZjv9O69esWTPodDrodDoUFBQIy+Hq6lprcVn0gckyFebrIlPG6Ojo+/43K1euREhIiAJpfmU5RtXHS+T4yVxwlnXMZG3DQ6QEFunJJrJun7wffngnIiIiW8lUGCHb2GuLRrId/51aCw0NrfOaSqVCZGSkgml+lZmZCaDqe9kbb7yBjRs3CslRneVBqNUPRf3hhx9ExZL277pHjx73/W+OHj2qQBL7wIKz7WRtw0OkBBbp6YHIun2yLiJOviciIiL7U1RUhAMHDsBoNOLOnTvYv3+/1XXZD6qkKmzRSDIQsVCoV69eNZ67efMm4uPjhR5abPnazZo1k+YA5SVLlpgfVz8QVeQBqbJOHjSEiL/7+t6779y5o3geE5kLzrKOmaxteIiUwCI9/SYybJ8MCZHz5HsiIiKyP87OzkhISAAAdOzY0ergSpVKxSK9nWCLRpKBiIVCM2bMsPo5JycHixYtgkajQVhYmOJ5ZCfjIaiAvJMHDSFiQrS+9+6OHTsqnsdE5oKzrGMmaxseIiWwSE82kXH7pKwn3xMREZH9sfySWpfMzExpD6qkKvbaopFsJ6rQJftCofLyckRHRyMtLQ0RERHSF3ZFsVyhXpvY2FiFkliTdfJAVrK+d8tccJZ1zIgeZSzSk01k3D5Z3+y06Dc+IiIianw2b97ML612wt5aNJLtRLW1lHmh0KVLlxAUFIRWrVrBYDDgySefFJoHQI1WGrK0Ejt69ChatWoFrVaL3r17C1/dbCLr5IE943u37USMmaxteIiUwCI92UT27ZMsyhMREdHDJksRhxpOhhaNZDuZV6vLulBo586dWLVqFaZPn465c+cKy1Fd9VYasrQSy8nJwb59+2AwGJCbmwtvb29oNBo4OjoKyWMi6+RBQ8ialb3ybSdizGRtw0OkBBbp6YHItH2ShXkiIiJSEj97yE/GFo1kO5lXq1uS6Z6wZMkSqNVqbNy4EZs2bTI/bzQaoVKpkJeXJySXrK01WrRoYZ7Au379OtLT0+Hn54du3brB19cX7u7uiuYxkXXyoCHqu/+KxF75thMxZrLeK4iUwCI92Uy27ZOWp91bPgbkP/meiIiIiH5/MrZoJNvJulpdhtevy6FDh0RHeGCi25F07NgRc+bMgYeHByIjIzFv3jycPXtWSBZZJw88PT3r/NtXqVQ4ePAgnnvuOYVTyYsF54dD9L2C6GFhkZ5sIuP2ySVLlpgfV1/RzwOSiIiIiB49srdoJNvJVhSXdaGQPU9CiWyTUlhYiIyMDGRkZMBoNEKr1WL16tXC8liSafIgJiamxnO5ublYs2YNv3s/IBacbSdrSyWi34pFerKJjNsnLbe9EhERET1s/HJoP2Rq0Ui2k60wb4kLhX5/In7faWlpSE9Px4ULFzB69GhERkbimWeeUTxHXWSbPOjbt6/5cWVlJWJiYpCcnIzly5dDq9UKy9UQsr53y5oLkDebzO8NRL8Fi/RkExm3T1quWqkNT74nIiKi35NGoxEdgRpAthaNZDtZV6sDXCjUWISGhsLZ2Rmenp4wGo1IT09Henq6+bqonTeyTx5cvXoVb731FgAgJSUFnTt3Fpzo/mR975a54CzrmBE1VizSk01k3D5pzyffExERkVxCQkKwcuVKAFVFEstC3IQJE5CSkoKZM2eKikcNJGOLRrKdzKvVuVCocXjzzTelLJLKOnkAABkZGVixYgUmT56MBQsWwMHBQVgWE753245jRiQfFunJ7uXk2O/J90RERCSX8+fPmx8nJCRYfWktLy8XEYkegIwtGsl2Mq9W50Kh35+IMVywYEGtz5eWliI1NVXhNL+SdfIgODgY+/btQ2BgIAYNGoSCggKr63369BGSi+/dtrPnMeP9lhorFunJ7sl68j0RERHZH8svftW/BMpYMKHaydiikWwn82p1LhT6/cnQWqOwsBCJiYnYsWMHHB0d8dprrwnJIevkQW5uLp544gkkJCQgISHB6ppKpRJ277Xn925RBWd7HjMZ7hVEDwOL9NSoyHTyPREREdk32b+kUt1kbNFItpN5tToXCtlG9tYap06dQlxcHPbv3w+VSoXw8HDodDpheaqTZfLg8OHDQl7XFvb23i1DwVmmMZP9XkH0MKlFByD6vRQWFmLTpk3QaDR4++238eKLL3IVFREREdlEpi+qRI+6nJwcvP322zh37hySkpJw9+5djBw5Ej4+PlK1wjEtFFq9ejVu3ryJefPmiY4kneqtNSyJbK2RlZWFV199Ff7+/nByckJSUhLat2+P8ePHS9Fr/dSpUwgKCsLIkSMRHx+P4OBg7N27V2imu3fvYsuWLXjzzTcxf/58bNmyBcXFxUIzyfreHRISYn6clpZmdW3ChAkAIKzgLOuYyXqvIFICV9KT3UtLS0N6urwn3xMREZH9uHLlirnFhuVjAPjhhx9ExSJ6JNnDavXCwkJkZGQgIyMDRqMRWq0Wq1evFh1LOrK21ggMDIRWq8X69evRrl074XlMsrKyEB8fj4sXL2LcuHFISkpCQEAAxo8fLzTX7du3MWnSJHTv3h1Dhw7FvXv3cPToUWzbtg16vR5OTk5Ccsn63i1z33dZx0zWewWRElikJ7sn88n3REREZF+WLFlifuzl5WV1rfrPRKQc2dpacqHQg5Op0LZ+/XokJyfD09MTHh4e0Ol0UrRVknXyICYmBhMmTMCsWbPMz82YMQOxsbFYt24dwsPDheSS9b1b5oKzrGNmSfQYESmNRXqye2++KefJ90RERGR/ZGqhQURVZFytzoVCtpH1+5qnpyc8PT1x5coV6PV6hIaGoqioCJ988gn8/PzQtm1bIblknTw4duwYDAZDjednz56NMWPGKB/oP+zhvVu2fwOyjpls40SkJBbpye7JevI9ERER2R/L7d61iY2NVSgJEcm8Wp0LhWwja2sNk86dO+Odd97BwoULsWfPHuj1emzevBn5+flC8sg6eQCg1l79arUazZo1E5Cmiqzv3TLfI2QdM9nvFUQPk8oow3Qs0e+osND65PsDBw6IjkRERER2wtXVFa1atYJWq0Xv3r1rrFyUdeUZUWPk4uICZ2dnvPjii2jatGmNgpeMq9VNC4Vee+010VGkUv3QzOpkvLcWFBTAxcVFdAwAwL1798yTB+fPnxc2eTB27Fjo9Xo8/vjjVs8XFRXBz88PGRkZQnLJ+t49cOBADBw4EACQm5trfgwAJ06cwPHjx4XkAuQdM3u8VxD9Xlikp0bj1KlTiIuLw/79+6FSqRAeHg6dTlfrTD8RERFRbUpKSrBv3z4YDAbcvXsX3t7e0Gg0cHR0FB2N6JHz8ccf17sSdf78+QqmqR8XCtmn0NDQOq+pVCpERkYqmKZhRE4ebNiwAd999x2ioqLM/zbLysoQEhKCvn37YubMmUJyyfreLXPBWdYxI3qUsUhPdq/6yffe3t4ICAjA4cOHRUcjIiIiO3b9+nWkp6djz5496NatG3x9feHu7i46FtEjT6bV6lwo1DCyttbYsmVLjedu3ryJ+Ph4dOrUCVlZWQJSyTt5UFFRgcDAQJw6dQr9+/dHeXk5Tp06hUGDBuHDDz+Uor0L37ttJ9OYyXqvIFICi/Rk91xcXKDVahESEmI++X7kyJE4dOiQ4GRERETUGBQUFCAyMhInTpzA2bNnRcchemTJtFqdC4VsI2trjepycnKwaNEiDB8+HGFhYWjRooWQHLJOHpjk5+fj5MmTAAA3Nzf069dPaJ7ayPDebW8FZxnGzF7uFUQPA4v0ZPcOHz6M5ORkHD9+HB4eHtDpdHj//ff5AZmIiIgeWGFhITIyMpCRkQGj0QitVgutVosnn3xSdDSiR46Mq9W5UMg2srfWKC8vR3R0NNLS0hAREQEvLy/RkazIMnkgO9neu+2h4CzbmMl+ryB6mFikp0bjypWqk+9TU1NRVFSEuXPnws9P7Mn3REREZF/S0tKQnp6OCxcuYPTo0fD29sYzzzwjOhbRI0nm1epcKPTgZGqtAQCXLl1CUFAQWrVqhaioKKkmY2WbPNBoNPVe37Vrl0JJrMn63i1zwVnWMbMk272C6GFjkZ4aHVlOviciIiL74+LiAmdnZ7z44oto2rRpjf66YWFhgpIRPXrsYbU6Fwo9OBlaa+zcuROrVq3C9OnTMXfuXCEZ6iLj5MGxY8fqvT548GCFklizh/du2QrO9jBmJjLcK4iUwCI9NWoFBeJOviciIiL78/HHH9d78N38+fMVTEP0aLOn1epcKNQwsrXWcHFxgVqtRvPmza3u/UajESqVCnl5eUJyyTp5kJWVhZdffll0jBrs6b1bloKz7GMm272CSAks0pPdk/XkeyIiImo8SktLkZqaitdee010FKJHjr2tVudCoZpkba1x9erVeq936tRJoSTWZJ088PHxQVpampDXfhCyvHfbU8FZ9JjJeq8gUgKL9GT3ZD/5noiIiOxXYWEhEhMTsWPHDjg6OuLAgQOiIxE9smRarc6FQraxp9YaMpB18sBeivSyvHfbU8FZljHjvYIeZSzSU6PDk++JiIjotzp16hTi4uKwf/9+qFQqhIeHQ6fTwcHBQXQ0IoL41epcKGQb2VtrUMMMGTIEY8eOrfO66AKqbO/d9lBwlm3MeK+gR1kT0QGIfi+ynXxPRERE9icrKwvx8fG4ePEixo0bh6SkJAQEBGD8+PGioxE9cmRerT5jxgyrn00LhTQajRSFN9ksWLCg1udNrTXIPjg4OEjZZkrW9+4333yz3oKzSLKOGe8V9ChjkZ4ahUsWJ98bDAYpe7sRERGR/AIDA6HVarF+/Xq0a9cOAKT9gk3U2PXq1avGc5ar1WXAhUIPpnprDdE9w6lh2rdvL+VKZlnfu2UuOMs6ZtXxXkGPEhbpye7JevI9ERER2Z/169cjOTkZnp6e8PDwgE6nA7tDEokh+2p1LhSyXV2tNcg+1Pd+eOvWLWGr7O3lvVumgrPsY8Z7BT2K2JOe7J6Li5wn3xMREZH9unLlCvR6PVJTU1FUVIS5c+fCz89Pym3+RI2djKvVuVDINtVba3h7eyMgIACHDx8WHY1scOTIEQwZMsTque+++w7x8fHIyMjAyZMnxQT7D1nfu2Xr+25JtjHjvYIeZSzSk92T9eR7IiIisn/37t3Dnj17oNfrcf78eeTn54uORPRIsVytHhUVJc1qdS4Uso2Liwu0Wi1CQkLMrTVGjhyJQ4cOCU5GD+rrr79GfHw8/va3v2HgwIGYN29ejQK+KLK8d9tTwVmWMeO9gh5lLNITERERETVAQUEBXFxcRMcgemTIvFqdC4Vsc/jwYSQnJ+P48ePm1hrvv/++lMVKqltZWRnS0tKQkJCAn376CWPGjMGhQ4eQnZ0tOlqdRL5322vBWeSY8V5BjzIW6YmIiIiI/iM0NLTOayqVCpGRkQqmIXq0cbV64yNbaw2yzZAhQ9CvXz/4+vrCw8MDzZo1k6LoLOt7t8wFZ1nHzIT3CnoUsUhPRERERPQfW7ZsqfHczZs3ER8fj06dOiErK0tAKqJHE1erN16ytNYg2yxYsAC5ubkYOnQotFothg0bhv/+7/8WXqSX/b1bxoKz7GNmwnsFPUpYpCciIiIiqkNOTg4WLVqE4cOHIywsDC1atBAdiYioUWErMfvyr3/9C9u3b8f27dtRWVmJsrIypKamonPnzqKjmcn63i1zwVnWMbPEewU1dizSExERERFVU15ejujoaKSlpSEiIgJeXl6iIxER2S3ZW2uQ7SoqKnDw4EEkJSUhNzcXo0aNwtq1a4Vmsqf3blkKzrKNGe8V9ChrIjoAEREREZFMLl26hKCgILRq1QoGgwFPPvmk6EhERHatV69eNZ6zbK1B9sfBwQFeXl7w8vLCxYsXodfrheaR8b1b9oKzjGPGewU9yriSnoiIiIjoP3bu3IlVq1Zh+vTpmDt3rug4RESNkj201qDaHTlyBH/4wx/MxdS4uDg8/fTTGDJkiLBMsr53y9z3XdYxq473CnqUsEhPRERERPQfLi4uUKvVaN68OVQqlfl5o9EIlUqFvLw8gemIiOybbK01yDaHDh3Ce++9h3Xr1mHgwIEAAL1ej08++QQrVqyAu7u7kFz28t4tU8FZ9jHjvYIeRSzSExERERH9x9WrV+u9zq3WREQPxrK1RlRUlBStNcg2kyZNQkRERI1e6mfOnMHy5cuFtbyR/b1bxoKzzGPGewU9qtiTnoiIiIjoP0R/kSciaozspbUG1a+srKzWw0779u2Lu3fvCkhUReb3bhn7vgPyjhnvFfQo40p6IiIiIiIiInpoZG+tQQ2j1WqRkZFR6zWNRoNdu3YpnEhuLDjbjvcKepSxSE9ERERERERED43MrTWo4UJDQzF06FBoNBqr5zMzM7Fv3z58/PHHgpLJiQVn2/FeQY8yFumJiIiIiIiIiKhehYWFmDx5MgYMGAA3NzdUVlbi5MmTOH78OBITE9G5c2fREaXCgjMR2YJFeiIiIiIiIiIiuq+ff/4ZSUlJOHPmDNRqNfr3749JkyahTZs2oqMREdk1FumJiIiIiIiIiIiIiARpIjoAERERERERERHJLTQ01OpnBwcHtG3bFu7u7hg0aJCgVEREjQOL9EREREREREREVK9evXpZ/VxZWYmffvoJwcHBWLhwIXQ6nZhgRESNANvdEBERERERERHRAyksLMTcuXORmpoqOgoRkd1Siw5ARERERERERET2qUOHDvjll19ExyAismss0hMRERERERERERERCcKe9EREREREREREZLN79+4hISEB3bp1Ex2FiMiusUhPRERERERERET1cnV1hUqlsnqurKwMbm5u+PDDDwWlIiJqHHhwLBERERERERER1evq1atWP6vVarRp0wYtW7YUlIiIqPFgkZ6IiIiIiIiIiBrk3//+Ny5evIgWLVqgc+fOaNasmehIRER2j+1uiIiIiIiIiIioXhUVFfjggw+wbds2tG7dGiqVCiUlJfDz80NQUFCNVjhERNRwatEBiIiIiIiIiIhIbps2bcL169dx8OBBHDlyBDk5OcjMzMSFCxfw2WefiY5HRGTX2O6GiIiIiIiIiIjq5e3tjW3btuGxxx6zer6oqAivv/460tLSBCUjIrJ/XElPRERERERERET3Vb1ADwCOjo5sdUNE9BuxSE9ERERERERERPVSq+suIbFJAxHRb8ODY4mIiIiIiIiIqF6lpaU4d+5crQX50tJSAYmIiBoPFumJiIiIiIiIiKheZWVlmD9/vugYRESNEg+OJSIiIiIiIiIiIiIShD3piYiIiIiIiIioXvv37zc/vn37ttW19evXKx2HiKhRYZGeiIiIiIiIiIjqtWHDBvPjadOmWV07cOCAwmmIiBoXFumJiIiIiIiIiKhelt2Sq3dOZidlIqLfhkV6IiIiIiIiIiKql0qlqvVxbT8TEZFtWKQnIiIiIiIiIiIiIhKkiegAREREREREREQkt6KiIhw4cABGoxF37tyxOkj2zp07ApMREdk/lZGNw4iIiIiIiIiIqB5Tp06t93piYqJCSYiIGh8W6YmIiIiIiIiI6DfLzMzEuHHjRMcgIrI77ElPRERERERERES/2ebNm0VHICKySyzSExERERERERHRb8ZmDURED4ZFeiIiIiIiIiIi+s1UKpXoCEREdolFeiIiIiIiIiIiIiIiQVikJyIiIiIiIiIiIiIShEV6IiIiIiIiIiL6zdiTnojowbBIT0REREREREREv5lGoxEdgYjILrFIT0RERERERERE9QoJCTE/TktLs7o2YcIEAMDMmTMVzURE1FiwSE9ERERERERERPU6f/68+XFCQoLVtfLycqXjEBE1KizSExERERERERFRvSz7zVfvPa9SqZSOQ0TUqLBIT0REREREREREDcaiPBHR74tFeiIiIiIiIiIiqhcL80RED08T0QGIiIiIiIiIiEhuV65cwZw5c2o8BoAffvhBVCwiokZBZazeSIyIiIiIiIiIiMhCWlpavdd9fHwUSkJE1PiwSE9EREREREREREREJAjb3RARERERERERUb0s29vUJjY2VqEkRESND4v0RERERERERERUr6NHj6JVq1bQarXo3bs32JiBiOj3w3Y3RERERERERERUr5KSEuzbtw8GgwF3796Ft7c3NBoNHB0dRUcjIrJ7LNITEREREREREVGDXb9+Henp6dizZw+6desGX19fuLu7i45FRGS3WKQnIiIiIiIiIiKbFRQUIDIyEidOnMDZs2dFxyEislss0hMRERERERERUYMUFhYiIyMDGRkZMBqN0Gq10Gq1ePLJJ0VHIyKyWyzSExERERERERFRvdLS0pCeno4LFy5g9OjR8Pb2xjPPPCM6FhFRo8AiPRERERERERER1cvFxQXOzs548cUX0bRpU6hUKqvrYWFhgpIREdm/JqIDEBERERERERGR3N58880ahXkiIvp9cCU9ERERERERERE9kNLSUqSmpuK1114THYWIyG6xSE9ERERERERERDYpLCxEYmIiduzYAUdHRxw4cEB0JCIiu8V2N0RERERERERE1CCnTp1CXFwc9u/fD5VKhfDwcOh0OtGxiIjsmlp0ACIiIiIiIiIikltWVhZeffVV+Pv7w8nJCUlJSWjfvj3Gjx8PBwcH0fGIiOwaV9ITEREREREREVG9AgMDodVqsX79erRr1w4AeJAsEdHvhCvpiYiIiIiIiIioXuvXr8fNmzfh6emJgIAAfPnll+Axh0REvw8eHEtERERERERERA1y5coV6PV6pKamoqioCHPnzoWfnx/atm0rOhoRkd1ikZ6IiIiIiIiIiGxy79497NmzB3q9HufPn0d+fr7oSEREdotFeiIiIiIiIiIiemAFBQVwcXERHYOIyG7x4FgiIiIiIiIiIqpXaGhonddUKhUiIyMVTENE1LiwSE9ERERERERERPXq1atXjedu3ryJ+Ph4dOrUSUAiIqLGg+1uiIiIiIiIiIjIJjk5OVi0aBGGDx+OsLAwtGjRQnQkIiK7xZX0RERERERERETUIOXl5YiOjkZaWhoiIiLg5eUlOhIRkd1jkZ6IiIiIiIiIiO7r0qVLCAoKQqtWrWAwGPDkk0+KjkRE1CioRQcgIiIiIiIiIiK57dy5ExMnTsR///d/IzExkQV6IqLfEXvSExERERERERFRvVxcXKBWq9G8eXOoVCrz80ajESqVCnl5eQLTERHZNxbpiYiIiIiIiIioXlevXq33eqdOnRRKQkTU+LBIT0REREREREREREQkCHvSExEREREREREREREJwiI9EREREREREREREZEgLNITEREREREREREREQnCIj0RERERERERERERkSAs0hMRERERERERERERCfL/AS54dPr92t/d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" name="AutoShape 2" descr="data:image/png;base64,iVBORw0KGgoAAAANSUhEUgAAAe0AAAH6CAYAAAAqZxTYAAAAOXRFWHRTb2Z0d2FyZQBNYXRwbG90bGliIHZlcnNpb24zLjMuNCwgaHR0cHM6Ly9tYXRwbG90bGliLm9yZy8QVMy6AAAACXBIWXMAAAsTAAALEwEAmpwYAABJq0lEQVR4nO3deXxM5/v/8fdkQTVNbYk1VLVJShAaVVu0qNhia9FKUf20tlLVorbSjaKUTy1VSi21NIrYo4pQTSlaW0vVWrFEYmnEFknO74/+zNfkJIwwyczH6/l4zIO55yzXOcnkmuu+73PGYhiGIQAA4PTccjsAAABgH5I2AAAugqQNAICLIGkDAOAiSNoAALgIkjYAAC7CpZL2gAEDFBAQoCeeeELnzp3LcrnmzZsrICBAAwYMyNZ+zp49q8uXL9sdT25zljjuxvLly1WvXj1VrFhR77zzzj3d9uLFixUQEKCtW7fe0+3eytatWxUQEGB9bNq0SZKsz7t165blun/88Yd1uXsV8414Fi9enCPrSf8ea4cOHe54vbtVr169bO03OTnZ5u/KhAkTFBAQoLi4OLu3kfHnfuPxxBNPqHr16urYsaN+/PHHO44tt2T23tm3b59at26tihUrqlatWjbHmZ3fE9wZj9wOIDvS09O1YcMGPf/886bXjh8/rj///DPb2964caP69u2rJUuWKH/+/Ldctl27dqpRo0a294V/nT9/XgMHDlSpUqU0ZMgQlSlT5p5uv1q1aho9erTKlSt3T7drj3bt2unJJ59UYGCgTfvPP/+sK1eu6IEHHjCt88MPP+RUeP+TBg0alOl5vZW9e/eqe/fuGjNmjKpXry5Jeu6551S6dGkVKlTojmN47rnn9Nxzz1mfp6Wl6fDhw5o3b566du2qOXPm6Mknn7zj7TqDwYMH68iRI3r77bdVsGBBWSwWHT58WFOmTMnt0O4LLpm0S5UqpXXr1mWatH/44QcVKlTolpX4rezevVtJSUl2LVulShVVqVIlW/vB/zly5IiuX7+uiIgItWvX7p5v38/PT35+fvd8u/YIDg5WixYtbNpKlSqluLg4/fTTT2rQoIFpnbVr197V7/D9LrNzejsHDhzQmTNnbNoCAwNNH7bsFRAQYPq5S/8m83bt2mnKlCmaNm1atrad2w4cOKBnn31WnTt3trZt3bqVpJ1DXKp7/Ib69esrNjZWV69eNb22du1a1atXLxeiQnZdv35dkvTggw/mciQ5o2rVqipYsKDWrVtneu3vv//WgQMH+B3+H1W5cmWVLVtWu3btyu1Qsu369ev3zXvVGblk0m7QoIGuXLmi2NhYm/azZ8/qt99+U8OGDU3rGIah+fPn64UXXlCVKlVUsWJFNWrUSFOnTtWNO7kOGDBAEydOlPTvB4Mb42IdOnTQf/7zH40bN05VqlRRjRo19Oeff2Y6lhwfH69Bgwapdu3aqlKlip5//nlTd+fp06fVv39/Pf3006pYsaJatmypZcuW2XXse/fu1auvvqoqVaqoTp06mj17dqbL3c0+7DmGEydOqF+/ftbtN2/eXJGRkTbLDBgwQI0aNdLu3bv18ssvq3LlyqpZs6Y+/vhj6weuAQMGqGPHjpKkgQMHWscQsxqnz9huGIYmTpyosLAwVaxYUTVr1lS/fv106tQp6zKZjctduXJFY8eOVb169RQUFKR69eppzJgxunLlimm9/fv365133lG1atVUpUoVvfHGG3c0zpmRu7u7nn32WcXExCg9Pd3mtbVr16pIkSKZ9uCkpaXpq6++UlhYmIKCglS7dm0NGzbMVJFfvnxZw4cPV+3atRUcHKw333xTFy9eNG0vPT1dM2bMUKNGjRQUFKQ6dero448/VnJy8i3j79Chwz2fQ7Fw4UK1aNFCFStW1NNPP6133nnHdI4Nw9DMmTPVsGFDVapUSa1bt9aWLVv03HPP2cxfyTim/c8//2jAgAF65plnFBQUpAYNGmjs2LG6du2apH/HrgcOHChJ6tixo/UDU2Zj2snJyRoxYoSeeeYZVa5cWeHh4Vq4cOEdHesDDzygjHePtvf9evjwYXXv3l0hISGqXr26Pv74Y0VGRt7x2PsNKSkpmjBhgvWchoWFaerUqUpLSzMte+P9IElLlixhDDuXuGT3+JNPPmmtVG6uSNatW6cHHngg03Hm8ePHa8qUKWrVqpXatm2rS5cuKSoqSmPHjpWPj49atWqldu3aKTk5WWvXrtXAgQP1+OOPW9f/9ddfdezYMfXr109xcXF67LHHTPu4cOGC2rZtqwsXLigiIkJ+fn5asWKFevbsqYkTJ6pBgwaKj49XmzZtZBiGOnTooIcffljr1q1Tv379dObMGb322mtZHvdff/2lDh06yNvbWz169ND169c1adIk0xvsbvZhzzEcP35cbdu21bVr1/Tyyy/Lx8dH33//vd577z0dPXpU/fv3t27v3Llz+s9//qPGjRurefPm2rRpk+bMmaM8efKof//+ateunYoWLaopU6ZYx3/vZAxxypQpmjRpkiIiIqx/uGbPnq29e/dqxYoVcnd3N62TkpKizp07a+fOnWrdurWCgoK0e/duTZs2TTt27NDs2bPl6elpXb579+4qV66c+vTpo+PHj2vWrFmKj4/Xd999Z3ecGdWvX1+LFy/Wr7/+qpCQEGv72rVrVb9+fbm5mT9P9+nTR2vWrFHDhg3VsWNHHTlyRPPnz9eWLVu0cOFCeXt7yzAMdevWTdu2bVPbtm31+OOPKzo6OtNJmYMHD1ZUVJRatWqlV155RYcOHdL8+fP166+/av78+cqbN2+msXfr1k0vvPBCto89o1GjRmnGjBmqUaOG+vfvrzNnzuibb75RbGysFi5cqFKlSkmSPv30U02fPl3169dXp06d9Ouvv+r111+Xh8et/4y99dZb+uOPP9SxY0f5+vrqt99+09SpU3XhwgV99NFHeu6555SQkKBvv/1W3bp1U8WKFTPdTkpKiiIiIvTXX3+pbdu2CgwM1MaNGzVkyBBduXLF+uHzVuLj43XgwAFVrVrVps2e9+vJkyfVvn17SdKrr74qDw8PzZ07V8uXL7frPGfmjTfe0KZNmxQeHq7OnTtr9+7dGjt2rM6ePWv9IHPDjbkh/fv3V0hIiNq2bWtzHMghhgt59913DX9/f8MwDGPAgAFGjRo1jLS0NOvrr732mtGnTx/DMAzD39/fePfddw3DMIyUlBSjatWq1tduuHjxohEUFGR07drV2vb5558b/v7+xvHjx61tL7/8suHv729s2bIly3gMwzBGjx5t+Pv7G9u3b7e2Xb161WjQoIHx/PPPW9d56qmnjPj4eJttvf3220ZQUJCRmJiY5fH36tXLCA4ONk6ePGltO3jwoBEUFGQTx93sw55jeOutt4zAwEBj79691mXS0tKMrl27GgEBAcaBAwdszs/s2bNt9tG4cWOjdu3a1udbtmwx/P39jUWLFtkcw83HlFV748aNjS5dutgsM3/+fKN58+bGsWPHDMMwjEWLFtn8/ObNm2f4+/sbX3/9tc1606ZNM/z9/Y25c+farNezZ0+b5YYOHWr4+/sbR44cyeQMZn1MhvF/v5dXrlwxKleubIwcOdL62pkzZ4zAwEBj06ZNppg3btxo+Pv7Gx9//LHN9latWmX4+/sbo0ePNgzDMNavX286tuvXrxudOnWyiedGfPPnz7fZ3o8//mj4+/sbM2fOvOVx2MPf3994+eWXb7nMwYMHjYCAAOONN94w0tPTre07d+40AgICjN69exuGYRh///23Ub58eeOdd96xWX/48OE273XDMIxnn33Wut/ExETD39/f+Oqrr2zWGzBggNGpUyfr84zn2zDMfwvmzp1r+Pv7G8uWLbMuk56ebrRv396oVauWkZqaaj1fo0aNMs6ePWt9nD592vjpp5+MVq1aGU888YSxdetW6zbsfb8OHDjQKF++vHHw4EHrMqdPnzaCg4NNf7PsERMTY/j7+xtffPGFTfs777xjVKhQwbhw4UKm5yXj+TaMu/s9wZ1xye5x6d9K5ezZs9q5c6ekf7utfv7550wnoXh6eio2NlYffvihTfv58+fl5eVl1+Vd+fLlU7Vq1W65TExMjCpUqGAzKzRv3ryaOnWqPv/8c6Wnp+uHH35QSEiIPDw8dO7cOeujYcOGSklJ0U8//ZTpttPT0/Xjjz+qbt26Kl68uLW9XLlyql27ts1y2d2HPceQlpammJgY1a5dWxUqVLAu4+bmpm7duskwDK1fv95mm40bN7Z5HhgYqLNnz97yXNqrWLFi2rp1q2bNmqXExERJ0osvvqilS5eqdOnSma6zfv16eXl5KSIiwqa9Y8eO8vLyMo01Z4z/iSeekCTr/rIjX758qlWrls25WrdunR588EE9/fTTmcYsSV27djXFVrZsWevwxaZNm+Tm5qY2bdpYl/Hw8DAd6/fffy+LxaK6deva/I6UL19ePj4+iomJyfax3Yn169fLMAx16dJFFovF2l65cmXVqlVLMTExSk1N1YYNG5Sammoz+UmSunTpcsvtP/TQQ8qfP7/mzZunNWvWWN/rn3zyiWbOnHlHscbExKhQoUJq1qyZtc1isWj06NGaO3euTe/I9OnTVaNGDesjNDTUGvv06dP11FNPSbL//WoYhtatW6c6derYXAVRtGhRNW/e/I6O4+bjcXNz08svv2zT/u6772rp0qXy8vLK1nbhWC7ZPS5JtWvX1gMPPKD169eratWq2rhxo9zc3FS3bt1Ml/f09FRMTIzWrVunI0eO6NixY/rnn38kyTS+lJkCBQpk2mV5sxMnTmQ6gahs2bKS/h1zv3jxon744YcsL+u5eSz2ZhcuXNDly5czTUSPPvqo9Y/6+fPns70Pe44hMTFRly9ftj6/2Y0/JidOnLBpz9jdnSdPnkzHzLKjf//+6t69u0aMGKFPPvlEFSpUUL169dS2bVv5+Phkuk5cXJz8/PxsusBvxOXn52eKv2DBgqblJN31MdSvX18//PCDDh06pHLlymnt2rV65plnTHHdiNnb21tFihQxvVauXDnrdeAnTpxQ4cKFTROFHn30UZvnf//9twzD0DPPPJNpbDk10ejGOGxWv0+bN2/W+fPndezYMUkyXQ5YpEgReXt7Z7n9PHny6MMPP9R7772nN998U3ny5NFTTz2lhg0bqmXLllkOAWTmxIkTKl26tM2HC0kqWbKkadkWLVqoZcuWMgxDR48e1dSpU5UvXz6NGDHCZka6ve/XCxcu6MKFC3rkkUdMr2f82d7J8RQuXNiUnH18fLJ87yD3uWzSzpcvn2rWrKl169apb9++Wrt2rWrWrJnpHxvDMNSvXz+tWLFCTz75pKpUqaJ27dqpWrVq6tSpk137y2xsNKO0tDTTGzrj65IUFhamF198MdNlbndp0o3JMze7eTLT3e7jdsdwqw84N+K4kdRuuN2HnTuRMVEGBgZqzZo1+vHHH7Vhwwb9+OOP+vzzzzVz5kwtWLAg02uzb3cMGZPmvYz/Zs8++6zc3d21bt06+fr6auvWrfrss88yXdbemC0Wi1JSUjJdJuPzBx980DrxMqM7SWZ3w57fJ09PT+sVBhl/t6TbxxoeHq46derohx9+0MaNGxUbG6vNmzdr3rx5WrhwYabbzMzt3hs38/PzU82aNSVJtWrVUt26dfX888+rU6dO+vbbb63J1973a2pqqqTsHX9W7uR44Dxctntc+ncW+eHDh3XgwAFt2rTJ5mYGN9u+fbtWrFihHj16aN68eRo0aJBeeOEFlSxZUhcuXLhn8ZQoUUJ///23qX3JkiUaMmSIChQooAceeECpqamqWbOmzeORRx7R5cuXs7wpRMGCBeXl5aWjR4+aXrt51mihQoWyvQ97juHhhx9W/vz5dfjwYdMyR44ckfRvl/XdupEoMyagm7uk09LS9Pvvv+vUqVOqX7++Pv74Y23cuFHjxo1TUlJSlrN6S5YsqePHj1sTwQ0pKSmKi4uzGX5wpIIFC+rJJ5/U+vXrtXHjRrm7u6tOnTqZLluyZEklJSVl2iV/5MgRa8x+fn76559/TDPKjx8/btrepUuXFBQUZPo9uXjx4h3fnCS7bkwyy+r3KX/+/Hr44YetHzQz/v4nJyffcqjl0qVL2r59uywWi1544QVNmDBBP//8szp27Kj9+/dr8+bNdsdaokQJ03mU/r0h07vvvnvL4ZJSpUpp+PDhunDhgt5++21rErb3/Vq4cGHlz58/0/f/jV6IO1WiRAklJibq0qVLNu2///673nnnHR08eDBb24VjuXTSvlGpjBo1SlevXs3y2tYbiTnjjO/IyEhduXLF+gaS/i9Z2NNlnlFoaKj27NmjvXv3WtuuX7+u6dOna+/evcqTJ49CQ0O1ceNG7d+/32bdkSNH6o033tD58+cz3bbFYtFzzz2nH3/8UQcOHLC2x8XF2Yw/enh4ZHsf9h5DnTp19NNPP+n333+3LmMYhqZNmyaLxZJll+uduNE9t2/fPmvb6dOn9dtvv1mfp6WlqWPHjhoxYoTNupUrV5aUdYVcr149JScna+7cuTbt8+bN06VLl+5J/PaqX7++du3apcWLF1uHfDJz43f7yy+/tGn/4YcfdOTIEWvMNz64zpgxw7qMYRiaN29eptv74osvbNrXr1+vN998865mJN+JZ599VpI0bdo0m/fc77//rtjYWNWtW1cWi0UNGjSQxWLJ9GeWsRfhZn/99ZciIiJsZvrnyZNH5cuXl/R/PWg3flduta3Q0FAlJiZq7dq1Nu2zZs1STEyMaRglowYNGqhZs2b6/fffrT8fe9+vbm5uqlevnjZt2mTzweGff/7RihUrbrnfrNStW1fp6emmD7fz58/X6tWrMx2KQe5z2e5x6f8qlc2bN6t69epZvmmqVKkiLy8vffLJJzp58qS8vb21detWrVq1Snnz5rX5pHlj/PWrr75SaGio6tevb3c8Xbt2VXR0tDp16qSXX35Zvr6+WrlypQ4dOqTp06dLkvr27autW7cqIiJCERERKlGihGJiYrRhwwa1a9fO5jKzjHr37q2YmBh16NBBr7zyitzd3TVnzhw9+OCDNhXp3ezjTo6hQ4cO6tChg3x8fLR27Vpt2bJFnTt3zvRyuDvVuHFjffnll+rTp49eeeUVXbt2TXPnzlXRokWt1UaePHnUoUMHffHFF3rjjTdUp04dXb16Vd9++60eeOCBTO+YJ0lt2rTRkiVLNHLkSB04cEBBQUHau3evFi9erMqVK9tM4nK0Bg0a6JNPPtFPP/2kUaNGZblc3bp1Vb9+fc2ePVvx8fGqXr26jh49qvnz58vPz886Qa169epq3Lixpk2bpoSEBFWqVEnr16+3+YB18/ZmzJihuLg41axZUydOnNDcuXNVokQJ/ec//8kylp9++kmJiYmZ3vEroyNHjmjo0KGZvjZo0CA9/vjj6tChg+bMmaPOnTurQYMGSkhI0Jw5c+Tt7W29D33ZsmUVERGhb775RmfPnlXNmjW1Z88erVq1SpKy7OatXLmyQkJCNG7cOJ06dUoBAQE6deqUvvnmGz366KPWy0NvvO/nz5+vxMREhYeHm7b14osvatGiRerTp48iIiJUtmxZxcTE6KefftKIESPsGkIbOHCgfvzxR02aNEmNGjVS6dKl7X6/9u7dWxs3blS7du3UoUMH5cmTRwsWLLDewfFOu7rr1aunWrVqaeTIkfrrr79UsWJF/fbbb4qKitIbb7yhAgUK3NH2kDNcOmlL/1Yqv/zyS6Y3VLmhSJEimjp1qsaMGaPJkycrT548Klu2rD777DPt3r1bs2fPVmJioooUKaKmTZvq+++/1+LFi/XLL7/cUdIuUqSIIiMjNXbsWC1YsEApKSkKDAy0XoMqSaVLl1ZkZKQ+//xzRUZG6vLly/Lz89PAgQNv+yUHxYsX1/z58zV69Gh99dVXypMnjzXB3FyB3c0+7uQYxo8frwULFujq1asqV66chg8ffs+u3w0MDNT48eM1adIkjR49WsWLF9frr7+uq1evavTo0dbl3nzzTRUoUECLFi3SqFGj5O7urqpVq+rTTz/N8l7jefLk0cyZMzVp0iStXr1ay5YtU7FixdS1a1d1794904lgjlKqVCkFBgbq4MGD1qozMxaLRf/97381bdo0RUVFaf369SpcuLDatWunXr162UzG+vTTT1W2bFktWbJEq1evVkhIiD777DObmdc3tvfVV18pKipKGzZsUKFChdSwYUP17t37llXWlClT9Msvv9iVtG9c/5yZvn37Kl++fBo8eLDKli2rBQsWaOTIkXr44Yf13HPP6c0337SZ5DVo0CAVLFhQixYtUkxMjAIDAzVt2jR16NAhy5+ZxWLRpEmTNHHiRG3YsEHffvutHn74Yetx3hgjrlGjhho3bqwNGzZoy5Ytmf49yZcvn+bMmaPx48dr5cqVunjxosqVK6fx48ebrjDISpEiRdSvXz8NGTJE7733nmbNmmX3+7V06dL65ptvNGrUKH355ZfKmzevWrZsKXd3d02fPt3usfkb3NzcNHnyZE2ePFnLly/XsmXLVLp0aQ0dOlQvvfTSHW0LOcdiZKcfGMAtbd26VR07dtQnn3yi1q1b53Y4Lu9Gb1jGiabnz5/X008/rR49eqh37965EVqOOXv2rAoVKmSqqD/66CPNnz9fu3btytEPnDfj9z3nuPSYNoD7w549e1S1alWtXLnSpv1G93ilSpVyI6wc1bt3bzVt2tRm3P3KlSvasGGDAgMDcy1hI2e5fPc44Mx27twpd3d31ahRQ76+vrkdjsuqWrWq/Pz89OGHH+rQoUMqXry4/vzzT3377beqVq1alvdn+F/SokULDRkyRF26dFH9+vV17do1LVu2TKdPn9YHH3wg6d/bBttz/4B8+fLpoYceuuuYkpOTtW7dukxn/8Mx6B4HHOBGd+EN06ZNU2hoaC5G5PpOnz6tCRMm6KefftLZs2fl6+urxo0b64033sixS9Ry27JlyzR79mwdPnxYbm5uCgoKUo8ePax3WKtXr57p5kCZadWqlUaOHHnX8Rw6dEhNmjSxPqd73PFI2gDwP2LHjh2Z3oApI19f33tylQdynksm7W6WrG9bCLiKKZfMN+oAXFL+hx2yWUf9rZ9iJDlkuzmBiWgAALgIkjYAAC6C2eMAAKdEVWlG0gYAOCU3voXMhA8yAAC4CCptAIBToqo045wAAOAiqLQBAE7JjSFtE5I2AMAp0RVsxjkBAMBFUGkDAJwSl3yZUWkDAOAiqLQBAE6JqtKMcwIAgIug0gYAOCUu+TIjaQMAnBJdwWacEwAAXASVNgDAKVm45MuEShsAABdBpQ0AcEpUlWYkbQCAU2L2uBkfZAAAcBFU2gAAp0RVacY5AQDARVBpAwCcEt/yZUbSBgA4JbqCzTgnAAC4CCptAIBT4pIvMyptAABcBJU2AMApUVWakbQBAE7JTfSPZ8QHGQAAXASVNgDAKTERzYxKGwAAF0GlDQBwSlSVZpwTAABcBJU2AMApMaZtRtIGADglLvkyo3scAAAXQaUNAHBKdI+bUWkDAOAiqLQBAE6JqtKMpA0AcEp0j5vxQQYAABdBpQ0AcEpc8mVGpQ0AgIug0gYAOCXGtM1I2gAAp0TONqN7HAAAF0GlDQBwSnSPm1FpAwDgIqi0AQBOiUu+zKi0AQBwEVTaAACnxJi2GUkbAOCU6Ao245wAAOAiqLQBAE6J3nEzKm0AAFwElTYAwCm5Wai1M6LSBgA4JYuDHncqOTlZzZo1U1xcnLWtf//+Wrx4sfX5yZMnFRERoUaNGql79+66dOmSJCkpKUldunRR48aNFRERoYSEBElSSkqK+vXrp8aNG6tVq1Y6dOiQXbGQtAEAyMKuXbv00ksv6ejRo5Kk+Ph4devWTWvWrLFZ7oMPPlD79u0VHR2toKAgTZ48WZI0fvx4hYSEaPXq1WrTpo2GDx8uSZozZ44eeOABrV69WoMGDdLAgQPtioekDQBwSo6qtJOSkhQXF2d6JCUlmWKIjIzUsGHD5OvrK0lavny56tevr8aNG1uXuX79urZt26awsDBJUuvWrRUdHS1JiomJUXh4uCSpWbNm2rRpk65fv66YmBg1b95cklStWjWdO3dOJ0+evO05YUwbAHBfmTVrliZOnGhq79mzp3r16mXTdqMyvuG1116TJO3YscPadv78eXl5ecnD49+U6uPjo/j4eEnSmTNn5OPjI0ny8PCQl5eXzp07Z9N+Y53Tp0+rRIkSt4ydpA0AcEqOmobWqVMntWrVytTu7e2dre0ZhiFLhklzGZ/fvKybm5tpnRvtt0PSBgA4pawS393y9vbOdoLOTKFChXTx4kWlpaXJ3d1dCQkJ1u50X19fJSYmqlixYkpNTdWlS5dUoEABFS1aVGfOnFHp0qUlSYmJidZ1boUxbQAA7oKnp6dCQkK0atUqSVJUVJRCQ0MlSXXr1lVUVJQkadWqVQoJCZGnp6fq1q2rpUuXSpK2b9+uvHnz3rZrXCJpAwCclLNc8mWPYcOGKTIyUk2aNNH27dv11ltvSZJ69+6tnTt3qmnTppo3b56GDh0qSerQoYNSUlLUtGlTDR8+XKNHj7ZrPxbDMAwHHYPDdLPcu24NILdMuXQ8t0MA7o38Dztks4sLFXPIdlufO+2Q7eYExrQBAE6JrmAzzgkAAC6CShsA4JS49bgZSRsA4JQsfDmnCd3jAAC4CCptAIBTos42o9IGAMBFUGkDAJwSlbYZSRsA4JTcyNomdI8DAOAiqLQBAE6JS77MqLQBAHARVNoAAKdEnW1G0gYAOCVuY2pG9zgAAC6CShsA4JQotM2otAEAcBFU2gAAp+RGrW1CpQ0AgIug0gYAOCXqbDOSNgDAKXHJlxnd4wAAuAgqbQCAU6LQNqPSBgDARVBpAwCcEt/yZUbSBgA4JTdytgnd4wAAuAgqbQCAU6LQNqPSBgDARVBpAwCcEpW2GUkbAOCUmD1uRvc4AAAugkobAOCUuPe4GZU2AAAugkobAOCUqCrNOCcAALgIKm0AgFNiSNuMpA0AcEoWZqKZ5FjSPnTokNasWaPTp0/Lzc1Nvr6+qlOnjipWrJhTIQAA4NJyZEx77ty5evvttyVJFStWVIUKFSRJ7733nmbMmJETIQAAXIzFQQ9XliOV9uzZsxUVFaUHHnjApr1z585q1aqVXn311ZwIAwAAl5YjSdvDw0Opqamm9qtXr8rT0zMnQgAAuBhXr4odIUeSdrdu3dSyZUvVqFFDPj4+slgsOnPmjLZs2aI+ffrkRAgAABfDRDQzi2EYRk7sKD4+Xj///LPOnDmj9PR0FStWTDVq1FDRokXveFvdLN4OiBDIWVMuHc/tEIB7I//DDtnsjhJlHLLdJ08ec8h2c0KOzR4vWrSoWrZsmVO7AwC4ODcKbRPuiAYAgIvg5ioAAKdkodQ2IWkDAJwS89DM6B4HAMBFUGkDAJwSlbYZlTYAAC6CShsA4JS4uYoZlTYAAC6CShsA4JQotM1I2gAAp0T3uBnd4wAAuAgqbQCAU6LQNqPSBgDARVBpAwCckhultglJGwDglMjZZnSPAwDgIqi0AQBOiUu+zKi0AQBwEVTaAACnZKGsNCFpAwCcEt3jZnyOAQDARVBpAwCcEoW2GZU2AAAugkobAOCUGNM2o9IGAMBFUGkDAJwShbYZSRsA4JT4whAzuscBAHARVNoAAKdEoW1GpQ0AgIsgaQMAnJLFYnHI404lJyerWbNmiouLkyTFxsYqPDxcDRs21Lhx46zL7du3T61bt1ZYWJgGDx6s1NRUSdLJkycVERGhRo0aqXv37rp06ZIkKSkpSV26dFHjxo0VERGhhISE28ZC0gYAOCWLxTGPO7Fr1y699NJLOnr0qCTp6tWrGjRokCZPnqxVq1Zp79692rhxoySpX79+Gjp0qNasWSPDMBQZGSlJ+uCDD9S+fXtFR0crKChIkydPliSNHz9eISEhWr16tdq0aaPhw4ffNh6SNgDgvpKUlKS4uDjTIykpybRsZGSkhg0bJl9fX0nS7t27VaZMGfn5+cnDw0Ph4eGKjo7WiRMndPXqVQUHB0uSWrdurejoaF2/fl3btm1TWFiYTbskxcTEKDw8XJLUrFkzbdq0SdevX79l7ExEAwA4JUdNRJs1a5YmTpxoau/Zs6d69epl05ax+j1z5ox8fHysz319fRUfH29q9/HxUXx8vM6fPy8vLy95eHjYtGfcloeHh7y8vHTu3DkVLVo0y9hJ2gCA+0qnTp3UqlUrU7u3t/dt101PT7cZFzcMQxaLJcv2G//eLKtxdcMw5OZ26w5wkjYAwClZ3BxTant7e9uVoDNTrFgxmwljCQkJ8vX1NbUnJibK19dXhQoV0sWLF5WWliZ3d3fr8tK/VXpiYqKKFSum1NRUXbp0SQUKFLjl/hnTBgA4JWeYiJZR5cqVdeTIER07dkxpaWlasWKFQkNDVbJkSeXNm1c7duyQJC1dulShoaHy9PRUSEiIVq1aJUmKiopSaGioJKlu3bqKioqSJK1atUohISHy9PS85f6ptAEAsFPevHk1cuRI9erVS9euXVPdunXVqFEjSdKYMWM0ZMgQJScnq0KFCurYsaMkadiwYRowYIC++OILFS9eXJ999pkkqXfv3howYICaNm2qhx56SGPGjLnt/i2GYRiOOzzH6GbJXrcG4EymXDqe2yEA90b+hx2y2fhq5R2y3aLb/nDIdnMC3eMAALgIuscBAE6Je4+bUWkDAOAiqLQBAE4pO/cJ/19H0gYAOCVythnd4wAAuAgqbQCAU6J73IxKGwAAF0GlDQBwShTaZiRtAIBTonvcjO5xAABcBJU2AMApWSgrTTglAAC4CCptAIBTYkzbjKQNAHBObiTtjOzqHjcMQ0uXLtXp06clSdOnT1ezZs00ePBgXb582aEBAgCAf9mVtCdOnKj3339fp0+f1vbt2zV27FhVq1ZNv/32mz799FNHxwgAuB9ZLI55uDC7kvaSJUv06aefKjg4WKtXr1ZwcLCGDRum4cOHa+3atY6OEQAAyM4x7YSEBAUFBUmSNm/erJYtW0qSfHx8lJyc7LDgAAD3LyaimdmVtP38/LR3716dO3dOx44dU2hoqCRpw4YN8vPzc2iAAID7FBPRTOxK2q+99pr69OkjNzc3VatWTRUqVNDkyZM1adIkjRgxwtExAgAA2Zm0W7durfLlyysuLk516tSRJAUHB2vmzJmqVq2aQwMEANyn6B43sfs67cDAQBUpUkQ7d+5U5cqVFRAQoMKFCzsyNgAAcBO7knZKSoref/99LV68WG5ublqzZo1Gjhyp5ORkTZw4UQ899JCj4wQA3GcsjGmb2H2d9p49ezRv3jzlzZtX0r/j3KdPn+Y6bQAAcohdSXv16tUaMmSIqlatam2rUqWKPvroI61fv95hwQEA7mPcXMXEru7xM2fOqESJEqb2IkWK6OLFi/c8KAAA6B43s6vSfuKJJ7Ru3TpTe2RkpAIDA+95UAAAwMyuSrtv37567bXXtHPnTqWmpmratGk6dOiQdu3apalTpzo6RgDA/cjFu7Idwa5KOyQkRPPnz5enp6fKlCmjPXv2qESJElq8eLFq1qzp6BgBAIDsrLSjoqLUpEkT00zxy5cva+bMmXrllVccERsA4H7GmLaJXZX2wIEDM/1ikMOHD2vs2LH3PCgAACwWi0MerizLSnvWrFkaOXKkJMkwDNWqVSvT5UJCQhwTGQAAsJFl0n755ZdVqFAhpaen691339WQIUNs7nxmsVj04IMPqnr16jkSKADgPkP3uEmWSdvd3V3h4eGSpOLFi6tq1ary8LD7VuUAAOAeyzILT5kyRa+88ory5cunX3/9Vb/++muWG+nWrZtDggMA3MdcfPzZEbJM2pGRkWrXrp3y5cunyMjILDdgsVhI2gCAe85i11Tp+0uWSfvme4pzf3EAAHIfg9QAAOdE97hJlkk7MDDQ7uvZ9u3bd88CAgAAmcsyaY8aNcqatOPi4jRt2jS1b99ewcHB8vT01J49e/TNN9+oS5cuORYsAOD+wbd8mWWZtFu0aGH9/4svvqhhw4apZcuW1rZnnnlG5cqV09SpU/Wf//zHoUECAAA7x7T37dun4OBgU3tgYKCOHj16j0MCAECMaWfCrgn15cqV0/z5823a0tPTNWPGDJUvX94hgQEA7nNuFsc8XJhdlXa/fv3UtWtXxcTEqHz58jIMQ3v27NE///yjmTNnOjhEAAAg2Vlp16hRQ8uXL1eDBg10+fJlXb16VeHh4VqxYoWCgoIcHSMA4D7Et3yZ2X2ddpkyZdSvXz+lpqbK3d3d5Q8cAABXY/dN4qKiotSoUSMFBwcrLi5Ow4YN06RJkxwZGwDgfsaYtkmWSfvUqVPW/0dFRWnEiBFq2bKl3Nz+XSUwMFDTpk3TtGnTHB8lAOD+Y7E45uHCskzarVu31pYtWyRJ06dP13vvvadu3brJ3d1dkvTSSy/po48+uuWXiQAAgHsny6TdvHlz9erVS5cuXdLff/+d6XXawcHBio+Pd2R8AID7FBPRzLJM2gMHDtTatWuVL18+FS9eXPv37zct8/PPP6t48eIODRAAAPzrlrPHCxQoIEl69dVX9f777yshIUGGYeiXX37R4sWLNXPmTL399ts5EScA4H7j4pPGHMGuS77atm2r1NRUffnll7p69aoGDx6sokWL6t1339WLL77o6BgBAPchV+/KdgS7kvaCBQsUFham9u3b69y5c8qTJ4+8vLwcHRsAALiJXddpjx07VklJSZKkQoUKkbABAI7HddomdiXtJ554QrGxsY6OBQAA3IJd3eOFCxfWxx9/rClTpsjPz0/58uWzeX3GjBkOCQ4AcB9jTNvErqSdL18+tWzZ0sGhAACAW7EraX/yySeOjgMAABsWFx9/dgS7v+UrLi5OCxcu1J9//ik3NzeVL19e7dq1k4+PjyPjAwDcr+geN7FrItr27dvVtGlTrVy5Uvny5ZOHh4cWL16sJk2aZHqnNAAAcO/Z3T3eokULvf/++9Zv+UpLS9N7772n4cOHa86cOQ4NEgBwH6J73MSuSvvgwYPq3LmzNWFLkru7u1577TXt2bPHYcEBAID/Y1el/dhjj2nHjh0qW7asTfuBAwf0yCOPOCKuW5q0YkyO7xO41/ZXqprbIQD3RODBQw7ZLrcxNbP73uMjR47U4cOHVa1aNXl4eOj333/XjBkz1LZtWy1fvty6bHh4uMOCBQDcR+geN7EYhmHcbqHAwED7NmaxaN++fXcd1O2krZzq8H0AjvZX71G5HQJwTziq0k7t2cwh2/WYuMIh280JdlXazBAHAOQ4usdN7JqIBgAAcp/dN1cBACBHUWmbkLQBAM6JpG1C9zgAAC7ijivtuLg4FStWTIZhyNPT0xExAQAguVFXZmTXGTEMQ5MmTVJwcLAaNmyoU6dOqX///ho0aJCuX7/u6BgBAIDsTNpff/21vvvuO3300UfKkyePJKlJkyaKiYnR+PHjHRkfAOB+ZbE45nEHpk6dqrCwMIWHh+uLL76QJMXGxio8PFwNGzbUuHHjrMvu27dPrVu3VlhYmAYPHqzU1FRJ0smTJxUREaFGjRqpe/fuunTpUrZPiV1J+7vvvtPQoUMVHh5uva3cc889pxEjRmjlypXZ3jkAAM4qNjZWy5cv16JFixQVFaVdu3Zp2bJlGjRokCZPnqxVq1Zp79692rhxoySpX79+Gjp0qNasWSPDMBQZGSlJ+uCDD9S+fXtFR0crKChIkydPznZMdiXtuLg4PfbYY6b2smXL6ty5c9neOQAAWXJQpZ2UlKS4uDjTIykpyWb3f/zxh2rXri0vLy+5u7urTp06WrhwocqUKSM/Pz95eHgoPDxc0dHROnHihK5evarg4GBJUuvWrRUdHa3r169r27ZtCgsLs2nPLruSdtmyZbV9+3ZT+5o1a0xfIgIAwD3hoKQ9a9Ys1a9f3/SYNWuWze4rVKigzZs368KFC7p27ZrWr1+vX3/9VT4+PtZlfH19FR8frzNnzti0+/j4KD4+XufPn5eXl5c8PDxs2rPLrtnjvXr1Ur9+/XTw4EGlpaVp2bJlOnbsmFauXKnRo0dne+cAAOS0Tp06qVWrVqZ2b29vm+c1atRQ69at1aFDBxUoUEA1atTQ5s2bbb59zDAMWSwWpaenZ9p+49+b3c23l9mVtBs0aKDx48fryy+/lLu7u2bNmqXHHntMU6ZMUZ06dbK9cwAAsuSgS768vb1NCTozycnJatiwoTp37ixJ+uqrr/TUU08pISHBukxCQoJ8fX1VrFgxm/bExET5+vqqUKFCunjxotLS0uTu7m5dPrvsPiN169bVvHnz9Ntvv+mXX37RvHnzSNgAgP9ZcXFx6tGjh1JTU3Xx4kV99913euutt3TkyBEdO3ZMaWlpWrFihUJDQ1WyZEnlzZtXO3bskCQtXbpUoaGh8vT0VEhIiFatWiVJioqKUmhoaLZjsqvSNgxDy5YtU/Xq1VWsWDFNnz5dS5YsUeXKlTV48GDlz58/2wEAAJCpXL6NaWBgoBo2bKjmzZsrLS1Nr7zyip588kmNHDlSvXr10rVr11S3bl01atRIkjRmzBgNGTJEycnJqlChgjp27ChJGjZsmAYMGKAvvvhCxYsX12effZbtmOz6Pu0JEyZoxowZ+vrrr5WamqoOHTroxRdf1NatW1W9enUNGzYs2wFkB9+njf8FfJ82/lc47Pu0B7zokO16jFzgkO3mBLu6x5csWaJPP/1UwcHBWr16tapUqaJhw4Zp+PDhWrt2raNjBAAAsjNpJyQkKCgoSJK0efNm61i2j4+PkpOTHRcdAOD+5QR3RHM2do1p+/n5ae/evTp37pyOHTtmHUTfsGGD/Pz8HBogAAD4l11J+7XXXlOfPn3k5uamatWqqUKFCpo8ebImTZqkESNGODpGAMD9iG/5MrErabdu3Vrly5dXXFyctWs8ODhYM2fOVLVq1RwaIADgPuXiXdmOYPf3aQcGBiowMFCSdO7cOSUlJalChQoOCwwAANiyq+9h//79atiwobZt26aLFy+qTZs2euutt9SkSRNt3rzZ0TECAO5HTEQzsStpjxo1Sv7+/ipXrpyioqJ05coVxcbGqnv37nyfNgAAOcSupL1z50717dtXhQoV0qZNm/TMM8+oUKFCat68uf766y9HxwgAuB9RaZvYlbTz5MkjwzCUkpKibdu2qVatWpL+Hdt+8MEHHRogAAD4l10T0Z566imNHj3a+q0odevW1f79+zV8+HDVqFHDoQECAO5PFi75MrHrjLz//vvy8PDQ/v37NWrUKHl5eWnp0qXKly+fBg0a5OgYAQD3I7rHTeyqtAsXLqwJEybYtPXt21fu7u4OCQoAAJjZfZ32unXrdODAAaWlpVnbUlJStGfPHn399dcOCQ4AcB9z8arYEexK2qNHj9bXX3+t4sWL69SpUypRooQSEhJ0/fp1NW/e3NExAgAA2TmmvXz5cg0dOlTr169X0aJFNWvWLMXGxuqpp55SsWLFHB0jAOB+xJi2iV1J+/z589Zv9goICNDu3bvl5eWlt956S6tXr3ZogACA+5Sbm2MeLsyu6AsUKKB//vlHkvTII4/owIEDkiRfX1/Fx8c7LjoAAGBlV9KuU6eOPvzwQx06dEghISFavny59u/frwULFqho0aKOjhEAcD+ie9zErqQ9YMAAFShQQFu2bFH9+vX1yCOPqGXLlvr666/Vq1cvR8cIAABk5+zxhx9+WFOmTLE+nz59ug4ePChvb2/5+vo6LDgAwH3MxatiR8gyaf/666+3XTkpKUlxcXGqWrXqPQ0KAACStlmWSbt9+/ayWCwyDOOWG7BYLNq3b989DwwAANjKMmmvW7cuJ+MAAMCWi1+e5QhZJu2SJUtmuVJiYqKKFCnikIAAAEDmbvkx5pdfflF4eLj1uuwb3nvvPTVq1Ei//fabQ4MDANzHuOTLJMukvXfvXr3++usqXry4HnzwQZvXOnfurJIlS6pz5876888/HR4kAAC4RdKeNGmSmjRpoqlTp5q6yp966ilNnz5dderU0cSJEx0eJADgPkSlbZJl0t69e7c6dep0y5VfffVV7dy5817HBAAA9x7PRJbRX7582dQtnlGRIkWUnJx8z4MCAABmWSbtRx55RLt3777lyrt371bx4sXveVAAANA9bpZl0m7WrJn++9//KjExMdPXExISNH78eIWFhTksOAAA8H+yvE67Y8eOio6OVtOmTfXCCy+ocuXKeuihh/TPP/9o165dWrRokUqVKqXXX389J+MFANwvXLwqdoQsk7anp6fmzJmjcePGaeHChZo+fbr1tcKFC6tt27bq0aOH8ufPnyOBAgDuMyRtk1t+y1e+fPk0cOBA9e3bV8ePH1dSUpIKFiyo0qVLy8LJBAAgR9n11Zyenp569NFHHR0LAAD/x8Uvz3IEzggAAC7CrkobAIAcxzCsCUkbAOCcSNomdI8DAOAiqLQBAM7JQl2ZEWcEAAAXQaUNAHBOboxpZ0SlDQCAi6DSBgA4J8a0TUjaAADnxCVfJnyMAQDARVBpAwCcE/ceN+GMAADgIqi0AQDOiTFtE5I2AMA5MXvchDMCAICLoNIGADgnusdNqLQBAHARVNoAAOfEJV8mJG0AgHOie9yEjzEAALgIKm0AgHPiki8TzggAAC6CShsA4JzcGNPOiEobAAAXQaUNAHBOjGmbkLQBAM6JS75M+BgDAICLoNIGADgnusdNOCMAALgIKm0AgHPiki8TkjYAwDkxEc2E7nEAAFwElTYAwDkxEc2EMwIAgIug0gYAOCcmopmQtAEAzonucRPOCAAALoKkDQBwThaLYx53YOnSpWratKmaNm2qUaNGSZJiY2MVHh6uhg0baty4cdZl9+3bp9atWyssLEyDBw9WamqqJOnkyZOKiIhQo0aN1L17d126dCnbp4SkDQBAJq5cuaLhw4drzpw5Wrp0qbZv367169dr0KBBmjx5slatWqW9e/dq48aNkqR+/fpp6NChWrNmjQzDUGRkpCTpgw8+UPv27RUdHa2goCBNnjw52zGRtAEAzsni5piHndLS0pSenq4rV64oNTVVqamp8vLyUpkyZeTn5ycPDw+Fh4crOjpaJ06c0NWrVxUcHCxJat26taKjo3X9+nVt27ZNYWFhNu3ZxUQ0AIBzctDs8aSkJCUlJZnavb295e3tbX3u5eWl3r17q3HjxnrggQdUrVo1nTlzRj4+PtZlfH19FR8fb2r38fFRfHy8zp8/Ly8vL3l4eNi0ZxdJGwBwX5k1a5YmTpxoau/Zs6d69eplfb5//34tWrRIGzZs0EMPPaS+ffvq6NGjstw0Lm4YhiwWi9LT0zNtv/HvzTI+vxMkbQCAc3LQJV+dOnVSq1atTO03V9mStHnzZtWoUUOFCxeW9G/X9vTp0+Xu7m5dJiEhQb6+vipWrJgSEhKs7YmJifL19VWhQoV08eJFpaWlyd3d3bp8djGmDQC4r3h7e6tUqVKmR8akHRgYqNjYWF2+fFmGYWj9+vWqXLmyjhw5omPHjiktLU0rVqxQaGioSpYsqbx582rHjh2S/p11HhoaKk9PT4WEhGjVqlWSpKioKIWGhmY7diptAIBzyuVv+apdu7b++OMPtW7dWp6enqpYsaJ69eqlWrVqqVevXrp27Zrq1q2rRo0aSZLGjBmjIUOGKDk5WRUqVFDHjh0lScOGDdOAAQP0xRdfqHjx4vrss8+yHZPFMAzjnhxdDkpbOTW3QwDu2l+9R+V2CMA9EXjwkEO266i/9e5NuzhkuzmBShsA4JzcGMHNiKQNAHBOudw97oz4GAMAgIug0gYAOCe+5cuEMwIAgIug0gYAOCfGtE1I2gAA58TscZMcSdonT5685eslSpTIiTAAAHBpOZK0u3btqqNHj8rX11cZ7+VisVi0bt26nAgDAOBK6B43yZGkPX/+fLVv317Dhg3Tk08+mRO7BADgf06ODBh4eXnp448/VlRUVE7sDgDwv8Di5piHC8uxiWiVKlVSpUqVcmp3AABXR/e4iWt/5AAA4D7CJV8AAOfk4l3ZjsAZAQDARVBpAwCckxtj2hlRaQMA4CKotAEAzokxbROSNgDAOXHJlwkfYwAAcBFU2gAA50T3uAlnBAAAF0GlDQBwShbGtE1I2gAA50T3uAlnBAAAF0GlDQBwTlTaJpwRAABcBJU2AMA5ce9xE5I2AMA50T1uwhkBAMBFUGkDAJwT12mbUGkDAOAiqLQBAM6JMW0TzggAAC6CShsA4JwY0zYhaQMAnBPd4yacEQAAXASVNgDAOXFHNBMqbQAAXASVNgDAOTGmbULSBgA4J2aPm/AxBgAAF0GlDQBwTnSPm3BGAABwEVTaAADnxJi2CUkbAOCc6B434YwAAOAiqLQBAM7JjboyI84IAAAugkobAOCULExEM6HSBgDARVBpAwCcE7PHTUjaAADnRPe4CR9jAABwEVTaAADnRPe4CWcEAAAXQaUNAHBOjGmbkLQBAM6JO6KZcEYAAHARVNoAAOdE97gJlTYAAC6CShsA4Jy45MuEpA0AcE50j5vwMQYAABdBpQ0AcFJU2hlRaQMA4CKotAEAzokxbRMqbQAAXASVNgDAOVFpm5C0AQBOiqSdEd3jAAC4CCptAIBzonvchEobAAAXQaUNAHBOFNomJG0AgJMia2dE0gYAIBMLFy7UN998Y30eFxenFi1aqEGDBvrkk0907do1NW7cWH369JEk7du3T4MHD9alS5cUEhKiDz74QB4eHjp58qT69euns2fPqmzZshozZowefPDBbMXEmDYAwDlZLI552KlNmzZaunSpli5dqjFjxqhw4cJ6/fXXNWjQIE2ePFmrVq3S3r17tXHjRklSv379NHToUK1Zs0aGYSgyMlKS9MEHH6h9+/aKjo5WUFCQJk+enO1TQtIGANxXkpKSFBcXZ3okJSVluc7777+vPn366Pjx4ypTpoz8/Pzk4eGh8PBwRUdH68SJE7p69aqCg4MlSa1bt1Z0dLSuX7+ubdu2KSwszKY9u+geBwA4Jwdd8jVr1ixNnDjR1N6zZ0/16tXL1B4bG6urV6+qcePGWrFihXx8fKyv+fr6Kj4+XmfOnLFp9/HxUXx8vM6fPy8vLy95eHjYtGcXSRsA4KQck7Q7deqkVq1amdq9vb0zXX7BggXq3LmzJCk9PV2Wmz5MGIYhi8WSZfuNf2+W8fmdIGkDAO4r3t7eWSbojFJSUrRt2zaNHDlSklSsWDElJCRYX09ISJCvr6+pPTExUb6+vipUqJAuXryotLQ0ubu7W5fPLsa0AQDOKZcnoknSn3/+qUceeUT58+eXJFWuXFlHjhzRsWPHlJaWphUrVig0NFQlS5ZU3rx5tWPHDknS0qVLFRoaKk9PT4WEhGjVqlWSpKioKIWGhmb7lFBpAwCQhePHj6tYsWLW53nz5tXIkSPVq1cvXbt2TXXr1lWjRo0kSWPGjNGQIUOUnJysChUqqGPHjpKkYcOGacCAAfriiy9UvHhxffbZZ9mOx2IYhnF3h5Tz0lZOze0QgLv2V+9RuR0CcE8EHjzkkO0a8Uccsl1L0bIO2W5OoHscAAAXQfc4AMA58S1fJiRtAIBzImmb0D0OAICLoNIGADgpKu2MqLQBAHARVNoAAKd0N7f7/F9F0gYAOCeStgnd4wAAuAgqbQCAk6LSzohKGwAAF0GlDQBwToxpm5C0AQDOiaRtQvc4AAAugkobAOCkqLQzotIGAMBFUGkDAJwTY9omVNoAALgIKm0AgHOi0DYhaQMAnBRZOyO6xwEAcBFU2gAA58RENBMqbQAAXASVNgDAOVFpm5C0AQBOiqSdEd3jAAC4CCptAIBzonvchEobAAAXQaUNAHBOVNomJG0AgJMiaWdE9zgAAC6CShsA4JzoHjexGIZh5HYQAADg9ugeBwDARZC0AQBwESRtAABcBEkbAAAXQdIGAMBFkLQBAHARJG0AAFwESRsAABdB0gYAwEWQtAEAcBEkbdhYvny5mjRpooYNG2ru3Lm5HQ5wV5KTk9WsWTPFxcXldijAPUHShlV8fLzGjRunefPmKSoqSt9++60OHjyY22EB2bJr1y699NJLOnr0aG6HAtwzJG1YxcbG6umnn1aBAgWUP39+hYWFKTo6OrfDArIlMjJSw4YNk6+vb26HAtwzfDUnrM6cOSMfHx/rc19fX+3evTsXIwKyb/jw4bkdAnDPUWnDKj09XZabvr/WMAyb5wCA3EXShlWxYsWUkJBgfZ6QkEDXIgA4EZI2rGrWrKmff/5Z586d05UrV/T9998rNDQ0t8MCAPx/jGnDqmjRourTp486duyo69ev64UXXlClSpVyOywAwP9nMQzDyO0gAADA7dE9DgCAiyBpAwDgIkjaAAC4CJI2AAAugqQNAICLIGnjf0JKSoqmT5+uli1bqkqVKqpZs6a6deumPXv2WJeJi4tTQECAtm/fnouRZk9KSopq166t3r1739F6W7duVUBAgE6fPi1JqlevniZPnuyIEAHkAJI2XN6VK1cUERGh+fPn69VXX1VUVJS++uorFShQQBEREdqyZUtuh3jXFi1apIcfflgjRozI7VAA5CJurgKXN378eB09elQrVqxQ0aJFre0jR47U2bNn9dFHH2nFihW5GOHda9mypZ5//nnlyZMnt0MBkIuotOHSUlJStHjxYr3wwgs2CfuGoUOHauzYsZl+8cmFCxc0cOBA1a5dWxUqVFDt2rU1atQopaenS5ISExPVs2dPVa9eXcHBwXrllVe0b98+6/qLFy9W48aNFRQUpGeffVaff/65dV1J+uGHH9S8eXNVrFhRjRo10vTp021ezyggIED//e9/FRoaqtDQUCUkJOiff/7RwIED9cwzz6h27dp6/fXXdfjwYZv1IiMjFRYWpkqVKik8PFxLliyx+/zdLsapU6eqfv36CgoKUlhYmObOnWv3tgE4gAG4sIMHDxr+/v7G6tWrb7vs8ePHDX9/f2Pbtm2GYRhGly5djDZt2hi7d+82/v77b+Obb74xAgICjLVr1xqGYRg9e/Y0unbtahw8eNA4dOiQ0aNHD6N+/fqGYRjGvn37jAoVKhhr1qwxTpw4YXz//fdGpUqVjCVLlhiGYRgxMTFG5cqVjYULFxrHjh0zfvjhByM0NNSYMGFClvH5+/sbtWrVMv744w9j165dRnp6utG2bVvj1VdfNXbv3m389ddfxtChQ43q1asb586dMwzDMObOnWs8/fTTxurVq41jx44ZUVFRxpNPPmksXrzYMAzD2LJli+Hv72+cOnXKMAzDePbZZ41JkybZFeO6deuMp556yoiNjTXi4uKMyMhIIyAgwPjll1/u9McE4B6hexwuLSkpSZLk7e19x+vWqVNH1atX1+OPPy5JioiI0FdffaU///xTDRo00LFjxxQQEKBSpUopb968+vDDD3Xw4EGlp6fr+PHjslgsKlGihPXx9ddfq1ixYpKkKVOm6KWXXtILL7wgSSpdurQuXbqk9957Tz169JCbW+adXK1atdITTzwhSYqNjdWePXv0yy+/yMvLS5L0wQcfaMuWLYqMjFTXrl01ZcoU9ezZU40aNbLu5+TJk5oyZYpatWp1y+O/XYx///23PD09VaJECZUsWVJt2rRRqVKl9Oijj97xuQZwb5C04dIKFiwo6d+u7jv10ksvad26dVq4cKGOHj2qP//8U6dPn7Z2D/fo0UPvvvuuvv/+e1WrVk2hoaFq2bKl3NzcVKdOHVWuXFnPP/+8ypQpo9q1a6tJkyYqUaKEJGnfvn3as2ePFixYYN1fenq6rl69qhMnTsjPzy/TmG5u/+OPP5SWlqY6derYLHPt2jUdOnRI586dU3x8vEaNGqUxY8ZYX09NTVVaWppSUlJuefy3izE8PFzfffedGjZsKH9/f9WuXVvNmzdX4cKF7TzDAO41kjZcWunSpVW4cGHt2rVLTZo0Mb2+detWff311/rwww9t2g3DUJcuXXTkyBGFh4erRYsWqlSpkjp16mRdplGjRqpZs6Y2btyo2NhYTZ48WTNnzlRkZKSKFCmib775Rnv27NGmTZv0448/at68eXrnnXf0+uuvy9PTU6+99prCw8NNMWU29n5D3rx5rf/39PRUgQIFFBkZaVouf/788vT0lCS99957euqpp0zLeHjc+u19uxjz5MmjZcuWaceOHdq8ebM2btyoWbNmadSoUZmuA8DxmIgGl+bm5qZWrVpp0aJFio+Pt3nNMAxNnTpVR44ckY+Pj81rBw8e1ObNmzVhwgT16dNHTZs2VcGCBZWQkCDDMJSamqpRo0ZZK85PPvlEK1eu1IkTJ/TLL7/op59+0qRJk1SxYkW98cYbWrBggV588UXrJLDHHntMR48eVZkyZayPAwcOaNy4cXYf2+OPP27tQbixjVKlSmn8+PHatm2bHnroIRUtWlRxcXE2+4mNjdX06dOz7IK/4XYxrlq1SvPnz1e1atXUp08fRUVFqVatWlq2bJndxwDg3iJpw+X16NFDpUqVUvv27bVixQodP35cv/32m958801t27ZNw4cPN80e9/b2loeHh1avXq24uDj99ttv6tGjh1JSUpSSkiIPDw/9/vvvGjp0qHbt2qXjx4/r22+/laenpypUqCBPT09NmjRJs2fPtu5v69atqly5siSpe/fuWrlypaZOnaqjR48qJiZGQ4cOVb58+ey+bKtGjRoKDg7WW2+9pe3bt+vIkSMaMmSINmzYIH9/f+t+Zs6cqW+//VZ///23li9frpEjR5o+pGTmdjGmpKRo1KhRWrZsmU6cOKGff/5Zf/zxh/UYAeQ8vk8b/xOSk5M1bdo0rVmzRqdOndJDDz2kypUrq2fPntaJXXFxcapfv77mzp2rkJAQLV26VBMmTFB8fLyKFi2qxo0b6/Tp0zpz5oxmzZqlhIQEjRgxQj///LMuXbqkxx9/XL1791bdunUlyXoTl7///lteXl5q0KCB+vfvb500tnz5cmulX6hQITVt2lR9+vTJMmkHBARo9OjRatGihbUtMTFRo0aN0saNG5WSkqInnnhC77zzjkJCQqzLzJo1S3PnztXJkydVtGhRtW3bVl26dJHFYtHWrVvVsWNHbdy4UcWKFVO9evX0wgsvqEePHnbFOH36dC1YsECnTp1S4cKF1bx5c/Xu3fu2Xe8AHIOkDQCAi6B7HAAAF0HSBgDARZC0AQBwESRtAABcBEkbAAAXQdIGAMBFkLQBAHARJG0AAFzE/wMX3yCnrQRstg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02807" y="1597899"/>
            <a:ext cx="11090529" cy="107126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55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75" y="9431913"/>
            <a:ext cx="11172825" cy="227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55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31" y="7134173"/>
            <a:ext cx="10953750" cy="227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558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370" y="4677772"/>
            <a:ext cx="10953750" cy="227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559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75" y="2211019"/>
            <a:ext cx="10953750" cy="227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71136744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/>
          <p:cNvSpPr/>
          <p:nvPr/>
        </p:nvSpPr>
        <p:spPr>
          <a:xfrm>
            <a:off x="0" y="10787426"/>
            <a:ext cx="24377650" cy="26701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7" name="Espace réservé du texte 1"/>
          <p:cNvSpPr txBox="1">
            <a:spLocks/>
          </p:cNvSpPr>
          <p:nvPr/>
        </p:nvSpPr>
        <p:spPr>
          <a:xfrm>
            <a:off x="323531" y="339513"/>
            <a:ext cx="12079276" cy="724247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1828434">
              <a:spcBef>
                <a:spcPts val="0"/>
              </a:spcBef>
              <a:buNone/>
            </a:pPr>
            <a:r>
              <a:rPr lang="fr-FR" sz="8000" dirty="0">
                <a:solidFill>
                  <a:srgbClr val="1B243B"/>
                </a:solidFill>
                <a:latin typeface="Adobe Caslon Pro Bold" pitchFamily="18" charset="0"/>
              </a:rPr>
              <a:t>Modélisation</a:t>
            </a:r>
          </a:p>
        </p:txBody>
      </p:sp>
      <p:sp>
        <p:nvSpPr>
          <p:cNvPr id="26" name="ZoneTexte 25"/>
          <p:cNvSpPr txBox="1"/>
          <p:nvPr/>
        </p:nvSpPr>
        <p:spPr>
          <a:xfrm>
            <a:off x="23658212" y="0"/>
            <a:ext cx="697627" cy="646331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</a:rPr>
              <a:t>25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389870" y="1340343"/>
            <a:ext cx="749948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Amélioration du modèle </a:t>
            </a:r>
            <a:r>
              <a:rPr lang="fr-FR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XGBoost</a:t>
            </a:r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AutoShape 4" descr="data:image/png;base64,iVBORw0KGgoAAAANSUhEUgAABekAAAMACAYAAACww+x2AAAAOXRFWHRTb2Z0d2FyZQBNYXRwbG90bGliIHZlcnNpb24zLjMuNCwgaHR0cHM6Ly9tYXRwbG90bGliLm9yZy8QVMy6AAAACXBIWXMAAAsTAAALEwEAmpwYAAEAAElEQVR4nOzde3zP9f//8ft7ZtEOMlv6EAudU5JDa5tDKlIR7ymHJPWRTlIicuiwkEMxpw4o1hDD9kGJKDWx1Me3PiFFfSaGWjtgB2a2vX9/7Lf3x9sOvLXt+ZrdrpdLl7bn6/1+7/4+eL9f78fr+Xo8bQ6HwyEAAAAAAAAAAFDpPEwHAAAAAAAAAACguqJIDwAAAAAAAACAIRTpAQAAAAAAAAAwhCI9AAAAAAAAAACGUKQHAAAAAAAAAMAQivQAAAAAAAAAABhCkR4AAAAAAAAAAEM8TQe4EBw5kq2CAofpGMbUq+ejtLQs0zGKIZd7yOU+q2Yjl3vI5R5yucequSTrZiOXe8jlHnK5h1zus2o2crmHXO4hl3usmkuybjZyuYdc1uThYVPdut6lbqdIXw4KChzVukgvybL3n1zuIZf7rJqNXO4hl3vI5R6r5pKsm41c7iGXe8jlHnK5z6rZyOUecrmHXO6xai7JutnI5R5yVT20uwEAAAAAAAAAwJAqUaT/5JNPdO+99+qmm25S165dtWrVqnO+7pQpUzRw4MBi43l5eZoxY4Y6dOigFi1aqF+/ftqxY0f5hQYAAAAAAAAA4CwsX6Rft26dRowYodDQUL399ttq27atRo0apfXr15/1uosXL9aCBQtK3DZx4kRFRUXp8ccfV2RkpGrUqKGBAwcqKSmpvO8CAAAAAAAAAAAlsnxP+unTp6tr164aM2aMJKldu3Y6duyYZs6cqbvvvrvE6yQnJ2vq1Kn69NNP5evrW2z7wYMHFRMTo5dffll9+/aVJIWFhalLly56//33FRERUXF3CAAAAAAAAACA/8/SM+mTkpJ04MABde7c2WW8S5cuSkxMLHXWe2RkpHbv3q2FCxfquuuuK7Z927Ztys/PV5cuXZxjXl5e6tixozZv3ly+dwIAAAAAAAAAgFJYukifmJgoSWrSpInLeFBQkCRp3759JV5v0KBBWrt2rYKDg0u93Tp16sjf37/Y7R4+fFg5OTl/NzoAAAAAAAAAAGdl6XY3mZmZkiQfHx+XcW9vb0lSVlZWide78sory7zdrKysYrd5+u1mZ2erVq1a55yzXr3it1XdBAYWbytkBeRyD7ncZ9Vs5HIPudxDLvdYNZdk3Wzkcg+53EMu95DLfVbNRi73kMs95HKPVXNJ1s1GLveQq+qxdJHe4XBIkmw2W4njHh7ndyJA0fXP9e+dTVpalgoKSr7N6iAw0FcpKZmmYxRDLveQy31WzUYu95DLPeRyj1VzSdbNRi73kMs95HIPudxn1Wzkcg+53EMu91g1l2TdbORyD7msycPDVuZEb0u3uyla9PXMGfPZ2dku293l4+PjvI2SbrekWfYAAAAAAAAAAJQ3Sxfpi3rRHzhwwGV8//79Ltvd1bRpUx09elTHjh0rdruXX365vLy8zut2AQAAAAAAAABwh6WL9EFBQbr88su1fv16l/ENGzboiiuuUIMGDc7rdkNCQiRJn332mXMsNzdX8fHxzm0AAAAAAAAAAFQ0S/ekl6RnnnlGo0ePVp06ddSxY0dt2rRJ69atU2RkpCQpPT1dBw4c0JVXXnnObWoaNmyonj17asKECTp+/LiCgoK0cOFCHTt2TIMGDarIuwMAAAAAAAAAgJPli/R2u125ublasGCBVqxYoUaNGmnKlCm65557JElfffWVRo8erejoaN16663nfLuvv/66/Pz8NG/ePB0/flw33HCDFi5cqKCgoIq6KwAAAAAAAAAAuLB8kV6S+vTpoz59+pS4zW63y263l3rdRYsWlTju5eWlMWPGaMyYMeWSEQAAAAAAAED5yNiWoNS4WO09ki7Puv4KsIfLL5g21bgwVYkiPQAAAAAAAIDqIWNbgpKjo+TIzZUk5aWnKTk6SpIo1OOCZOmFYwEAAAAAAABUL6lxsc4CfRFHbq5S42INJQIqFkV6AAAAAAAAAJaRl57m1jhQ1VGkBwAAAAAAAGAZnv713BoHqjqK9AAAAAAAAAAsI8AeLpuXl8uYzctLAfZwQ4mAisXCsUA1x2rpAAAAAADASorqEqlxscqjXoFqgCI9UI2xWjoAAAAAALAiv+AQ+QWHKDDQVykpmabjABWKdjdANcZq6QAAAAAAAIBZFOmBaozV0gEAAAAAAACzKNID1RirpQMAAAAAAABmUaQHqjFWSwcAAAAAAADMYuFYoBpjtXQAAAAAAADALIr0QDXHaukAAAAAAACAObS7AQAAAAAAAADAEIr0AAAAAAAAAAAYQpEeAAAAAAAAAABDKNIDAAAAAAAAAGAIRXoAAAAAAAAAAAyhSA8AAAAAAAAAgCEU6QEAAAAAAAAAMIQiPQAAAAAAAAAAhlCkBwAAAAAAAADAEIr0AAAAAAAAAAAYQpEeAAAAAAAAAABDKNIDAAAAAAAAAGAIRXoAAAAAAAAAAAyhSA8AAAAAAAAAgCEU6QEAAAAAAAAAMIQiPQAAAAAAAAAAhlCkBwAAAAAAAADAEIr0AAAAAAAAAAAYQpEeAAAAAAAAAABDKNIDAAAAAAAAAGAIRXoAAAAAAAAAAAyhSA8AAAAAAAAAgCEU6QEAAAAAAAAAMIQiPQAAAAAAAAAAhlCkBwAAAAAAAADAEIr0AAAAAAAAAAAYQpEeAAAAAAAAAABDKNIDAAAAAAAAAGAIRXoAAAAAAAAAAAyhSA8AAAAAAAAAgCEU6QEAAAAAAAAAMIQiPQAAAAAAAAAAhlCkBwAAAAAAAADAEIr0AAAAAAAAAAAYQpEeAAAAAAAAAABDKNIDAAAAAAAAAGAIRXoAAAAAAAAAAAyhSA8AAAAAAAAAgCEU6QEAAAAAAAAAMIQiPQAAAAAAAAAAhlCkBwAAAAAAAADAEIr0AAAAAAAAAAAYQpEeAAAAAAAAAABDKNIDAAAAAAAAAGCIp+kAqLoytiUoNS5We4+ky7OuvwLs4fILDjEdCwAAAAAAAACqDIr0OC8Z2xKUHB0lR26uJCkvPU3J0VGSRKEeAAAAAAAAAM4R7W5wXlLjYp0F+iKO3FylxsUaSgQAAAAAAAAAVQ9FepyXvPQ0t8YBAAAAAAAAAMVRpMd58fSv59Y4AAAAAAAAAKA4ivQ4LwH2cNm8vFzGbF5eCrCHG0oEAAAAAAAAAFUPC8fivBQtDpsaF6u8I+nyrOuvAHs4i8YCAAAAAAAAgBso0uO8+QWHyC84RIGBvkpJyTQdBwAAAAAAAACqHNrdAAAAAAAAAABgCEV6AAAAAAAAAAAMoUgPAAAAAAAAAIAhFOkBAAAAAAAAADCEIj0AAAAAAAAAAIZUiSL9J598onvvvVc33XSTunbtqlWrVpV5+ezsbEVERCg0NFQtW7bU448/rt9//93lMtu3b9c111xT7L8nnnii4u4IAAAAAAAAAACn8TQd4GzWrVunESNGaMCAAWrXrp0+//xzjRo1SrVq1dLdd99d4nWGDRumnTt3auTIkfL29tacOXM0YMAArV27Vr6+vpKkPXv26OKLL9bChQtdruvn51fh9wkAAAAAAAAAAKkKFOmnT5+url27asyYMZKkdu3a6dixY5o5c2aJRfrt27crPj5e8+fPV/v27SVJrVu31h133KGlS5dq8ODBkqRffvlFV111lW6++eZKuy8AAAAAAAAAAJzO0u1ukpKSdODAAXXu3NllvEuXLkpMTFRSUlKx62zdulXe3t4KDQ11jvn7+6tNmzbavHmzc+znn3/WNddcU3HhAQAAAFhCxrYEJY4crq09eilx5HBlbEswHQkAAABwsnSRPjExUZLUpEkTl/GgoCBJ0r59+0q8TlBQkGrUqOEy3rhxY+flCwoK9Ouvv+rPP/9Uz5491bx5c3Xs2FELFiyQw+GoiLsCAAAAwICMbQlKjo5SXnqa5HAoLz1NydFRFOoBAABgGZZud5OZmSlJ8vHxcRn39vaWJGVlZRW7TlZWVrHLF12n6PL79u1TTk6O9u3bpxdeeEF169bVF198oalTpyorK0tDhw51K2e9esX/XnUTGOhrOkKJyOUecrnPqtnI5R5yuYdc7rFqLsm62cjlHnKVbf/qODlyc13GHLm5OrI6Ts26dTGUqjirPF5nIpf7rJqNXO4hl3vI5R6r5pKsm41c7iFX1WPpIn3RrHabzVbiuIdH8RMBypoJX3T5+vXra/78+bruuusUGBgoSbrtttuUk5Oj+fPn67HHHiux0F+atLQsFRRU3xn4gYG+SknJNB2jGHK5h1zus2o2crmHXO4hl3usmkuybjZyuYdcZ3cyJbXUcatktNLjdTpyuc+q2cjlHnK5h1zusWouybrZyOUeclmTh4etzInelm534+tbeHTlzBnz2dnZLttP5+Pj49x+5nWKCu8+Pj5q3769s0BfpGPHjsrNzS2xjQ4AAACAqsfTv55b4wAAAEBls3SRvqgX/YEDB1zG9+/f77L9zOskJSUVm1G/f/9+5+X37Nmjjz76SKdOnXK5TE5OjiSpbt265XMHAAAAABgVYA+XzcvLZczm5aUAe7ihRAAAAIArSxfpg4KCdPnll2v9+vUu4xs2bNAVV1yhBg0aFLtOWFiYMjIylJDwv4Wg0tPTtX37doWEhEgqLNhHRERo8+bNLtf99NNPdfnll6thw4YVcG8AAAAAVDa/4BDVHzCwcOa8zSZP/3qqP2Cg/IJDTEcDAAAAJFm8J70kPfPMMxo9erTq1Kmjjh07atOmTVq3bp0iIyMlFRbgDxw4oCuvvFI+Pj5q06aN2rZtqxdeeEEjRozQJZdcotmzZ8vX11d9+/aVVNjWpnnz5nr55ZeVnp6uyy67TB9//LE2bdqk2bNnF+uBDwAAAKDq8gsOkV9wSLXvhQoAAABrsnyR3m63Kzc3VwsWLNCKFSvUqFEjTZkyRffcc48k6auvvtLo0aMVHR2tW2+9VZI0Z84cTZ48WVOnTlVBQYFatWqlGTNmqE6dOpIkLy8vzZ8/XzNmzNCcOXOUnp6uq666SnPmzNGdd95p7L4CAAAAAAAAAKoXyxfpJalPnz7q06dPidvsdrvsdrvLWJ06dTRp0iRNmjSp1Nv09/fX66+/Xq45AQAAAAAAylPGtgSlxsVq75F0edb1V4A9nJZdAHCBqRJFegAAAAAAgOomY1uCkqOj5MjNlSTlpacpOTpKkijUA8AFhCI9ALiJmSwAAAAAKkNqXKyzQF/EkZur1LhYvoMAwAWEIj0AuIGZLAAAAAAqS156mlvjAICqycN0AACoSsqayQIAAAAA5cnTv55b4wCAqokiPQC4gZksAAAAACpLgD1cNi8vlzGbl5cC7OGGEgEAKgLtbgDADZ7+9UosyDOTBQAAAEB5K2qpmRoXqzzWxAKACxZFegBwQ4A93KUnvcRMFgAAAAAVxy84RH7BIQoM9FVKSqbpOACACkCRHgDcwEwWAAAAAAAAlCeK9ADgJmayAAAAAAAAoLywcCwAAAAAAAAAAIZQpAcAAAAAAAAAwBCK9AAAAAAAAAAAGEJPegAAAKAUGdsSlBoXq70sFg4AAACgglCkBwAAAEqQsS1BydFRcuTmSpLy0tOUHB0lSRTqAQAAAJQb2t0AAAAAJUiNi3UW6Is4cnOVGhdrKBEAAACACxFFegAAAKAEeelpbo0DAAAAwPmgSA8AAACUwNO/nlvjAAAAAHA+KNIDAAAAJQiwh8vm5eUyZvPyUoA93FAiAAAAABciFo4FAAAASlC0OGxqXKzyjqTLs66/AuzhLBoLAAAAoFxRpAcAAABK4RccIr/gEAUG+iolJdN0HABABcrYlqDUuFjt5cAsAKCSUaQHAAAAAADVWsa2BCVHR8mRmyupcJHw5OgoSaJQDwCocPSkBwAAAAAA1VpqXKyzQF/EkZur1LhYQ4kAANUJRXoAAAAAAFCt5aWnuTUOAEB5okgPAAAAAACqNU//em6NAwBQnuhJDwCoUCzABQAAAKsLsIe79KSXJJuXlwLs4QZTAQCqC4r0AIAKwwJcAAAAqAqK9k1T42KVx+QSAEAlo0gPAKgwZS3AxRceAAAAWIlfcIj8gkMUGOirlJRM03EAANUIPekBABWGBbgAAAAAAADKRpEeAFBhWIALAAAAAACgbBTpAQAVJsAeLpuXl8sYC3ABAAAAAAD8Dz3pAQAVhgW4AAAAAAAAykaRHgBQoViACwAAAAAAoHS0uwEAAAAAAAAAwBCK9AAAAAAAAAAAGEKRHgAAAAAAAAAAQyjSAwAAAAAAAABgCEV6AAAAAAAAAAAMoUgPAAAAAAAAAIAhFOkBAAAAAAAAADCEIj0AAAAAAAAAAIZQpAcAAAAAAAAAwBCK9AAAAAAAAAAAGEKRHgAAAAAAAAAAQyjSAwAAAAAAAABgiKfpAAAAAAAAAADMyNiWoNS4WO09ki7Puv4KsIfLLzjEdCygWqFIDwAAAAAAAFRDGdsSlBwdJUduriQpLz1NydFRkkShHqhEtLsBAAAAAAAAqqHUuFhngb6IIzdXqXGxhhIB1RNFegAAAAAAAKAayktPc2scQMWgSA8AAAAAAABUQ57+9dwaB1AxKNIDAAAAAAAA1VCAPVw2Ly+XMZuXlwLs4YYSAdUTC8cCAAAAAAAA1VDR4rCpcbHKO5Iuz7r+CrCHs2gsUMko0gMAAAAAAADVlF9wiPyCQxQY6KuUlEzTcYBqiSI9AAAWkrEtQalxsdrLLBYAAAAAAKoFivQAAFhExrYEJUdHyZGbK0nKS09TcnSUJFGoBwAAAADgAsXCsQAAWERqXKyzQF/EkZur1LhYQ4kAAAAAAEBFo0gPAIBF5KWnuTUOAAAAAACqPor0AABYhKd/PbfGAQAAAABA1UdPegAALCLAHu7Sk16SbF5eCrCHG0wFAAAA4O/K2Jag1LhY7T2SLs+6/gqwh7PuFAAnivQAAFhE0U56alys8th5BwAAAC4IGdsSXCbj5KWnKTk6SpLY1wcgiSI9AACW4hccIr/gEAUG+iolJdN0HAAAUIUxcxewhtS4WJezZSXJkZur1LhY/k0CkESRHgAAAACACw4zdwHryEtPc2scOB8cmK3aWDgWAAAAAIALTFkzdwFULk//em6NA+4qOjCbl54mORzOA7MZ2xJMR8M5okgPAAAAAMAFhpm7gHUE2MNl8/JyGbN5eSnAHm4oES40HJit+mh3AwAAAADABcbTv16JBXlm7gKVr6jlSGpcrPJoRYIKwIHZqo8iPQAAAAAAF5gAe7hLT3qJmbuASX7BIfILDlFgoK9SUjJNx8EFhgOzVR/tbgAAAAAAuMD4BYeo/oCBhQUam02e/vVUf8BAZu4CwAWIlkpVHzPpAQAAAJSLjG0JSo2L1V5O5QcsgZm7AFA90FKp6qNIDwAAAOBvy9iW4NJaIy89TcnRUZLEF0QAAIAKxoHZqo12NwAAAAD+ttS4WJfe15LkyM1ValysoUQAAABA1UCRHgAAAMDfVtJiZWWNAwAAAChUJYr0n3zyie69917ddNNN6tq1q1atWlXm5bOzsxUREaHQ0FC1bNlSjz/+uH7//XeXy+Tl5WnGjBnq0KGDWrRooX79+mnHjh0VdycAAACAC5infz23xgEAAAAUsnyRft26dRoxYoRCQ0P19ttvq23btho1apTWr19f6nWGDRum9evXa8SIEZoyZYqSk5M1YMAAZWb+rx/TxIkTFRUVpccff1yRkZGqUaOGBg4cqKSkpMq4WwAAAMAFJcAeLpuXl8uYzctLAfZwQ4kAAACAqsHyC8dOnz5dXbt21ZgxYyRJ7dq107FjxzRz5kzdfffdxS6/fft2xcfHa/78+Wrfvr0kqXXr1rrjjju0dOlSDR48WAcPHlRMTIxefvll9e3bV5IUFhamLl266P3331dERETl3UEAAADgAlC0OGxqXKzyjqTLs66/AuzhLBoLAAAAnIWlZ9InJSXpwIED6ty5s8t4ly5dlJiYWOKs961bt8rb21uhoaHOMX9/f7Vp00abN2+WJG3btk35+fnq0qWL8zJeXl7q2LGj8zIAAAAA3OMXHKKmU6cpdNVKNZ06jQI9AAAAcA7cmkmfm5urWbNm6eOPP1ZaWpry8/OLXcZms2n37t3lEi4xMVGS1KRJE5fxoKAgSdK+ffvUqFGjYtcJCgpSjRo1XMYbN26sdevWOS9Tp04d+fv7F7vdw4cPKycnR7Vq1SqX+wAAAAAAAAAAQGncKtJPnTpVixcvVrNmzdS6dWt5ndFzsrwV9ZD38fFxGff29pYkZWVlFbtOVlZWscsXXafo8mVdRipceJYiPQAAAAAAAACgorlVpF+3bp06d+6sWbNmVVQeFw6HQ1Lh7PySxj08infrKdpWkqLLl3aZ0v7e2dSrV7zgX90EBvqajlAicrmHXO6zajZyuYdc7iGXe6yaS7JuNnK5h1zuIZd7rJTrr/jNOrBoifampumigHpq/PBDurRDe9OxirHSY3Y6crmHXO4hl3usmkuybjZyuYdcVY9bRfrs7Gy1a9euorIU4+tb+MSdOWM+OzvbZfvpfHx8dPDgwWLj2dnZztnzPj4+ztso6XZLmmVflrS0LBUUlH5w4EIXGOirlJRM0zGKIZd7yOU+q2Yjl3vI5R5yucequSTrZiOXe8jlHnK5x0q5MrYlKDk6So7cXEnSyZRU/TbnXWVmnLDU2gdWesxORy73kMs95HKPVXNJ1s1GLvdYLVfGtgSlxsUq70i6POv6K8AebqnP7sri4WErc6K3WwvHNm/eXLt27frboc5VUS/6AwcOuIzv37/fZfuZ10lKSio2W37//v3Oyzdt2lRHjx7VsWPHil3m8ssvr/A2PgAAAACAc5caF+ss0Bdx5OYqNS7WUCIAAHA2RQfZ89LTJIdDeelpSo6OUsa2BNPRLMetIv2oUaO0fv16LVmyROnp6RWVySkoKEiXX3651q9f7zK+YcMGXXHFFWrQoEGx64SFhSkjI0MJCf97stPT07V9+3aFhBQepSn6/2effea8TG5uruLj453bAAAAAADWkJee5tY4AAAwj4Ps586tdjcjR46UJE2YMEETJkwo8TI2m027d+/++8n+v2eeeUajR49WnTp11LFjR23atEnr1q1TZGSkpMIC/IEDB3TllVfKx8dHbdq0Udu2bfXCCy9oxIgRuuSSSzR79mz5+vqqb9++kqSGDRuqZ8+emjBhgo4fP66goCAtXLhQx44d06BBg8otO4DzV3Q61N5qfjoUAAAAJE//eiUW5D396xlIAwAAzgUH2c+dW0X6Fi1auL2o6t9lt9uVm5urBQsWaMWKFWrUqJGmTJmie+65R5L01VdfafTo0YqOjtatt94qSZozZ44mT56sqVOnqqCgQK1atdKMGTNUp04d5+2+/vrr8vPz07x583T8+HHdcMMNWrhwoYKCgir1/gEo7syeo0WnQ0miUA8AAFANBdjDXfYPJcnm5aUAe7jBVAAAoCwcZD93bhXpJ0+eXFE5ytSnTx/16dOnxG12u112u91lrE6dOpo0aZImTZpU6m16eXlpzJgxGjNmTLlmBfD3lXU6FEV6AACA6qdoH5CF5wAAqDo4yH7u3CrSF/nvf/+rL774QocPH1bNmjXVoEEDdejQQU2bNi3vfACqIU6HAgAAwJn8gkPkFxyiwEBfpaRkmo4DAADOgoPs587tIv1bb72lBQsWqKCgwGX8zTff1MCBA5196wHgfHE6FAAAAAAAQNXHQfZz4+HOhVesWKH3339f7du3V0xMjLZv367vvvtOy5Yt0+23366FCxfqX//6V0VlBVBNBNjDZfPychnjdCgAAAAAAABciNwq0i9evFi33nqr3nvvPbVo0UI+Pj7y8/PTzTffrLfffltt27bV4sWLKyorgGrCLzhE9QcMLJw5b7PJ07+e6g8YyOlQAAAAAAAAuOC41e5m3759GjVqVKnbO3furLfeeutvhwIATocCAAAAAABAdeDWTHpvb2+lpKSUuv2vv/7SRRdd9LdDAQAAAAAAAABQHbhVpA8LC9PixYv1yy+/FNv2888/a/HixQoNDS23cAAAAAAAAAAAXMjcanczbNgwbdmyReHh4QoLC1OTJk0kSYmJidq6dat8fX31/PPPV0ROAAAAAAAAAAAuOG4V6Rs0aKAVK1Zo2rRpio+PV3x8vCSpdu3auvPOOzVixAg1atSoQoICAAAAAAAAAHChcatIL0mXX365IiMjVVBQoCNHjsjhcMjf318eHm51zgEAAAAAAAAAoNpzu0hfxMPDQ/Xq1SvPLAAAVJqMbQlKjYvV3iPp8qzrrwB7uPyCQ0zHAgAAAAAA1UyZRfrrrrtOU6dOVbdu3SRJ1157rWw2W5k3aLPZtHv37vJLCABAOcvYlqDk6Cg5cnMlSXnpaUqOjpIkCvUAAADAOWDSCwCUnzKL9D169FDjxo1dfj9bkR4AAKtLjYt1FuiLOHJzlRoXyxcLAAAA4CyY9AIA5avMIv2kSZNcfp88eXKFhgEAoDLkpae5NQ4AAIDywwzsqo9JLwBQvtxa7XXAgAH65ptvSt2+adMm3XvvvX87FAAAFcnTv+Q1VUobBwAAQPkomoGdl54mORzOGdgZ2xJMR4MbmPQCAOWrzJn0J06c0JEjR5y/f/fdd7rrrrsUFBRU7LIFBQXavHmzDh48WP4pAQAoRwH2cJfTcyXJ5uWlAHu4wVQAAAAXPmZgXxg8/euVWJBn0gsAnJ+zFul79OihzMxMSYWLwr7xxht64403Sry8w+FQaGho+acEAKAcFX0BTI2LVR6nWQMAAFQaZmBfGJj0AgDlq8wivb+/v958803t3LlTDodDb7/9tu666y5dc801xS7r4eEhf39/2t0AAKoEv+AQ+QWHKDDQVykpmabjAAAAVAvMwL4wMOkFAMpXmUV6SerQoYM6dOggSTp8+LD69OmjFi1aVHgwAAAAAABwYWEG9oWDSS8AUH7OWqQ/3aRJk856mfT0dPn7+593IAAAAAAAcGFiBjYAAMW5VaSXpFWrVmnDhg06fvy4CgoKnOP5+fnKzs7Wb7/9pl27dpVrSAAAAAAAcGFgBjYAAK7cKtLPnz9f06dPV82aNeXj46MjR47osssu09GjR3XixAnVqlVLDz/8cEVlBQAAAAAAAADgguLhzoXj4uJ07bXXKiEhQTExMXI4HIqOjtb27dv1yiuv6OTJk/SrBwAAAAAAAADgHLlVpD906JDuv/9++fj4qFGjRqpTp462b9+uGjVqqF+/frrnnnv04YcfVlRWAAAAAAAAAAAuKG4V6T09PeXt7e38PSgoSHv27HH+fuutt+r3338vt3AAAAAAAAAAAFzI3CrSN2vWTD/88IPz9yZNmrgsEpuRkaHc3NzySwcAAAAAAAAAwAXMrSK93W5XXFycRowYoePHj6tTp07avn275syZo08//VRRUVG69tprKyorAAAAAAAAAAAXFE93Lty3b1/9+eefWrJkiTw9PdW5c2fde++9mjNnjiTJx8dHI0aMqJCgAAAAAAAAAABcaNwq0kvSsGHD9Oyzz8rTs/Cq06ZNU58+fXTs2DG1bNlS9erVK/eQAAAAAAAAAABciNwu0ktyFuiLtGnTplzCAAAAAAAAAABQnZRZpB8wYIDbN2iz2fThhx+edyAAAAAAAAAAAKqLMov0Bw8erKwcAAAAAAAAAABUO2UW6Tdt2lRZOQAAAAAAAAAAqHbOqye9JCUnJ+vPP/9U06ZNddFFF8nT01MeHh7lmQ0AAKBKytiWoNS4WO09ki7Puv4KsIfLLzjEdCwAAAAAgAW5XVX/v//7P9ntdnXs2FF9+vTRrl279N1336ljx4769NNPKyIjAABAlZGxLUHJ0VHKS0+THA7lpacpOTpKGdsSTEcDAAAAAFhQmUX6rKwsl9937NihRx99VNnZ2XrkkUec43Xq1JGnp6dGjBih+Pj4ikkKAABQBaTGxcqRm+sy5sjNVWpcrKFEAAAAAAArK7NI361bN33zzTfO32fOnKnLL79cq1ev1uDBg+VwOCRJN954o9asWaNmzZpp7ty5FZsYAADAwvLS09waBwAAAABUb2UW6Y8ePap//vOfioyMlCT98MMPstvtqlWrlmw2m8tlfXx89OCDD+rXX3+tuLQAAAAW5+lfz61xAAAAAED1VmaR/uuvv9aYMWO0b98+55iXl1eplz958qQKCgrKLx0AAEAVE2APl+2M/SWbl5cC7OGGEgEAAAAArKzMIr2Pj4/69++vWbNmSZJatGihTz75pMTLHj9+XCtWrNCNN95Y/ikBAACqCL/gENUfMLBw5rzNJk//eqo/YKD8gkNMRwMAAAAAWJCnOxceOnSoHn74YfXv31933HGHbDabduzYoV9//VWLFi3S4cOHFRERUVFZAQAAqgS/4BD5BYcoMNBXKSmZpuMAAAAAACzMrSJ9y5YtNXfuXL366quaMmWKJDn71QcGBioyMlLBwcHlnxIAAAAAAAAAgAuQW0X6I0eOKDQ0VBs3btTu3bt14MABFRQUqGHDhmrevLk8Pd26OQAAAAAAAAAAqjW3quo9e/bUAw88oGeeeUY33HCDbrjhhorKBQAAAAAAAADABa/MhWPPlJ6ersDAwIrKAgAAAAAAAABAteJWkb5bt26KiYnRwYMHKyoPAAAAAAAAAADVhlvtbjw8PJSYmKguXbqocePGqlevnjw8XOv8NptNH374YbmGBAAAAAAAAADgQuRWkX7r1q2qW7euJOnkyZM6fPhwhYQCAAAAAAAAAKA6cKtIv3LlSvn7+1dUFgAAAAAAAAAAqhW3etLb7Xa98847FZUFAAAAAAAAAIBqxa0ifXp6ugICAioqCwAAAAAAAAAA1Ypb7W66deummJgYhYSE6PLLL6+oTAAAAAAAQzK2JSg1LlZ7j6TLs66/Auzh8gsOMR0LAADgguVWkd7Dw0OJiYnq0qWLGjdurHr16snDw3Uyvs1m04cffliuIQEAAAAAFS9jW4KSo6PkyM2VJOWlpyk5OkqSKNQDAABUELeK9Fu3blXdunUlSSdPntThw4crJBQAAAAAoPKlxsU6C/RFHLm5So2LpUgPAABQQdwq0m/atKmicgAAAAAADMtLT3NrHAAAAH+fW0X6Ivn5+dq1a5cOHTokLy8v/eMf/9ANN9xQ3tkAAAAAAJXI079eiQV5T/96BtIAAABUD24X6b/88ktFREQoOTlZDodDUmEf+ksvvVSvvvqqOnXqVO4hAQAAAAAVL8Ae7tKTXpJsXl4KsIcbTAUAAHBhc6tIv337dj377LOqV6+ehg0bpmbNmsnhcCgxMVEfffSRhg4dqujoaN1yyy0VlRcAAAAAUEGK+s6nxsUq70i6POv6K8AeTj96AACACuRWkX727Nlq2LChVq5cKV9fX5dt/fr1U3h4uN59913Nnz+/XEMCAACzMrYlKDUuVnsp2ADABc8vOER+wSEKDPRVSkqm6TgAAAAXPA93Lrxjxw498MADxQr0kuTj46NevXrpxx9/LLdwAADAvIxtCUqOjirsUexwKC89TcnRUcrYlmA6GgAAAAAAVZ5bRfqzsdlsOnXqVHneJAAAMCw1LtalN7EkOXJzlRoXaygRAAAAAAAXDrfa3bRo0UIrV65Uv379dPHFF7tsy8rK0ooVK3TjjTeWa0AAwLmhHQkqSl56mlvjAAAAAADg3LlVpB8yZIgGDBig++67T/3799cVV1whSc6FY5OTkxUREVEROQEAZShqR1I027moHYkkCvX42zz965VYkPf0r2cgDQAAAAAAFxa3ivStW7fW7NmzNX78eE2dOlU2m02S5HA4FBgYqMjISAUHB1dIUABA6cpqR0KRHn9XgD3c5SCQJNm8vBRgDzeYCgAA6+CMRgAA8He4VaSXpOuuu05du3ZV165ddfDgQUnSwYMHlZ6erlatWpV7QADA2dGOBBWpqMiQGherPIoPAAC44IxGAADwd7lVpN+7d68efvhhZWVl6f7779c999wjSXrrrbf00Ucfae3atfroo4/UqFGjCgkLACgZ7UhQ0fyCQ+QXHKLAQF+lpGSajgMAgGVwRiMAAPi7PNy58LRp0+Tt7a21a9fq2muvdY6PGDFCa9euVc2aNfXWW2+Ve0gAQNkC7OGyeXm5jNGOBAAuXBnbEpQ4cri29uilxJHDlbEtwXQkoNrijEYAAPB3uVWk/89//qNHHnnEuWDs6Ro1aqT+/fvr3//+d3llAwCcI7/gENUfMLBw5rzNJk//eqo/YCCztwDgAlTUWiMvPU1yOJytNSjUA2aUduYiZzQCAIBz5Va7G4fDoZMnT5a5PScn52+HAgC4j3YkAFA90FoDsBYWWAcAAH+XWzPpW7RooZiYGGVkZBTblp2drRUrVqhFixblFg4AAACAK1prANbCGY0AAODvcmsm/ZAhQ9S/f3/dd9996tatm4KCgmSz2XTgwAGtXbtWKSkpmjRpUrkGzM7O1ltvvaUNGzbo+PHjat26tcaOHVtiy53T7dy5U1OnTtWuXbvk7e0tu92uZ599VjVr1nReZuzYsVq5cmWx686cOVN33313ud4PAAAAoDywWDhgPZzRCAAA/g63ivQtWrTQwoULNWXKFC1YsEAOh8O57dprr9WkSZPUsmXLcg04bNgw7dy5UyNHjpS3t7fmzJmjAQMGaO3atfL19S3xOvv379fAgQPVsmVLzZgxQ//9738VGRmprKwsvfLKK87L/fLLL+ratasGDhzocv2zHQAAAAAATKG1BgAAAHBhcatIL0mtW7fWihUrlJ6erkOHDqmgoED/+Mc/dOmll5Z7uO3btys+Pl7z589X+/btnX//jjvu0NKlSzV48OASrzdv3jz5+vrqnXfekZeXlzp06KBatWppwoQJeuKJJ1S/fn3l5+frt99+U69evXTzzTeXe3YAAACgIhS10EiNi1XekXR51vVXgD2c1hoAAABAFeV2kb6Iv7+//P39yzNLMVu3bpW3t7dCQ0Nd/m6bNm20efPmUov0W7du1e233y4vLy/n2N13362IiAht2bJF4eHh2rdvn3JycnTNNddU6H0AAAAAyhutNQAAAIALh1sLx1a2xMREBQUFqUaNGi7jjRs31r59+0q8zokTJ/THH3+oSZMmLuP+/v7y8fFxXu+XX36RJK1atUphYWFq3ry5+vXrpx07dlTAPQEAAAAAAAAAoLjznkn/d+Xl5Wnt2rWlbg8ICFBWVpZ8fHyKbfP29lZWVlaJ18vMLJxJdLbrFRXpMzMz9dZbbykjI0Nz587VgAEDtHz5cl199dVu3ycAAAAAAAAAANxhrEh/8uRJjRw5stTtbdu2Vc2aNUvd7uFR8kkARYvZ2my2ErcVXe+BBx5QmzZt1KFDB+f24OBgde7cWXPnztW0adPO6X5IUr16xQ8IVDeBgSUv4msaudxDLvdZNRu53EMu95DLPVbNJVk3G7ncQy73kMs95HKfVbORyz3kcg+53GPVXJJ1s5HLPeSqeowV6b29vbVnz54yLzN06FAdPHiw2Hh2dnaJM+Wl/82gL2mm/fHjx+XrW/hiCAoKUlBQkMt2Pz8/3XLLLWfNdaa0tCwVFDjcus6FxKq9UMnlHnK5z6rZyOUecrmHXO6xai7JutnI5R5yuYdc7iGX+6yajVzuIZd7yOUeq+aSrJuNXO4hlzV5eNjKnOht6Z70TZo0UVJSknN2fJH9+/cX6zlfxNvbW/Xr19f+/ftdxtPS0pSVleW83oYNGxQfH1/s+idPnlTdunXL6R4AAAAAAAAAAFA6Sxfpw8LClJGRoYSEBOdYenq6tm/frpCQkFKvFxoaqi+//FK5ubnOsc8++0w1atRQ27ZtJUlxcXEaN26ccnJynJdJTk7W999/77wMAAAAAAAAAAAVydJF+jZt2qht27Z64YUXtGLFCm3cuFEDBw6Ur6+v+vbt67zcb7/9pt27dzt/HzRokFJSUjR48GB9+eWXWrhwoSZNmqQHH3xQDRo0kCQ99dRTOnLkiJ566inFx8frk08+0YABA3TJJZfo0UcfrfT7CgAAAAAAAACofixdpJekOXPmqFOnTpo6dapeeuklXXbZZYqKilKdOnWcl4mIiNCQIUOcvzdr1kwLFizQ8ePHNXToUC1cuFCPPvqoxo4d67xMixYtFBUVpby8PL3wwguKiIjQ9ddfryVLlpTa7x4AAAAAAAAAgPJkbOHYc1WnTh1NmjRJkyZNKvUyixYtKjbWunVrLV++vMzbbt26dYnXBQAAAAAAAACgMlh+Jj0AAAAAAAAAABcqivQAAAAAAAAAABhi+XY3AAAApcnYlqDUuFjtPZIuz7r+CrCHyy84xHQsAAAAAADOGUV6AABQJWVsS1BydJQcubmSpLz0NCVHR0kShXoAAAAAQJVBuxsAAFAlpcbFOgv0RRy5uUqNizWUCAAAAAAA9zGTHhccWh8AQPWQl57m1jgAAAAAAFbETHpcUIpaH+Slp0kOh7P1Qca2BNPRAADlzNO/nlvjAAAAAABYEUV6XFBofQAA1UeAPVw2Ly+XMZuXlwLs4YYSAQAAAADgPtrd4IJC6wMAqD6KWpmlxsUqjxZnAAAAAIAqiiI9Liie/vVKLMjT+gAALkx+wSHyCw5RYKCvUlIyTccBAAAAAMBttLvBBYXWBwAAAAAAAACqEmbS44JC6wMAAAAAAAAAVQlFelxwaH0AAAAAAAAAoKqg3Q0AAAAAAAAAAIZQpAcAAAAAAAAAwBCK9AAAAAAAAAAAGEKRHgAAAAAAAAAAQyjSAwAAAAAAAABgCEV6AAAAAAAAAAAMoUgPAAAAAAAAAIAhFOkBAAAAAAAAADCEIj0AAAAAAAAAAIZQpAcAAAAAAAAAwBCK9AAAAAAAAAAAGEKRHgAAAAAAAAAAQyjSAwAAAAAAAABgCEV6AAAAAAAAAAAMoUgPAAAAAAAAAIAhFOkBAAAAAAAAADCEIj0AAAAAAAAAAIZQpAcAAAAAAAAAwBCK9AAAAAAAAAAAGEKRHgAAAAAAAAAAQzxNBwAAAEDlydiWoNS4WO09ki7Puv4KsIfLLzjEdCwAAAAAqLYo0gMAAFQTGdsSlBwdJUduriQpLz1NydFRkkShHgAAAAAMod0NAABANZEaF+ss0Bdx5OYqNS7WUCIAAAAAAEV6AACAaiIvPc2tcQAAAABAxaNIDwAAUE14+tdzaxwAAAAAUPEo0gMAAFQTAfZw2by8XMZsXl4KsIcbSgQAAAAAYOFYAACAaqJocdjUuFjlHUmXZ11/BdjDWTQWAAAAAAyiSA8AAFCN+AWHyC84RIGBvkpJyTQdBwAAAACqPdrdAAAAAAAAAABgCEV6AAAAAAAAAAAMoUgPAAAAAAAAAIAhFOkBAAAAAAAAADCEIj0AAAAAAAAAAIZQpAcAAAAAAAAAwBCK9AAAAAAAAAAAGEKRHgAAAAAAAAAAQyjSAwAAAAAAAABgCEV6AAAAAAAAAAAM8TQdAAAAAAAAAACqgoxtCUqNi9XeI+nyrOuvAHu4/IJDTMdCFUeRHgAAAAAAAADOImNbgpKjo+TIzZUk5aWnKTk6SpIo1ONvod0NAAAAAAAAAJxFalyss0BfxJGbq9S4WEOJcKGgSA8AAAAAAAAAZ5GXnubWOHCuKNIDAAAAAAAAwFl4+tdzaxw4VxTpAQAAAAAAAOAsAuzhsnl5uYzZvLwUYA83lAgXChaOBSoJq38DAAAAAABUXUV1nNS4WOVR30E5okgPVAJW/wYAAAAAAKj6/IJD5BccosBAX6WkZJqOgwsE7W6ASsDq3wAAAAAAAABKQpEeqASs/g0AAAAAAACgJBTpgUrA6t8AAAAAAAAASkKRHqgErP4NAAAAAAAAoCQsHAtUAlb/BgAAAAAAAFASivRAJWH1bwAAAAAAAABnot0NAAAAAAAAAACGUKQHAAAAAAAAAMAQivQAAAAAAAAAABhCkR4AAAAAAAAAAEMo0gMAAAAAAAAAYAhFegAAAAAAAAAADLF8kT47O1sREREKDQ1Vy5Yt9fjjj+v333936/qdOnXS6tWri237/fff9eSTT6p169a69dZb9eqrryorK6sc0wMAAAAAAAAAUDpP0wHOZtiwYdq5c6dGjhwpb29vzZkzRwMGDNDatWvl6+tb5nWzsrL09NNP69ChQ8W2HTt2TI888ogCAwM1ZcoUpaWl6c0339Sff/6puXPnVtTdAQAAAAAAAADAydJF+u3btys+Pl7z589X+/btJUmtW7fWHXfcoaVLl2rw4MGlXnfLli0aP368jh49WuL2JUuWKCMjQ6tWrVLdunUlSfXr19fgwYP1448/qkWLFuV+fwAAAAAAAAAAOJ2l291s3bpV3t7eCg0NdY75+/urTZs22rx5c5nXHTRokJo3b6758+eXettt2rRxFuglKSwsTN7e3oqPjy+fOwAAAAAAAAAAQBksXaRPTExUUFCQatSo4TLeuHFj7du3r8zrrlmzRtOmTZO/v3+pt92kSROXsRo1aujyyy8/620DAAAAAAAAAFAejLW7ycvL09q1a0vdHhAQoKysLPn4+BTb5u3tfdYFXq+++uoyt2dmZp73bZ+pXr3it1PdBAaWvT6AKeRyD7ncZ9Vs5HIPudxDLvdYNZdk3Wzkcg+53EMu95DLfVbNRi73kMs95HKPVXNJ1s1GLveQq+oxVqQ/efKkRo4cWer2tm3bqmbNmqVu9/D4+ycB2Gy2YmMOh8Pt205Ly1JBgeNv56mqAgN9lZKSaTpGMeRyD7ncZ9Vs5HIPudxDLvdYNZdk3Wzkcg+53EMu95DLfVbNRi73kMs95HKPVXNJ1s1GLveQy5o8PGxlTvQ2VqT39vbWnj17yrzM0KFDdfDgwWLj2dnZJc6Cd4ePj0+JM+azs7PVsGHDv3XbAAAAAAAAAACcC0v3pG/SpImSkpLkcLjOUt+/f3+xfvLnc9v79+93GcvPz9fBgwf/9m0DAAAAAAAAAHAuLF2kDwsLU0ZGhhISEpxj6enp2r59u0JCQv7WbYeGhurbb7/V0aNHnWNbtmzR8ePH//ZtAwAAAAAAAABwLixdpG/Tpo3atm2rF154QStWrNDGjRs1cOBA+fr6qm/fvs7L/fbbb9q9e7dbt92vXz95eXlp4MCB2rhxo1asWKEXX3xR7du31y233FLedwUAAAAAAAAAgGKM9aQ/V3PmzNHkyZM1depUFRQUqFWrVpoxY4bq1KnjvExERIQOHTqkTZs2nfPt+vv7Kzo6Wm+88YZGjBghb29v3X333WUuZgsAAAAAAAAAQHmyfJG+Tp06mjRpkiZNmlTqZRYtWlTqtssvv7zUBWqvvvpqRUVF/d2IAAAAAAAAAACcF0u3uwEAAAAAAAAA4EJGkR4AAAAAAAAAAEMo0gMAAAAAAAAAYAhFegAAAAAAAAAADLH8wrEAAAAAAADAucjYlqDUuFjtPZIuz7r+CrCHyy84xHQsACgTRXoAAAAAAABUeRnbEpQcHSVHbq4kKS89TcnRUZJEoR6ApdHuBgAAAAAAAFVealyss0BfxJGbq9S4WEOJAODcUKQHAAAAAABAlZeXnubWOABYBUV6AAAAAAAAVHme/vXcGgcAq6BIDwAAAAAAgCovwB4um5eXy5jNy0sB9nBDiQDg3LBwLAAAAAAAAKq8osVhU+NilXckXZ51/RVgD2fRWACWR5EeAAAAAAAAFwS/4BD5BYcoMNBXKSmZpuMAwDmh3Q0AAAAAAAAAAIZQpAcAAAAAAAAAwBCK9AAAAAAAAAAAGEKRHgAAAAAAAAAAQyjSAwAAAAAAAABgCEV6AAAAAAAAAAAMoUgPAAAAAAAAAIAhFOkBAAAAAAAAADCEIj0AAAAAAAAAAIZQpAcAAAAAAAAAwBCK9AAAAAAAAAAAGEKRHgAAAAAAAAAAQyjSAwAAAAAAAABgCEV6AAAAAAAAAAAMoUgPAAAAAAAAAIAhFOkBAAAAAAAAADCEIj0AAAAAAAAAAIZQpAcAAAAAAAAAwBCK9AAAAAAAAAAAGEKRHgAAAAAAAAAAQyjSAwAAAAAAAABgCEV6AAAAAAAAAAAMoUgPAAAAAAAAAIAhFOkBAAAAAAAAADCEIj0AAAAAAAAAAIZQpAcAAAAAAAAAwBCK9AAAAAAAAAAAGEKRHgAAAAAAAAAAQyjSAwAAAAAAAABgCEV6AAAAAAAAAAAMoUgPAAAAAAAAAIAhFOkBAAAAAAAAADCEIj0AAAAAAAAAAIZQpAcAAAAAAAAAwBCK9AAAAAAAAAAAGEKRHgAAAAAAAAAAQyjSAwAAAAAAAABgCEV6AAAAAAAAAAAMoUgPAAAAAAAAAIAhFOkBAAAAAAAAADCEIj0AAAAAAAAAAIZ4mg4AAAAAZGxLUGpcrPYeSZdnXX8F2MPlFxxiOhYAAAAAVDiK9AAAADAqY1uCkqOj5MjNlSTlpacpOTpKkijUAwAAALjg0e4GAAAARqXGxToL9EUcublKjYs1lAgAAAAAKg9FegAAABiVl57m1jgAAAAAXEgo0gMAAMAoT/96bo0DAAAAwIWEIj0AAACMCrCHy+bl5TJm8/JSgD3cUCIAAAAAqDwsHAsAAACjihaHTY2LVd6RdHnW9VeAPZxFYwEAAABUCxTpAQAAYJxfcIj8gkMUGOirlJRM03EAAAAAoNLQ7gYAAAAAAAAAAEMo0gMAAAAAAAAAYAhFegAAAAAAAAAADKFIDwAAAAAAAACAIRTpAQAAAAAAAAAwhCI9AAAAAAAAAACGUKQHAAAAAAAAAMAQivQAAAAAAAAAABhCkR4AAAAAAAAAAEMsX6TPzs5WRESEQkND1bJlSz3++OP6/fff3bp+p06dtHr16mLbxo4dq2uuuabYf+vXry/HewAAAAAAAAAAQMk8TQc4m2HDhmnnzp0aOXKkvL29NWfOHA0YMEBr166Vr69vmdfNysrS008/rUOHDpW4/ZdfflHXrl01cOBAl/ErrriinNIDAAAAAAAAAFA6Sxfpt2/frvj4eM2fP1/t27eXJLVu3Vp33HGHli5dqsGDB5d63S1btmj8+PE6evRoidvz8/P122+/qVevXrr55psrID0AAAAAAAAAAGWzdLubrVu3ytvbW6Ghoc4xf39/tWnTRps3by7zuoMGDVLz5s01f/78Erfv27dPOTk5uuaaa8o1MwAAAAAAAAAA58rSRfrExEQFBQWpRo0aLuONGzfWvn37yrzumjVrNG3aNPn7+5e4/ZdffpEkrVq1SmFhYWrevLn69eunHTt2lE94AAAAAAAAAADOwli7m7y8PK1du7bU7QEBAcrKypKPj0+xbd7e3srKyirz9q+++uoytxcV6TMzM/XWW28pIyNDc+fO1YABA7R8+fKzXv909eoVz1jdBAaWvT6AKeRyD7ncZ9Vs5HIPudxDLvdYNZdk3Wzkcg+53EMu95DLfVbNRi73kMs95HKPVXNJ1s1GLveQq+oxVqQ/efKkRo4cWer2tm3bqmbNmqVu9/D4eycBPPDAA2rTpo06dOjgHAsODlbnzp01d+5cTZs27W/dPgAAAAAAAAAAZ2OsSO/t7a09e/aUeZmhQ4fq4MGDxcazs7NLnGHvjqCgIAUFBbmM+fn56ZZbbjlrLgAAAAAAAAAAyoOle9I3adJESUlJcjgcLuP79+9XkyZN/tZtb9iwQfHx8cXGT548qbp16/6t2wYAAAAAAAAA4FxYukgfFhamjIwMJSQkOMfS09O1fft2hYSE/K3bjouL07hx45STk+McS05O1vfff6+2bdv+rdsGAAAAAAAAAOBcWLpI36ZNG7Vt21YvvPCCVqxYoY0bN2rgwIHy9fVV3759nZf77bfftHv3brdu+6mnntKRI0f01FNPKT4+Xp988okGDBigSy65RI8++mh53xUAAAAAAAAAAIqxOc7sJWMxx44d0+TJk/X555+roKBArVq10ksvvaSmTZs6L/Pwww/r0KFD2rRpU7HrHzx4UHfccYemTp2q+++/32Xb9u3bNXPmTO3evVseHh4KCwvTiy++qAYNGlT4/QIAAAAAAAAAwPJFegAAAAAAAAAALlSWbncDAAAAAAAAAMCFjCI9AAAAAAAAAACGUKQHAAAAAAAAAMAQivQAAKBKSUpKMh2hRCdOnDAdAQAuSDt27Cg2lpCQYCAJ/i6rPpclLdV37NgxA0lcWfXxgnuWLFliOkKp9uzZYzoCgP+PIj3OW1ZWliRp9+7dWrVqlU6dOmU40f/k5ubq8OHDpmMAwDmrauu4x8fHG/vbQ4cONfa3yxIeHq5ff/3VdAy3pKenG/vbixcvdv585uP22muvVXIalJevv/5aeXl5pmO4yMnJ0Z49e+RwODiYVsXs3r1bP/30k0aNGuX8+aefftKPP/5omfeJGTNmFBubMGFC5QcpQdFB7a+++kpvv/22MjMzjWWx+nNpt9uLjT300EMGkhSy6uP15JNPlvmfFeTm5urYsWM6evSo8z/Tli5dajpCqYYOHao+ffpo9erVys3NNR3HBZ/fqG48TQdA1TRz5kwdOHBAw4cP16BBg3TllVfq3//+tyZOnGgs08aNG7Vt2zYNGzZM3bt3V2ZmpoYMGaJHHnnEWCZJ2rBhQ5nbO3fuXElJXPXs2VP/+te/JEmbN29W+/btjeQ4V//5z38UFRVV4hehyjBnzpwytw8ZMqSSkhS3cuVK9erVy9jfL8m///3vMre3adOmkpJUHQMGDFBkZKQCAgJMRzknw4YN0/fff2/kb1v1gMZDDz2khx9+WMOHD9cDDzxgOo7TY489pgULFkiS5s6dqyeeeMK57Z///Kfzs6CyxcbGqn///pKkkSNHuuT48ccfjWSSpIcfflg2m63U7dHR0ZWYprhVq1aVub1Hjx6VkqM0CxYs0KhRo9SuXTt16dJFYWFh8vLyMpbnP//5j4YMGSJPT08tW7ZM999/v959913dcsstxjKdbSJJgwYNKilJ6RITEzV//nwdPXrU5T33vffeq9QcS5cu1datW/XXX3+57Gt5enrqrrvuqtQsZ5o1a5YyMjL06aefOicvSdKpU6e0ZcsWjRs3zmA66ZVXXpEkPfLIIxo3bpzatWunMWPGaPbs2UbyWPW5fOSRR7Rz507l5OS4vC8UFBToxhtvNJbLqo9Xly5djP3tc7F06VJNmjTJOYHQ4XDIZrPp559/NpqrSZMmGjdunFq3bq2LL77YOW6qFnC6zz77TN98842WL1+ut956S926dVOfPn3UuHFjo7ms+Pl9uuzsbO3bt0+1a9dWo0aNjO/r3HzzzSVus2KtoEh6err8/f1Nx7AUivQ4L/Hx8VqyZIliYmJ07733auzYsQoPDzeaae7cuZo4caI2bNigm2++Wa+//roGDBhgvEg/dOhQBQQEqGnTpsUKSzabzdgH8+lZIiMjLVmkLygo0Pr16xUVFaXdu3fr3nvvNZblyJEjxcZOnjypNWvWyMfHx2iRft68efruu+8UERGh2rVrG8txutdff73E8QMHDujUqVPavXt3JSf6n06dOpVagLPZbPr8888rOVGhG2+8UT169NCUKVMUGhpqJIM7TBbKMzMztXHjxlIzmHpffeihhxQaGqpRo0Zp27ZtmjBhgiX+TZ4+W379+vUuRXqTz+Ppf9tKB16KDhxs3LhRWVlZCg8PV40aNbR69Wr5+fkZTlf4HEpSSkqKEhMTFRwcLE9PT3377be67rrrjBfpFy5cqKysLMXHx2vt2rV6/fXX1apVK02bNs1InqlTpyoqKkojRozQZZddpqlTp2rixImKjY01kkeS7r33XtlsNjkcDuXk5Ojiiy+Wp6enMjIyVK9ePW3ZssVYtiIvvfSSbrrpJrVp06bMg1YVbfz48ZIK91WHDRtmLEdJWrRooZ07d8rDw0OXXHKJc7xGjRp66623zAX7/3bt2qWVK1dq3rx56tmzp4YPH17ibPHKYtXn8u2339bRo0c1ZswYTZo0yTnu6empwMBAY7ms+nj17NmzxHGHw6H9+/dXcpriPvjgAy1dulQ33HCD6Sguimb0n/4YmawFnOm2227Tbbfdpm+++Ubjxo1TdHS0QkJC9PLLL6tRo0ZGMlnx81uS8vPzNWnSJMXExMjHx0c2m00nTpxQ//799cILLxj5zIyIiHBOdundu7diYmKc25YsWWK0SG/VyUJWRZEe56127dpKSEhQ7969Jcn4qVEOh0PXXHON5s+fr/bt28vHx8cSX/rfeOMNrV69WsePH1ePHj3UrVs3S3zJP/3DwwqP0+kyMjK0bNkyffTRRzpx4oTy8/O1du1aBQUFGcv08ssvu/z+66+/6oUXXlDr1q01ZcoUQ6kKrVq1ShMnTpTdbtfMmTN19dVXG80jSR9//LHL7ydOnNDEiRN15MgR44/XrFmzio1t375d06dPNzo7aOTIkerUqZNGjx6te+65R88995w8PKzblc5k0SY9Pb3U2cymv/BcccUVWrp0qcaMGaO77rpLdevWdW47899FZSnr/d7k83j63zaZ40xF7wMffPCBli1b5vx32LFjR+c+j0lFM5kHDx6syMhI50y3w4cPF/usMiUtLU1Hjx7ViRMnlJuba7TVQE5Ojq688krn7x06dFBkZKSxPJL0ww8/SCqc6Xzrrbc6JyF88cUXxg4Un+nEiRPGZ4Kf7vnnn9d3332nY8eOubyPmXy/79Chgzp06KD27dvrpptuMpajNA6HQx4eHtq6dauzDUlOTo7hVNZ7Ln18fOTj46Po6Gjl5ubqxIkTzlwZGRkuB2BMsNrjVWTZsmWaOnWqSwsSf39/bd261WAqKSAgwHIFeklatGiR6QilysrK0scff6wVK1boxIkTeuSRR9SzZ09t3rxZTz/9tLH9Vyt+fkvS/Pnz9ccff+jzzz9X/fr1JUmHDh3ShAkTNHfuXCNtn05/bzh58mSp20yw6mQhq6JIj/NSt25dvfbaa9q1a5dmzpypt956S5deeqnRTB4eHvr000+1ZcsWjRo1SvHx8Zb40m+322W323X48GGtXr1aDz30kJo2bSq73a527dpZoghnhcepSEREhD755BO1atVKL730kjp16qS7777baIH+TEuWLNGMGTP01FNP6bHHHjMdRxdffLEmTpyoL7/8UkOGDFHv3r1dZjyY3on/+eefNXz4cDVu3Fhr1qwxfkpb8+bNnT8XFBRo1qxZWrp0qSZMmKDu3bsbTCa1bt1aq1ev1ujRo9WjRw+XlgeV3WJAkiV6eJYkKCjIsl92Tp06pRkzZig+Pl4jRowwNvvodKfvAFvp/d7qjhw5opMnTzrPhsjOzrbEIoJF/vjjD5dT0Rs0aKA///zTYKJCnTp10qlTp3TfffepX79+ioyM1EUXXWQsj6enp44dO+Z87ScmJhrLcqZdu3a5nHl2xx13nLW9XmUJCgrSX3/9ZXz/vsgrr7yi+Ph4l/1B0wdli/j4+Gj06NHGWwOdqXHjxnr88cd18OBBtW3bVsOHD9c111xjNJNk3edy2bJleuONN3Tq1Cnn82iFNilWfbzmzZunhQsX6t1339Xzzz+vL7/80hKfQWFhYfroo490xx13uHz2mD7YkpKSorFjx2r//v366KOPNHLkSE2ePNno2RpFOnTooNtuu00jRoxQSEiIc/zee+/VsmXLjOWy6uf3unXrFBMTo1q1ajnHGjZsqClTpuiRRx4xUqQva+KL6X1/q04WsiqK9DgvU6ZM0fLlyzV37lzVrl1bNpvN+OzYUaNGac6cORo2bJgCAwP17rvvauzYsUYzna5BgwZ66qmn9NRTT+mHH37Q9OnTNW7cOH399ddG8mRkZDjbRWRmZhbrnW9qxy8uLk533nmnevbsqZCQEHl4eFjmzfvo0aN66aWX9Pvvv+vDDz/U9ddfbzqSixtuuEFBQUFavny580u16Z34BQsW6J133tHzzz/vbCFhFYcOHdLw4cMlFfbqs0IxVSo8M+Lbb79Vv379jGcKDg52tmTA2f3yyy968cUXdckll+hf//qXLrvsMtORJFl3BzgtLU0LFy4s9rNkdkHbIvfdd58efPBB3XXXXXI4HFq/fr0efPBB07GcAgMDNWvWLGfrgZiYGOPvGVLhadZbtmzRl19+qePHj+vEiRMKDg6Wr6+vkTxPPvmk+vfvr9TUVL3wwgvaunVrqS3ZKltBQYG+/fZb3XrrrZIK1wiyyr/XgoIC3XfffbrhhhtcCl2mCs9bt27Vp59+Kh8fHyN/vyxWaQ10pkmTJmnjxo1q1aqVatasqdatW5faqqQyWfW5fP/99y3ZJsWqj9cll1yiFi1a6LrrrlNaWpqeeuop3XPPPaZjad68ecrNzXV5n7fCwZaIiAjdeeedWrx4sfz8/HTttddq7NixmjdvntFckvToo4+W2rrV5KSYp556yrKf36cX6Iv4+flZ6jPAKpgs5B6K9DgvAQEBGjRokE6cOKGjR4/qn//8p+lIat26taKiopy/mzzqW5rU1FR98sknWr16tXJycvTQQw8Zy9KgQQNnu4h//OMfLh/AJgu7X331lVauXKnXXntNOTk56tatm/Ly8oxkOd0333yjUaNGqX379poxY0aJH8wmffzxx5owYYLsdrveeecd1axZ02ietLQ0jRw5Un/99ZeWLl2qq666ymieM61Zs0YTJ05U37599eyzz6pGjRqmIyk5OVmjR4/WH3/8oQULFljiINAvv/xS6jaT/y6t8CWwJH369NETTzyhJ5980lI7oYmJierWrZukwnUhin6WpKSkJFOxFBoaqr179xb7WZLLTC5TnnvuOTVv3lzffPONpMJCXIcOHQyn+p/JkycrIiJC999/vzw8PNSuXTu98cYbpmPpiSee0BNPPKHs7GzFx8crMjJS+/fv108//WQkT6dOndSsWTNt3bpVBQUFeuaZZ9SsWTMjWc40btw4Pf/886pZs6YcDoccDofefvtt07EkSXfddZfxhVlP16BBA8sVKYtYrTVQkQkTJri8J/Tt21dDhw4tse1fZbLqc2nVNilWfbyKZjkHBQVpx44dCg0NVX5+vulY2rFjh+kIJTp06JAefPBBffTRR6pZs6ZefPFFl/0xk9avX290fbXS3H777WratKnlPr/L6oRgamJTTk6Odu/e7Vzrpujnom0mWek7UVVgczA9DufBiqumF81OP7Nfn6keakVOnDihDRs2aM2aNdqzZ4+6dOmi+++/35K9K8/0ySef6L777jPytx0OhzZv3qylS5dq8+bNatWqlR5//HFjC9xed911qlmzZqltd0y+zp577jl9//33mjx5smUWHA0JCVF2dra6d+9eYpsDk19mR44cqc8++0zDhg1TmzZtim039QWtbdu26ty5s8aOHWuJxUZLc+zYMcXExGjJkiWKj483kuFsbXhMndL8/fff65ZbbjHyt8vy3Xfflbm9bdu2lZSk6tmxY4d2794tu92un376SS1btjQdqZhjx46pTp06pmM4JSUlafPmzfr666+1c+dOtWnTRnfddZexxd///e9/u/xus9lUq1YtXXHFFZYofJ06dcp5gOqaa66Rp6c15lANGzZMXbp0UYcOHSzxmTR9+nQlJSXp9ttvd5koYbrlhyQNGTJEr7zyimVaA7366qtKTk7W//3f/6lVq1bO8by8PCUlJemzzz4zmM66z+WcOXPk7+9vuTYpVn28Vq5cqZUrV+q9995Tjx495O/vr/r16+vdd981mqugoEAffPCBNm/erLy8PIWGhurJJ580/t5qt9u1cuVK2e12rVq1SllZWerdu7fWrl1rNJckPfvss6pTp45at26tiy++2Dlu+jUmWXM/rGvXrpo2bVqJBfkRI0Zo3bp1lZ6pU6dOpW6z2Wz64osvKjGNqxYtWjjbMx44cMClVWNSUpL+85//GEpmTRTpcV7uvPNOzZw501KzDbp16ya73a7rr7/e5Wid6eJDy5YtVbduXXXv3l0dO3YsNsPZSo/hmXr27GmJ1bYPHz6sZcuWKS4uTlu2bDGS4VyKXMePH3fZsaksTz75pN54440ye71XdrbZs2eXedTc5GwNq+7EfPbZZ2dduNbkgbP//ve/io6O1po1axQQEKAnnnhCvXr1MpLl2muvLbUNj8kDxlZ5zyxNXl6e80tqSkqKJfqg/vnnnzp+/LiaNm2qyMhIZWdny8PDQ8OHDzfax1ySYmNjtWDBAp08eVIxMTG67777NGzYMMu0vElMTNSQIUOUmZmplStXauDAgZozZ47xWWa33XabOnXqpDvvvFOhoaHy8vIymsdut+uXX37RVVddJQ8PD+3du1eBgYHOBc3vvPNOY9mys7M1bdo0/fe//9XMmTM1ffp0jRo1St7e3sYyFVmzZo02bdqkf//737rlllvUuXNn3X777cYObDz88MPFxmw2W6mLiFemp59+Wtu3b7dMa6CdO3fq119/1ezZszV06FDneI0aNXTzzTe7FEhMsOpzedNNNyk3N9dlzPQkNMm6j5f0v+8XycnJ2rlzp9q1a2f8s/vNN9/UL7/8or59+6qgoEAxMTFq2rSp8Ta47733nvbu3asff/xRjz/+uFasWKHbb7/dEjPYrfoai4uL0wcffGC5/bCyvktK0qZNmyopSdXAZCH3UKTHeenTp4/l2slYtThy+pv4mUUl00c1z6ZHjx5atWqV6RhOp06dMt7GpSxWfQ1K1s5mRSaL4WUx8Txu2bJFUVFR2rZtm0JCQvTTTz9p8+bNlmgRZDVWe88skpmZqaeeekp9+vRxvq4HDx6sEydO6N133zVWdNuxY4eeeOIJjR49Wt27d1fnzp3VvXt3ff/99woLCzO+MHfPnj21aNEi9e/fX6tWrdIff/yhQYMGWWLWmyQ99thj+uc//6k333xTq1at0pIlS/Tpp59qyZIlRnMVFBTojz/+0Hfffae8vDzdeuutRouCQ4YM0cMPP+zs+75jxw5FRUVp5MiReuqpp4x+No4ePVqXXnqpvvjiC61YsUJjx46VzWbTtGnTjGU606lTp7R+/XpNnz5daWlplm0lYVJpryHT/d///PNPy6yNggvH6tWrdf/997usI3O6Rx99tJITuerevbtiY2Od3xlzc3PVvXt3rV+/3mguqXDdqa+++koFBQUKCwvTAw88QCuQMlh9P8xqlixZon379ik4ONjoBISSHDlyRIcPH9aVV15p/ECe1VnjfEpUOVZcNf2qq67Snj17dM011xjLUJJzOZJq1YKgiZ2GTp06lfp3bTabPv/880pOdO6sfMyzsrO99NJLmjx5sqTCL6+nf1Ht1auXVq5cWal53PXBBx9Y8t9kZT+P9913n2rWrKnu3btr8uTJCggI0B133GGZAn12drb27dun2rVrq1GjRsZn7GZmZjoX5C6JqdOG33zzTV199dUu/aXnzJmjiRMn6q233tJrr71mJNfMmTMVGRmp4OBgSZK3t7eGDBmiQ4cOaejQocaL9B4eHi4HMP7xj39Y5rUvFbZ9Cg0N1ZtvvilJeuihh7R8+XLDqaSEhASNGDFCrVq1Un5+vqZOnapJkyYZ+8KYlJTkLNBLhbNlf//9d0sUL3/++WdNmjRJ8fHxql27tt566y3LfPZ899132rp1qxISEvTXX38pODhYYWFhxvKkpKRo7Nix2r9/vz766CONHDlSkydPtsQZQT179tSff/6pPXv2KCwsTMnJyWrQoIHpWPrjjz/04osvWq4VqFWfy4KCAi1cuFC//vqrxo0bpyVLlmjQoEHG3/et9njt379fklzWkbESh8PhMqnLy8vLMpO8evTooR49epiOUczvv/+uxYsX6/jx43I4HCooKND+/fuNT8q06n7Yhg0bnPv0Z7YcfOedd/T0009XeqZJkybpxx9/VKtWrTR9+nQdPHhQAwcOrPQcJfnyyy/1wgsvqHbt2vLw8NC7776rG2+80XQsy6JIj/NixVXTk5KSFB4ergYNGrgcODC9I3ourFoQNKGkxay2b9+u6dOnn7UViGlWnglR2dlOX3A0OjrapUhvhYWAz8aqB1wq+3n08vLSqVOndOTIER07dkwBAQGV+vdLk5+fr0mTJikmJkY+Pj6y2Ww6ceKE+vfvrxdeeMHYv8X09PRSTw02uSD3999/r9WrV7t8sfHy8tLYsWONfllMSkpyFuil//27a9iwoY4dO2YqltMll1yin3/+2fl6WrNmjaV6v0vSyZMnnflSUlJUUFBgOJE0Y8YMLV68WFdeeaUk6ddff9WLL75orEjv6empLVu2OAvMW7ZsUc2aNZWenm788+jMxefy8/PLXJCuMg0YMECBgYF66qmn9OCDDxrv5xwREaE777xTixcvlp+fn6699lqNHTtW8+bNM5pLkuLj4/Xqq6/Kw8NDy5Yt07333qs333zT+EzGV155pcRWoKZZ9bmcOnWq0tPTtXPnTjkcDn399ddKSUkxviiw1R6vohZKkyZN0r///W+1adNGR48e1fbt242/5qXClohvvPGG+vfvL5vNpsWLF+vqq682HUsbN250vsZO/57x/fffG0xVaPjw4WrevLl++OEH3Xvvvfryyy8t0ZLXqvth7777rnOffuDAgS5nU23cuNFIkT4hIUH/+te/5OnpqQEDBujpp5+2TJH+7bff1tKlS3Xttddqw4YNmjVrlubPn286lmVRpMd5seKprsOGDTMd4bxZtSBoQvPmzZ0/FxQUaNasWVq6dKkmTJig7t27G0yG83Xm69tKXxRLUxUyVoa4uDjt2LFDS5culd1u15VXXqns7GxlZ2cb7Zk8f/58/fHHH/r8889Vv359SdKhQ4c0YcIEzZ07V08++aSRXEFBQVq0aJGRv12WmjVrljjzyMvLy+gpp2ee+XB6mxY/P7/KjlPMmDFj9Nxzz+nAgQMKCwvTRRddpHfeecd0LKd+/frpn//8p9LS0jRt2jStXbtWgwYNMh1Lp06dchbopcIzHfPz843lefXVVzV06FDZbDYVFBTooosu0qxZs/T++++rT58+xnJJUps2bfTmm28qJydHX3/9tZYsWWKZ3qxFi/9u2bJFH3zwga6++mqFhYXpoYceMpLn0KFDevDBB/XRRx+pZs2aevHFF9WtWzcjWc40Z84cLV++XIMHD9all16qjz76SKNGjTJesPT09DTeeqQkVn0uv/nmG/3rX/+S3W6Xr6+vFixYoPvvv990LMs+XpGRkfr++++1aNEi5eTkaN68edq7d6+RAuXpXn31VY0fP159+vRxtpV5+eWXjWaSCs9qHDVqlHNdJSvJzs5WRESEJk6cqPbt22vAgAHq37+/6ViW3Q87/bvtmd9zTdV1PD09nQfT69evr1OnThnJUZK8vDxde+21kgrPKp49e7bhRNZGkR7nJTc3V/Hx8crOzpZUOPPnwIEDRgvlbdu21dGjR3XixAk5HA5npqrAah/URUwePDh06JCGDx8uSVq5cqUaNWpkLAv+Hqu+vnFubrrpJt1000166aWXFBsbq5iYGHXs2FG9e/fWiBEjjGRat26dYmJiVKtWLedYw4YNNWXKFD3yyCPGivRWddFFFyk9Pb3Y4tJpaWlG3+cvvvhil57JRQd+/vjjD5fn1pRmzZpp9erV+v3335Wfn68mTZpY5pR5qbB1WFBQkL766ivl5eVp/PjxCg0NNR1LtWrV0s6dO52nMu/cuVO1a9c2luemm27SF198ob1796pGjRpq1qyZatSo4fzCaNKIESM0b948+fr6KjIyUu3atdMzzzxjOpYk6dJLL1V4eLhuv/12ffXVV3r//fe1fft2Y0X6ooMsRbKysixx5ohU+D3o0ksvdf5+3XXXWWLfx6qtQK36XHp6erqcyeLl5WX8DBLJuo/XF1984ZxBfNlll2nx4sWy2+3Gi/Q+Pj6aMmWK0Qwl8fHxMX7grjRFLYuDgoL066+/6qabbrLEe1hOTo4l98NOf2zOfJys8LhJskRboCJnniFopWxWZP5TB1XSsGHDlJSUpJSUFF1//fX68ccfjc/8mTlzpvO0vxo1ajhnclWFdjdW89tvv+nKK680NktjzZo1mjhxovr27atnn32WN/IqyCo7KBeayi6ovvjii85+13Xq1NFjjz2mxx57TFu2bDHep7KkIq6fn5/R194999xj7G+XpXfv3ho6dKgmTZrkPOB54MABjR07VuHh4cZyPfjggxo+fLhmzZqlevXqSSrs7Tl69Gj17dvXWK7SFsXbunWrJPOL4mVlZcnHx0dHjx7VVVddpauuusq57ejRo0bXB5IK3zeefPJJBQUFSZL27dunmTNnGsuTnp6uNWvWKDs726XXrhUWZ42Pj9czzzzjUphftWqVJXoWz5w5U5s3b1ZycrJuv/12jRo1SiEhIcbydO7cWSNGjFBmZqaWLVumFStWqGvXrsbynK527do6fPiw8/Nn+/btllgYz6qtQK36XF599dVasmSJ8vPzlZiYqKioKEsczLPq43Xq1CmXgmnNmjWN7oM999xzmjlzZqnfX02/7m+88UZ9/vnnlizUBwUFaeLEierZs6fGjh2r48ePG28HJxUeyF63bp2aNWtmOorl5eTkaPfu3c7vimf+brJ9UVU8q94kivQ4Lz///LM2bNig1157TY8++qgKCgqMLTxXZPXq1fryyy81efJkjRw5Utu2bVN8fLzRTFZ28OBBRUZG6pJLLtGIESNUu3ZtZWdna9asWVqyZIl27dqlf/7zn5Wea+TIkfrss880bNgwtWnTxqW3uWT2A+ZsLr74YtMRSlXZ2ZKSkpyzmU//WSp87VmdidnFv/76q0uxrSSVfeDst99+K3E8LCzM6AKCZfVsNjkz/MEHH9TRo0dL3W6qeNqzZ08lJyfr/vvvV+3atVVQUKC8vDwNGjRIDz/8sJFMUuFM8AMHDuiOO+5Qs2bNZLPZlJiYqAEDBhg9ld/qi+I9/PDD+te//qXg4GCXLzoOh8P4+kCS1Lp1a61du1Y//vijCgoKdPPNN6tu3brG8jz//POqVauWfvvtN4WEhCghIUGtWrUylkeSNm3apLy8PE2dOlUOh8P5vpWXl6fZs2dbokifnZ2t0aNHq1WrVpb4Qv3kk09q1apVKigoUEJCgnr37q0HHnjAdCxJhYWkxx57TCkpKerdu7d+//13S5zOb9VWoFZ9LseOHas33nhDaWlp6tu3r8LCwoz3o5es+3jdcsstGj58uHr16iWbzaZVq1apRYsWxvI8/vjjkmSJ1jana9mypWw2m/Lz8xUTE+M8Q6PoM9sKPelfe+01bd68Wddff70eeOABbd261WXtQVOuueYaffzxx2rVqpXLd1nTkxEyMjK0ceNGORwOZWZmasOGDc5tmZmZRjKdPHlSQ4YMcRkr+t1ms+mLL74wEUuSlJiY6LJff+DAAZffTR9Asxqbg2bYOA99+vTRsmXL9P7776thw4bq2rWrunfvrjVr1hjL1KtXL61cuVJz5sxR8+bN1bFjR917771au3atsUznqkePHlq1alWl/s0BAwbo6quv1l9//aWmTZuqU6dOGjp0qHx8fDRu3DiXxfwqU6dOnUrdZvoDZuvWrfLz83NZjfyXX35RRESEli5daiyXZL1spy+gU5LTF5KtbOdSDP/ggw8q/SBVmzZtNGrUKPXq1atS/25Zevbsedbn0oSuXbtq2rRpJRbki2bdmFDUZ7SkXFYonp44cUKJiYny8PBQs2bNivWENyU1NVX/+c9/JEnXX3+9vv/+e3344YdasWKF0VzTpk1ztl2zol27drms42La2fZjTBWe77zzTn3++ed67bXX1KdPH9WtW1dPP/20YmNjjeSRChdR27ZtW7Hn0NPTU506dTJ68KxIfn6+FixYoM2bNysvL0+hoaF68sknLdH+w4oyMjL0ww8/qKCgQC1atCjWXsyUHTt2aPfu3bLb7frpp5/UsmVL05FwgTh+/Lhmzpypb775Rp6enrrttts0ZMgQo+3NpMI+5m+88YbL2NChQzVr1iwjeQ4dOlTm9oYNG1ZSkqqnefPmxWb0W2F/+myf0SbWpyooKLDMwvNn+u6778rcbrojh9Wwl4XzcvHFF+vjjz/Wtddeq+XLl6tp06Y6fvy40Uyenp46cOCAmjZtqu3btyssLEwnT540mulsTLaV+fPPPxUdHa2cnBzZ7XYtX75cAwcO1GOPPWb0C9imTZtK3WZy4bkpU6Zo3bp1ysnJ0fjx49WxY0dNmTJFS5cuNb6grRWzlVWEL212dmXp16/fWYvhJs4iWbRokV588UVt27ZNr7/+uiXOzNizZ49uueWWYuOmZ/+UNFvECs4888cqTp/dX/Rl8Pjx487PbdMzkgICAtSmTRvFxMRo/PjxOn78uCUWLPvqq68sXaR/8cUXjR2QKsn69eslSSkpKUpMTFRwcLA8PT317bff6rrrrjNWpA8ICJAkXXHFFdq7d6+6d+9u/DT+ohY3S5YsMdbj/WwiIyP1888/65FHHlFBQYFiYmI0depUjRkzxkieTz/9VDNnzlRGRobL+DfffGMkz5kSExMlFZ7ptXPnTklShw4dTEZSXFycPvjgA508eVJ33XWXnn76aQ0bNkwPPvig0VxWfS5//fVXLVq0SMeOHXMZN9muS7Lu43XxxRdr9OjROnbsmOrUqWM0i1S4YGxycrL+7//+T+np6c7xvLw8JSUlGctVtN9V0oHs2rVrKycnx1g7l7IWsbXZbNq9e3clJ3K1a9cuo3+/NNHR0ZY4w+x0jzzyiCIjI537PFZy4MABS01CszqK9Dgvr7zyipYvX64XX3xRK1euVP/+/fXCCy8YzfTEE0/o5Zdf1rvvvqsZM2Zo1apV6tixo9FMknXbyhQVAGvVqqVjx45p6tSpRttXFJk+fXqJr6WUlBQ9//zzWrJkiYFU0saNG7VmzRqlpKRo4sSJioqKUkZGhqKjo42fNm/FbEWv+7p162r48OElvu5NsWIxXCrcUY6NjVVkZKQeeOABTZ482WXBZBOF1CZNmjjX+rCSsg7mobiitihWnOGfmJioDz/8UGvWrFHDhg2Vk5OjTZs2ydfX11imIpdffrkee+wx3XLLLc5FbSXzPemLWO008Pfee0+SNHjwYEVGRqpx48aSpMOHDxttP1CvXj29//77uvnmmzV79mz5+PgoJyfHWJ7TPfDAA9q4caOys7MlFU5GOHDggCXalGzevFmxsbHOntMdO3ZU9+7djRXp33zzTY0bN875urKSYcOGafv27S6Lx9psNuNF+kWLFikmJkb9+/dXvXr1FBcXp0GDBhkv0lv1uXz++ecVFhZmuYV2rfp4JSYmasiQIcrMzNTKlSs1cOBAzZkzx1jBuVevXvr111+1Z88edenSxTleo0YN3XzzzUYynW716tX6z3/+o+DgYNWoUUPffPONGjVqpIyMDD3xxBPq3bt3pWf65ptv5HA4NHPmTDVs2FC9e/dWjRo1FBcXp8OHD1d6njPNmTPH5XebzabatWvrqquuUrt27QylKuxIYLWC+I033qgePXpoypQpCg0NNR3Hxbx58/Tdd98pIiLC+Jk2VQFFepyXK664QiNHjtShQ4c0bNgwRUZGGj+aePvtt+v222+XVPghuH//fkvsZI0ZM8bZVmbu3LkubWXef/990/EkSf7+/pYo0EuFs1gGDRqkyMhIZ5Fm27ZtGj58uPP5NcHb21t+fn7y8/PTTz/9pC5duujll1+2xArzVsxm5de9FYvhRby8vDRy5EgdPXpUDzzwgLOwaqqQ6uXlZcnTcDds2KDOnTtLUrEZXO+8846efvppI7k6derk8llYo0YNXXLJJWrfvr3RNhFWneE/ePBg7dq1S/fcc4+io6N14403qlOnTpYo0Ev/ey8426nqpnzxxRfO2etFTB90kaQ//vjDpZjUoEED/fnnn8byvP7661q7dq1at26t5s2ba9asWRoxYoSxPKcbNmyYkpKSlJKSouuvv14//vijZU77djgcLvsRXl5eRvcrGjZsqDvuuMPY3y/Lrl279MUXX1imhVgRDw8P+fj4OH//xz/+oRo1ahhMVMiqz2WtWrU0evRo0zGKserjNWHCBI0dO1Zvvvmm6tevr/79++uVV14xNqHqxhtv1I033qiQkBBddtllRjKUxWazaeXKlc6DGElJSZowYYIWL16sfv36GSnSF60Xs2vXLkVERDjHBwwYILvdXul5zrR371798MMP6tKli2rUqKGNGzeqYcOGWrdunXbs2OGy6HplsmJBfOTIkerUqZNGjx6te+65R88995xl2t+sWrVKEydOlN1u18yZM3X11VebjmRpFOlxXn7//Xc988wzSk5OlsPhUN26dTV37lyjK28fP35cU6dOdemdOXbsWJedUxOs2lbm9EKSlfqLFp0J0atXL82ePVtffPGF3n//fb388stGF1I7/UPukksu0SuvvGKZx82K2az6ui9itWJ4kf3792vUqFGSCs+QOP3ggQkXXXSR0b9fmnfffddZpB84cKBL3/yNGzcaK9Kf2e+0oKBAaWlpiomJ0ezZsy0xO/ZMy5cvNzarcvfu3brhhht01VVXKSgoSJKMH/A/XUBAgKXb3SxdutRSPemLBAYGatasWc62ZzExMUbfy+rVq6cBAwZIKmwR9OKLLxrLcqaff/5ZGzZs0GuvvaZHH31UBQUFeu2110zHklR4QPuNN95Q//79ZbPZtHjxYqNfrIsKIu3bt3fZj2jTpo2xTEWaNm2qvLw8yxXpL7nkEv3888/O99U1a9ZYoi2JVZ/Ltm3bKj4+XmFhYZY4mFHEqo/X0aNHFRoaqjfffFOS9NBDD2n58uVGM0mFB4ojIiJ0/PhxORwOFRQU6ODBg/rqq6+M5kpJSXGplTRq1EjJycny8fEx/norWrOoadOmkgrbXZ46dcpoJklKS0tTXFycAgMDJRUuovzcc89pyZIlCg8PN1akt2pBvHXr1lq9erVGjx6tHj16qEGDBs5tRWc7mnDxxRdr4sSJ+vLLLzVkyBD17t3bZb+w6DsdCpmvlKBKGj9+vAYNGuT8AhYbG6uIiAhFR0cbyzRp0iTl5+fr7bffVn5+vj766CONHz9eU6ZMMZZJsm5bmdN7Tefk5Dh/Nt1rWio83bRp06bq0aOHAgICtHz5cqMHgM508cUXW6LQXBKrZLPq676I1YrhkrRkyRJNnz5dDz/8sJ599lnjO+yStGzZMknSqVOn9N///ldSYTHCdCHi9LYtZ7ZwKamlS2UprWAaHBysBx54wFiR/uuvv9bo0aNVt25dvfvuu7r88su1c+dOvfbaazp06JCxIv1XX32lDRs2aOnSpZo4caI6duxoqbVk6El/fiZPnqyIiAjdf//9stlsat++fbFF/CpD3759tXTpUrVs2bLEgz8m93OKXHrppfL09HT2y+/atasyMzNNx5JU2N95/Pjx6tOnjwoKChQWFma0bdG3336rzZs3a8uWLS7jH3/8saFE/9O7d291795dLVu2dNkHmzRpksFUhWc1Pvfcczpw4IDCwsJ00UUX6Z133jGaSbLucxkQEKAnnnjC+X5hhckbknUfL6lwjaCixyslJUUFBQWGE0njxo3T/fffr88++0x9+vTRF198YYkiYJ06dRQTE6NevXrJ4XAoNjZWl1xyifbt22f8cXv++efVu3dvXXPNNSooKNB///tfvfXWW0YzSYUHgooK9FLhzP+jR4/Ky8vL+PddqxbEV61apW+//Vb9+vWzxPfb091www0KCgrS8uXLne3hbDabJf59Won5Sg6qpLS0NJeFIcPDwxUVFWUukKQff/xRa9ascf4+YcIE3XvvvQYTFWeltjIbN240HaFUO3fu1MyZM9W1a1f99NNPWrx4scaMGWP0NOs///xTEyZMKPZzkXHjxpmIJcna2SRrve4laxbDJWn+/Pl67733jM+MOtPy5cs1bdo0SYXF+po1a+r5559X3759jWU6veB2ZvHNSjOxi9SuXdvol4mpU6fq5Zdf1sGDB/Xee+/puuuu0+TJk9WjRw+j7ac8PT11zz336J577tFvv/2mZcuW6eTJk+rcubMeffRRo68xiZ705+vSSy/V22+/bTSD9L/FHhcuXOjyJd9KLr74Yn388ce69tprtXz5cjVt2tS5oLNpPj4+xie6nG737t3avHmzJc/wmj17tsLCwizXMzwnJ0erV6/W77//rvz8fDVp0sQSbRqt+lwuX75cy5cvt1xhy6qPV79+/fTPf/5TaWlpmjZtmtauXatBgwaZjiWbzabBgwfryJEjatq0qbp166bw8HDTsTRx4kSNGjVKERERstlsuuWWWzR58mR9/PHHeuqpp4xm69y5s1q1aqX/+7//k1RYgPb39zeaSSo822DatGnOySQrV65U48aN9eOPP1pi5rqVCuLJyckaPXq0/vjjDy1YsEDXX3+90Txn+vjjjzVhwgTZ7Xa98847lvgssiqK9Dgv+fn5Onr0qPOL4OkrqJuSn5+vgoIC5xt2QUGBJYpvVm0rU79+/VLzmOxfvHjxYs2YMUOjRo3SAw88oKysLI0YMUJ9+/bV7Nmz9Y9//MNIroceeqjEn63Aitms+rqXrFsMHzlypOUyff7551q0aJGioqJ03XXXSZJ27NihMWPGKCAgQHfddZfhhFVDbm6u8vLyjP39goIC5yJqHTp00Hfffafo6Gi1bNnSWKYzXXnllRo3bpyGDx+uNWvWaNmyZcaL9PSkd89zzz2nmTNnqlu3biVur+xZn0WztF566aVij5NVvPLKK1q+fLlefPFFrVy5Ug8//LBl2mL98MMPmj59uo4dO+ZyhpKp2bsBAQHKy8uzXKFSKmw7aJU2RacbMWKE1q1bZ6mzUSXrPpf+/v666aabTMcoxqqPV69evRQUFKSvvvpKeXl5Gj9+vCX6cxcdVG/cuLF+/fVXtWrVyhIF3aCgIC1btkwZGRmqUaOGM+eTTz5pOFlhu5vNmzc73++L9ntMT0p44403NGHCBPXs2VOenp7q2LGjJkyYoE8//dR5RrQJViyId+vWTZ07d9bbb79tucVZn3vuOX3//feaPn26Jd4jrM5alRNUGf3791fv3r3VtWtX2Ww2ffrpp3rkkUeMZrrttttcZncuXbpUt956q9FMknXbyjzwwAPOPs7jx493OYV59OjRLj2eK9OiRYu0ePFiXXvttZIKZ3K99957mjlzpux2u7755hsjuYYMGVLqtvj4+EpMUpwVs1n1dS9ZsxguFR48uOeee0zHcLFw4ULNnDnT2aNSkm666SbNnDlTL7/8srEifUZGhjZu3CiHw6HMzExt2LDBuc1kq4iffvqp2NjRo0e1dOlStWvXzkCiQme2J1q4cKElFwSWCs866N27t5EF1M5kulXF2ezcudN0BBePP/64JBltiVKShg0b6vvvv9fNN99siULN6WJjYzVy5EhJ0owZM8yGOcMrr7wiu92u66+/3hJnKNWvX1/333+/QkJCXN7TTJ8tKBWewv/VV1+pY8eOpqO4sOrZNlZ9Lm+++WYNHTpUnTt3dslluhWDVR8vqfAA+9GjR+Xh4WGZAxw33nijnn/+eT333HN64okn9PvvvxudMDRx4kSNHTu21GK8ydYoRUaOHKlDhw7p6quvtsT7fRF/f3/nweLT19Po16+fwVTWLIiPHTtW999/v+kYJTp58qRWr15tibMzqgKK9DgvvXv3VlBQkL7++msVFBTo1VdfVUhIiNFML730kt555x1Nnz5d+fn5ateunbHFA09n1bYyp8+KOrNgarKnc2xsbImL/T733HPOfs+ffPKJ7rvvvsqO5iInJ0f/+te/FB0drdTUVP373/82mud0Vshm1de9ZM1iuGT2311pjh8/7lKgL9KsWTNlZGQYSFSoQYMGzjVQ/vGPf2jRokXObabOtpGkZ5991uV3Dw8P1a1bV+3bt9cTTzxhKJWrunXrWrZAbzU//PCD5s2bZ7nF54rk5uYqPj5e2dnZkgrPKDxw4ICxmdgLFixQhw4d1K5dO0t9Efvvf/+rfv36ydPTU15eXpY4WFzEyuseeHp6Gp9FebrGjRtbrp1MkYSEBC1fvlw1a9ZUzZo1LfMas9rZNkWs+lzu2rVLUuFi10Ws0C/Zqo/Xxo0bNWbMGF1zzTXKz8/X2LFjNWPGDAUHBxvNNXbsWP34449q0qSJxo4dq4SEBGfbRhNuu+02SXKe0WhFe/bs0aeffmq5s58TExM1ZMgQZWZmauXKlRo4cKDmzJlj/Oyg8ePHW+75jIqKsmyRvlmzZpbaL7Q6a/0rhOWdPkvQ19fXpdD1008/6YYbbjARS1Lhl4mhQ4dq6NChxjKUxKptZco6Sm7yCHpJBfoid9xxhyTpgw8+MFakT05O1uLFi7V8+XJlZ2dr8ODBGjhwoJEsZ7JStqIiYHZ2tvbt26fatWurUaNGxhcclaxZDJcKn78z1xM4nYkZU2X1Rs7Pz6/EJK5OL8pbyaZNm0xHKFFOTo52794th8OhkydPOn8uYvKz28qsuvhckWHDhikpKUkpKSm6/vrr9eOPP6pt27bG8lx//fX6+OOP9frrr+uqq65Shw4d1LFjR2erLFNmzJhh2Z70Vl734KqrrtKePXt0zTXXmI4iqXBG5ZmzJ+fNm2cojasPP/yw2JgV9jWsdrZNEas+ly+++GKx2eAJCQmG0vyPVR+vyMhILV682Pke8dNPP2ncuHHGzsYu8tdff2nVqlW6+eab1ahRIyUlJcnX19dYnk6dOkmSevbsqfz8fGVlZVni/eF0l112mekIJZowYYLGjh2rN998U/Xr11f//v31yiuvaMmSJUZzdenSRcePH9eyZcv0f//3f7LZbGrZsqV69+5dZi2jIlntNXU6K7yPViUU6eGWM2cJns5ms+mLL76oxDSFWrZsWWZR2fQsFqu2lbHyG/nZmMi+Y8cORUVF6YsvvtBtt92mV199VW+99ZYlDgpZMVt+fr4mTZqkmJgY+fj4yGaz6cSJE+rfv79eeOEFoweCrFgMl6QaNWoYPwX9TE2aNNHmzZvVvn17l/HNmzeXOMO+Mm3dulV16tRxnmEjFR74jIiI0NKlS41kOnz4cJnbGzRoUElJXJ08edKlLdbpP5v67K4KrLr4XJGff/5ZGzZs0GuvvaZHH31UBQUFRvtiDxo0SIMGDdKpU6f0448/atu2bXrjjTf0xx9/6LbbbtP48eON5LJyT3orr3uQlJSk8PBwNWjQwKUXdmX3pF+6dKlycnIUFRWlkydPOsdPnTqlZcuWafDgwZWapySvvvpqsUW4H3zwQS1fvtxQokJWO9vGqs9l0YHrUaNGadq0ac7vGXl5eXrttddcWupVJqs+XkVq1arlchDvhhtusESrlFGjRjkL4w0bNlTbtm01ZswYzZ8/32iujz76SJMnT9apU6ck/a8FqOkzWyTp6quv1oABA9SuXTvVqlXLOW76gPHRo0cVGhqqN998U1Lh2mum31cl6dixY+rdu7eaNWum2267Tbm5ufr222+1fPlyLVu2THXr1q30TCVNwjkdE3KqDor0cIsVZwl+8sknpiOUyaptZaywE3W+TGR/8MEH1b17d33++efOGXkmT508nRWzzZ8/X3/88Yc+//xz1a9fX1JhEWLChAmaO3eu0UWSrFgMl6TAwMAy1xcwYejQoXrqqaf09NNPq3Xr1jp16pS+/fZbvf/++1qwYIGxXFOmTNG6deuUk5Oj8ePHq2PHjpoyZYqWLl2q7t27G8t17733ymazuby322w2nTx5UgUFBca+iFnxs7sqsOric0UuvfRSeXp66oorrtDevXvVtWtXo2syFKlZs6auvPJK/fXXXzp69KjS09O1Z88eY3ms3JPeyuseWGUBW09PT+3du1c5OTnau3evc7xGjRp66aWXDCYr/Izct2+fkpKSXBZMzsvLs8SZg1Y728aqz+XSpUu1detW/fXXXy77YZ6ensbW3in6+1Z8vIq0b99e8+bNU//+/VWjRg2tWrVKV111lXPxUVP72keOHNGAAQMkSRdddJEGDhyoVatWGclyug8++EAxMTHGzy4rSXZ2toKCgnTgwAHTUYo5efKk87t/SkqKCgoKDCeSZs2apV69emnQoEHOsccee8y5jp6JCRNJSUl69tlnS6wvmZ6Qk5iY6PIZeSZTC9JbFUV6VHlW761r1bYyZS3smZubayyXVY0dO1YxMTGy2+3q3r27evToYTqSkxWzrVu3TjExMS6zMRo2bKgpU6bokUceMVqkt2IxXLLm2S3XX3+9Zv8/9t4zLKqrfd8+B7CgWGOJGnuNGkXFggUUSaygYsGGvbcIFmwoKCgCiqixoCgWBLEBlhi7aERjwdg7llgIdpEmzLwfeGcyQ7Hk9zyzls9/zk8zeziOuY49w561r3Xf171sGQEBASxcuBCARo0aERgYSPXq1YXpOnjwIFFRUSQkJODl5UVwcDBv375l48aNNGrUSJiu2NhYnecqlYpVq1axbt06zXBIUYSEhBAXF0ezZs2wtbUVquVroV69elINn8tKgQIF2L17N7Vq1SI8PJwqVap8NKLqv839+/c5cuQIhw8f5s6dOzRr1ozWrVszevRovvnmG2G6ZM6kl3nuQd68eTE3N9c8T01NxdvbW+8mb8+ePenZsyeHDh2S7tqlHrbo5uam0ylrbGxMtWrVBCrLRLZuG1k/S3WXz8yZM/Hy8hKs5h9kPV9q1qxZQ0ZGBosXL9Y5HhkZKbRCPCMjg/j4eE2R0PPnz6VYYxcpUkRKgx7+2TB+/Pgx6enpVKxYUbCiTPr27cvQoUN58eIFixYtYu/evTrGuCj++OOPHDd+RowYIWzuWbVq1aTYjMqJ0qVL6/xGGvg48txpGDDwP4oMi4KckHmwp4w4OTnh5OTEmTNnCA0NpVu3bhgZGREREUHnzp2FGjeyatM26NUULlxYeBeHrP+Trq6uub7Wp08fIREuv/76Kx06dCAoKEjv7/0xChYsSOHChSlcuDBXr16lXbt2uLm5kSdPHtHSNMTHxzN58mTev39PeHg4lStXFqZlwYIF/PnnnzRq1IjFixfz119/STNLQ2ZmzJihGT43Y8YM4cPnsuLm5sa2bduYMmUK27dvp3///kKrn9u3b4+NjQ3jx4/HwsJCmg0N0dm1H0PmuQfOzs6aDdlLly4xZcoUocP6/P39pTMqv/vuO7777jt++OEHoRXquSFrt42MnyXA+fPnRUvIEVnPl/asOpkYNGgQXbt2pVWrVigUCk6dOiW0UOL169cAmJubExwcnO3eTIbu3gcPHjBmzBj+/vtvlEolxYoVY/Xq1cIHtPbo0YMKFSpw/Phx0tPTmTdvHi1atBCqSY2xsXG2Y0ZGRlJ0UclGwYIFpfyNlBU5Vs8GDPwPI9qQzA2ZB3t+CpEma9OmTWnatCnPnz9n69atBAQEsGTJEimq3mTS9rFIAdEmuYxmOIClpWWur4mKiggMDKRDhw5C3vtjaH+/ihYtyuzZs6UxBAEOHDiAm5sbDg4OuLi4CN88OHXqFLt27cLExIQBAwYwZswYg0n/GSgUCsqVK8edO3f47rvv6NWrlxRt1moqV66sMR6WLFkiVgwwfPhwjh07hru7O23atKF169ZYWFjkeCOrT8qVK8e1a9c01erqXO5evXoJ1QVyzz3w9fVl7Nix2NrasmvXLlxdXYV26tWoUYOVK1diYWFBgQIFNMdlyNm9ffu2pkNDJmTrtlEj62cpazSWrOfr+fPn/Pnnn7Rt2xY/Pz8uX77M9OnTqVWrllBdPXr0oG7dupw+fRpjY2OGDh1KjRo1hOlp1qyZThSit7e35jVZMunnzp3LsGHD6NatGwA7duzAw8ODjRs3ClYGTZo0kc7gVSqVvHv3LttA4rdv3wpSBBYWFp/8m/v371OpUqX/vpgsiL73/9qQ547WwFdHfHw8L1680PmnE71YkBFZY2VkHuyZG3fu3KFatWofzTTTFyVKlGDs2LGMHj2ao0ePipajgwzaUlJSch1ek5KSIkDRP8hohhv49xQoUEAagz4lJQUvLy+OHTuGv78/zZs3Fy0JyMy1VZ+j0qVLa4aWGfg4CxYsICQkBDMzM80xhUJBTEyMQFV8Mi5s1apVelKiy6RJk5g0aRKPHz/m6NGjBAYG4uLiQpMmTWjTpo2weRGzZs3i8OHDpKamUqpUKR4+fEijRo2kMOllnntgYWHBvHnzGDVqFOvXr9eJvhHBn3/+yZ9//sm2bds0x0Tn7KopWbIknTp1on79+prPFMQNolcze/ZswsPDdbptXFxchGoCeT9LWaOxZD1f06ZNo2XLlsTExBAdHc2gQYPw9PRk8+bNQnW9fv2ab7/9VmdT8fXr18Iq1m/cuCHkfb+EFy9eaAx6gO7duxMcHCxMT61atT7qRYje2OjcuTMeHh74+vpqdKampjJnzhy6dOkiRNPn/N44Ozuza9cuPajRZdOmTZ/8GxcXl2zRWf+vIsddrYGvDn9/f9avX0+JEiU0x0QvFurUqZOtwi1//vzUqFGD+fPnC2vXkjVWRtbBnn/99Rf+/v4ULVqUyZMnY2pqyvv371m6dCkhISFcuXKFoUOHCtG2dOlSGjdurDF5p06dSoUKFaTIN5dNW2pqqhTnxcD/jWfPnuHp6Znr66IMCG1dOWkUpatbt248efKEAQMGcPPmzWybPoMHDxaiKyuiK5u/Fg4ePMiJEycoVqyYaCk6nDlzhoIFC2Jvb0+NGjWkq1AqV64c/fv3x87OjujoaNauXcv+/fuFmfSnTp3i8OHDeHh4MHbsWJ4+fcratWuFaMmKjHMPshZCmJiYMHr0aM2aX9SAN5kHYDdo0IAGDRqIlpGNSpUqMXXqVN68eYOnp6fOhqNIZP0sZY3GkvV8vX79mkGDBrFw4UI6d+6Mg4ODFOdQXbmuTcmSJYmOjhakSH4yMjJ0NjJevnwpVE9MTAwqlYqAgADKlSuHo6MjxsbG7Ny5kydPngjVBpnZ887OzrRp0wZzc3PS09O5dOkSjRs3ZsiQIaLl5Yqo9WLWjoOciIuL04OSrwODSW/gX7F7926OHDmiY9KLZsCAARQsWBAnJyeMjIzYtm0b9+7dw9raGnd398/awftvIGusjKyDPWfMmEGNGjX4+++/Wb16NTY2NkyYMAEzMzOhN9Vr1qzh999/16nK6N+/P15eXhQsWFCo+SajNllvKGQmNzNcpVIJq3w2NjaWIiszK/369cvxsWjq16+Pubk5z58/5/nz56LlaMja2ZL1uaELLmcqVapE4cKFRcvIxqlTp/jtt9+IiIjg3LlzdOnSBTs7O+Fa3759y9mzZ/njjz/4448/ePLkCZaWlgwYMAArKythukqWLEmBAgWoUqUKt27dwtbW9qObj/pEe+7BzJkz+f3334XPPZB1uNvLly+Jiori/fv3miG7Dx48EH6+gByLEmSIlbl37x5Tpkzh+vXrKBQKGjZsyMKFCylbtqxQXbJ+lrJGY8l6vj58+MCHDx84ceIE3t7eJCcnS/G9165cT0tLY8+ePQYD8BP0798fR0dHOnTogEKhYN++fQwcOFCYHnVxxJUrV/Dw8NAcHzBgAA4ODqJkaTA2Nmbp0qVcvHiR2NhYIDPyr379+oKVfRwZkxIMZMdg0hv4VxQrVkwqgx4yK8t27typeT5kyBB69OiBp6cny5cvF6ZL5lgZGQd7Pnv2jI0bN5KSkoKDgwPh4eEMGjSIIUOGCK0u2717N5s2baJIkSKaY/Xq1eOXX35h8ODBQk16mbXlhMjcd5DTDIePD44aOXKk/oRoUbJkSSk7ImTUBLo5ozKRU2eL+rnoLjiZcXJyon///jRt2lTn90f098/U1JSuXbvStWtXnj59SmRkJP3796dy5co4ODhgbW0tRJelpSU1a9akVatWzJw5kwYNGkjRtZEnTx7Onj1L1apViY6OpmnTplIYSZD5/1ewYEGCg4MxMjKib9++QvJitdHO/n38+DFv3ryRoltj4sSJ5M+fnzt37tC8eXNOnTpFo0aNRMsC4NChQyxdulRj7iqVSl6/fq0xb0Qxffp0evbsSffu3VGpVGzdupWZM2eyfv16obpk/SxljcaS9Xy1bdsWS0tLvv/+e+rWrUvnzp3p3LmzaFk65M2bFwcHBxwcHJg0aZJoOdLi6OhIxYoVOXHiBEqlEnd394/Gg+qL5ORk7t27R5UqVYDMWFKZIhvNzc2zRcGFhobSp08fMYIM/E9gMOkNfBHqKe61a9fG09MTOzs7nRtXkdV4ycnJ/P3335QqVQqAv//+m9TUVCDTKBeFrLEysg72VA9Eyp8/P2/evMHHx4eWLVsK06PG2NhYxwRXU6JECeEmhMzackJ0NqOMZjjkbvylpKTobEDqExmMmdyQLeIJ+OiGsEKhYOzYsXpU8w+f09myZ88e6W6uRRMYGIiZmRnv3r0TLSVXypQpw6hRo2jdujXz589nzJgxmrWavjl27BglS5b86N+IyBydPHkymzZtwtvbm8DAQJo1a8aIESP0qiE3QkNDWbp0Ka1atUKpVLJq1SpmzZpFx44dRUsjICCAdevW8c0332iOidzUe/LkCYcOHcLd3Z3evXszfvx4xowZI0RLVnx8fJg4cSKhoaEMHz6cQ4cO6WTTiyI5OZnevXtrnjs5OREeHi5QUSayfpayRmPJer4mTJhAr169NPe3fn5+wofGQmYMjxqVSsWVK1eEDvTU5tmzZ9y8eZOWLVsSHx8vvKtFTXx8PPv378fd3Z179+7h5+dHtWrVPvmb/t9m4sSJODo6UrNmTVQqFXfu3MHPz0+opk/h6+trMOkN/J8wmPQGvojx48frPNe+8RddjTd8+HC6detGy5YtUSqVxMTEMH36dJYvX64Z1ioCWWNlZB7sqaZ48eJSGPRq0tLSssUUpaWlkZ6eLkiRrg5ZtWVFdKudjGZ4TsTHx7Np0ya2bdtG4cKF6du3r941uLq6fvJv1q1bp/f8RRkjngBevXqV7VhqaipRUVGYmZkJM+k/h6CgIINJn4Xk5GShXT+fIj4+nqioKKKiolCpVNjb2+Pj4yNMz+fczIuIHNCudAsPD+fdu3eflY+qD4KDg4mIiNCYXE+ePGHEiBFSmPSRkZEcOHBAo0006g7eSpUqcevWLezt7aVZ45iamtKxY0euX79Ovnz5cHd3p1OnTp/1G/rfpEqVKly4cEFzH3Tr1i2+++47oZpA3s9S1mgsWc8XwLfffqt5LINBD/9k0qvvcb/55htmzpwpWFXmRra7uztGRkaEhYXRqVMnfH19sbW1FS0NV1dXbGxsgEyfokmTJsyYMYM1a9YI1fXTTz/RqFEjzp8/D2QONC9evLhQTZ9C5gInA18HBpPewBchc860g4MD9evX58SJE5iYmDB27FgqVarEX3/9pbOAEIGMsTIfG+wpUpf2e4senqZN69at8fX1ZcaMGRqNKpUKPz8/mjVrZtD2FSODGa7NpUuXCA4O5sCBAygUCtzd3XXMaH3yOa2uu3fv1rtJL2vEU9Ys59u3b+Pi4oKFhQULFy4UoulzMdxUZKdy5crcuHFDGuNBza5du4iMjOTOnTu0b9+e+fPn88MPP4iWJS23b99m06ZNvHnzRud4QECAIEX/YGZmpmOCly1bVvjMIjVlypSRxqCHTKNt7dq1mJubs2zZMszMzKQpKsmXLx9paWlUqFCB69ev07RpU+EFCZC56ePk5ETNmjUxMTHh2rVrlCxZUjMcWNQQYFk/S1mjsWQ9X7IiumM3N3755RfCw8MZMWIEpUqVYsuWLbi6ukph0r969YoBAwYAmdezQYMGERERIVbU/88333zDTz/9JFrGZyPDtT83RMfpfQzDfcg/yOOAGfiquHv3LhcuXKBHjx64uLhw+fJlPD09hRuCL168oFy5cqhUKm7dusWtW7eEX9RljZWRdcPl5s2bmoqflJQUzWOVSoVCoeDChQtCdI0ePZoxY8bQtm1b6tevj1Kp5PLly1SpUoVly5YJ0SSzNllz37WRyQyHzK6bDRs2EBcXR+fOndmyZQsTJ06ke/fuwjR9DiKuY19DxFNISAhLlixh9OjRet/E+DfIfFMhiqdPn9KjRw/KlSunY5yKMrbUTJ8+nbJly2JjY4NKpSIyMpLIyEjN67NmzRKoTj4mTpxIy5YtqVmzpmgp2WjRogVz5syhX79+GBsbExkZSaVKlTSRRSJjJC0tLfHx8aFt27Y6xSaiNM2dO5e9e/diYWFB3bp1Wbp0KZMnTxaiJSs2NjaMGDGChQsX4ujoyPnz5zWDD0Uiy/nJiqyfpazRWLKeL9n4lKksco0PmfG76lhegO+//16atVdGRgbx8fGajdnnz58bTNOPkFusoEqlEnbePuf77+/vrx8x/wKZtekbg0lv4F8xZ84cevXqxbFjx3j27BleXl4sXryYrVu3CtM0a9YsoqOjqVixouaYQqEQbtLLGitz9uzZXF9TKBRYWFjoUc0/HDx4UMj7foq8efOydu1azp49y5UrV1AoFAwePFhnWExSUpImU///dW2y5r6DvGa4s7Mz9vb2rFixQtPKKcvi/WOI0ihrxNPr16+ZNm0a9+/fZ8OGDdSuXVuoHgP/HhcXF9EScmTs2LFfxbVBFvLnz8/06dNFy8iRPXv2AHDixAmd4+PHjxceI6mOf9u/f7/mmEhN33zzDf369ePatWvY2dkxefJkaf4PRo0ahb29PaVLl2bFihWcPXtWivgw7SHAMiHrZylrNJas58vb25s+ffro3HuLRH2tSkhI4N69ezRr1gwTExPOnDnD999/L9ykNzU15cmTJ5rP7ty5c+TLl0+oJjWDBg2ia9eutGrVCoVCwalTp5g6dapoWdKSNQJaG1EbtNq/1drExMSgUCiEfv9r1aqV6zVLoVBw7do1KleurGdV8mIw6Q38K1JTU7G3t2fevHl06NCBpk2bCq+OjYmJYd++fZiZmQnVkRVZY2Xmzp2b4/GHDx/y4cMHrl27pmdFmZQuXTrXmBsZ2hcbN25M48aNc3ytX79+7Nq1S8+K/kEmbSKHd34KWc3wFStWEBoaio2NDa1bt6Zr166GKpZckDXiKSYmBldXV6ysrFiyZEmOUWcGvh5kNbg+dnOoRsSAVllp0qQJx48fp2XLltJ02qiRtasR5NN27tw5nJ2dMTY2RqlUkidPHlasWCFNh8Tt27dZt24dxsbGtGnTRmfgrgFdZP0sExIS8PT05OTJkxgbG2NjY8P06dNz7NzTJ7KeryJFijBkyBDKly9P7969+fHHH4VeY1etWgXAiBEj8Pf3p0KFCkBm7FPWOEIRTJo0iSFDhpCQkICjoyP3798X3o2tpkePHtStW5fTp09jbGzM0KFDqVGjhmhZJCYmEhISwsiRI3n8+DHBwcE4OzsLKYrTRrbfR/jn+6/m+fPnuLq6UqFCBRYtWiRIVSYxMTHZjkVFReHv78+gQYP0L0hyDCa9gX9FWloaz58/59ixY6xevZrnz5+TmpoqVFOZMmWkM+hBzos4ZG/XT05OxsvLi1evXgnNTu7Zs6fGTJ43b57Oomr69OlCTfBPIbOhqm9tnxq0JTKOQVYz3MbGBhsbGx49ekRYWBjTp0/n7du3LF++nP79+3+0O+H/NWSMeAIYMmQIefLk4c8//6Rnz57ZXhcdk/IxZPgfMPCfQ8SA1s9BxPesRIkSjBw5UmdDT6FQcP36db1rycr79+9ZtGgRd+/eJSAggMWLF+Pq6krBggWFacraMm9kZETRokVp2LCh0HW2p6cnXl5eWFlZAZnr6zlz5hAWFiZMk5ply5axb98+2rdvj1Kp1EQYqTOeDegi62c5bdo0ateuTUREBBkZGWzduhU3NzeWLl0qVJes52v06NGMGjWKEydOsGPHDhYtWkSnTp3o06eP0HkWT58+1Rj0kDnr49mzZ8L0qGnYsCHh4eHExsaiVCqpX7++VENQ09LSyJ8/Pw4ODrnGueib6dOna4Zdq+f5ubm5CTedU1NTCQgI0HRsDBgw4KMRx/rm+PHjzJgxg/bt27Ny5Urhs260uwvev3+Ph4cHZ8+eZe3atcLSG2TGYNIb+Fc4OjrSpk0bOnToQLVq1WjdujVjxowRqqlhw4Y4OzvTpk0bnepF0XE3ssbKaHP9+nUmTZpEhQoViIqKErpg0L6Bz5o/L7uJJEM1dm7oW5vMhrLsZnj58uWZMmUKP//8M/v27SMsLIygoCBiY2OF6soNEf+XMkY8AWzYsEGv7/efRD1I0ICB/wsqlYqMjAxMTExITEzk1KlT1KhRQzOsTETmaHh4OOHh4ZQvX17v7/0pPD09KVWqFC9evCBfvnwkJiYye/ZsoQZE1pZ5pVLJ8+fPefLkCYGBgdSrV0+QMjQmJWT+lssw/BcyKwJ37typiUYZMmQIvXv3Npj0H0HGz/LZs2cEBQVpnru6utKxY0eBiv5BxvMFmfcXpUuXplSpUly6dIm7d+/Sr18/hg0bRu/evYVoKlmyJEuXLqVbt24AbN26VYrr/7Bhw1i7di3W1taaY7169SI8PFygqkx27txJUFAQqamp/Pjjj4wZMwZnZ2d69eolVJd2t0GhQoWYMWMG9vb2QjUBuLu7k5SUhJWVFb/++iuvX79m4sSJomWRlpbGwoUL+fXXX/Hy8qJNmzaiJelw6dIlJk2aRO3atYmMjKRw4cKiJUmJwaQ38K/o27cvvXv31uwY7tq1S/iAJLWBtW3bNs0xGTLpZY2VUbNu3TpWrFjBxIkT6d+/v1At8HEzWWYT3IAuMsfdqJHdDM+bNy9du3ala9euUkQ9ZeXly5cUL16coUOHCtMgU8QT5B6PcvHiRYKDg4XFp3z48IHly5dja2vLDz/8wKJFiwgJCaFOnTosWbKEb775RujnKCuHDh3C1tZW51hERITwXFtZuXPnDiNGjMDNzQ1LS0tNN0liYiLe3t60aNFCSOZo8eLFhRrLH+P69essWLCA48ePY2pqip+fn/As86wt82rOnDmDn58fGzdu1LOiTOrVq8e+ffs0punJkyeliGOAzMIE7e6HwoULC49jADh//jzLly/nxYsXOhvqoru6ZP0sy5Yty8OHDzVV2H///bfOoE9RyHq+tm3bRnh4OC9evKB3797s2LGD4sWL8/LlSzp37izMpPf29sbDw4MuXbpgZGREq1atmD9/vhAtABMmTCAuLo5Hjx7pFESkp6cLr3BWs2nTJrZu3Ur//v355ptv2LlzJ8OGDRNu0qenp5OYmKjp4nr//r0URXtXrlzRXEc7derEwIEDhZv0d+7cwcXFhZIlSxIVFUWJEiWE6snKypUrWb9+PVOmTMmx29jAPxhMegP/ipcvXxIVFaW5UCqVSh48eCC08mfTpk3C3vtjyBor8+LFC6ZOncrff/9NaGgo1atXF6ZFGxl+eA3831m/fv1HXx88eLCelHwaWczwadOm4e3tDWRufKorgCAzHmj79u161zRkyBDWrVsHwOrVq3WG/g4dOpRdu3ZJW4Et+lqiVCrZv38/wcHBXLt2jU6dOgnTsnjxYuLi4nB0dOTcuXNs2bKFNWvWcPPmTby9vfH19RWmTUaOHDlCeno6Pj4+KJVKzfH09HSWLVtmMOlzwcfHh4kTJ9KmTRt27NgBwN69e4mPj8fZ2ZkWLVoI0WVubs6ECRP46aefdAwR0UUcQLb2+IyMDKla5rVp2rQp8+bNE/b+J0+eJDw8HA8PD0xMTDTdB4cOHUKhUGTrvtQnjRo1YsyYMTg6OmJsbExUVBRly5blwIEDgLjvmpubG7169eL777+XqtBF1s/SyMiIrl27auZXxMTE8O233zJq1Cgg9w2s/zaynq9ff/2VkSNHYmNjo3PdKl68OM7OzkI0AZQqVYpffvmFN2/eCJ8nADB16lQeP36Mm5ubToyrsbEx1apVE6jsH4yMjHTizMqUKSPFDJeuXbvSs2dP2rdvj0Kh4ODBgzg4OIiWpTM/r0iRIsLvOQC6d++OSqWiTJkyOcbKirp+ATg5OXHp0iXGjBlDkSJFNL+NamRYj8mEwaQ38K+YOHEi+fPn586dOzRv3pxTp07RqFEjIVq8vLyYOXOmZgGVFZEXpKzIFCtjZ2fH+/fvsbe3Z+vWrdleF5UZLtNNhIF/z61btzSPjxw5go2NjUA1ushohgPcvHlT83jjxo06utLT00VI4uXLl5rH+/fv1zHpZViQfgxR15K3b98SFhbGli1bSE5OJiMjg71791KxYkUheiDzBn/Hjh3kzZuXTZs2YWtrS6NGjWjUqJGwqliZuX79OqdPn+bFixc6BQAmJiaGAVcf4enTp5o29DNnztC2bVuMjIwoU6YMiYmJwnRduXIFQGetI0OnJWR2A/n6+pKSksKJEycICQmhadOmomXlirYxoW9kLcYBNPnN6k1tNZs2bRL6XcubN6+U1yxZP8v27dvTvn17zXPtiBmRyHq+MjIysnWbqRFZKXvv3j3GjRvHu3fv2L59O4MGDWL58uVUrVpViJ7vvvuO7777jv3795OWlsaDBw+oUaMGKSkpmJqaCtGUlaJFi3L9+nXN2jkqKkqKDY6RI0dSrVo1YmJiMDExYfLkyTpxQbIgw+a6u7u7aAkfpV69epw8eZKTJ0/qHJdlPSYTBpPewL/iyZMnHDp0CHd3d3r37s348eOFZdJbWloC0K5dOyHv/7nIFivTp08fKQ3xmzdv0rBhQwBSUlI0j1UqFWlpaSKlfRIZWptzQ9/aFixYoHnctWtXneeikdEMB13TO6sBLup/Vft9ZdEkMx4eHuzZs4dGjRoxbdo0bGxsaN++vVCDHjKrtdQVxLGxsTo3zzJUSsnG2LFjGTt2LCEhIfTr10+0nH+FiE007ZvU2NhYnc3+1NRUvetRI6vBBTB58mQCAwMpVKgQ/v7+tGrVSviMp9w4f/680HVOuXLluHbtGklJSZrZBw8fPhQexwDyfseqVKnC5cuX+eGHH0RL0UHWz1J7PQiZ19EHDx5oZmqIQtbz9e7dOyHzfz6Fp6cnM2fOxNfXl9KlS9O/f39mz55NSEiIUF2XL19m7NixmJiYEBYWRpcuXVi5cqXmXlckM2bM4Oeff+bhw4e0bNmSfPnysWLFCmF61BE3r1+/1hSVqHn9+rXw+WFv377VqQZ/9+6dznMRprP6+vXhwwfu3r0LZP4GyBCpJOtvpKwYTHoD/wp1xlWlSpW4desW9vb2wswtdYXuvXv36Nmzp840dxmQNVZm/PjxoiXkyMGDB0VLyJGPDQCGzGo4UYs/mbWBfGaujGZ4VmTRoX1+ZNEkMzt37sTW1pZu3brRvHlzjIyMpDlvaWlpJCcnc+XKFfz8/AB48+aNTpyLAV169+7NmjVriI6OJj09nRYtWjBq1Cih1cRqZBzQWqRIEW7cuEFiYiIJCQmaeREXLlygdOnSetfzNZAnTx7NppAs5NSZ+vr1ax4+fKgZ4CeCWbNmcfjwYVJTUylVqhQPHz6kUaNGwo1KyBxuuHnzZo2Jqo4BDQsLE6JHHUP3/v17+vTpQ/ny5XWuW6Iz6WX9LMPCwvDx8SE5OVlzrHjx4vz+++8CVcl7vkxNTWnTpg01a9bUMepFd7G/fv2aFi1aaKL8+vXrJ8Vw1oULFxIcHMzkyZP59ttv8fHxwcvLSxMPJ5KqVasSGRnJ/fv3ycjIoHLlyuTJk0eYHicnJ3bt2kWzZs2yFQwpFAquX78uTBtkzq/QNp7LlCmjeS6yMjw8PFwTP/3hwwfy5MnDxIkT6dOnjxA92sTHxxMYGMj58+dRKBQ0bNiQ4cOH8+2334qWJh3i7zIMfJV88803rF27FnNzc5YtW4aZmRkpKSlCNalUKvr370/lypXp2bNntuxRUcgaK/OxyI8ePXoIi/woV64ckHljERcXh6mpKeXLlxf+Wco8AFhmbbIji4EKcmlRI6MmmTl27Bjbt2/H3d2dlJQU7OzshHZnqOncuTMDBgxAqVTStGlTvvvuO2JjY1m8eLG0MwVkwN/fn+vXrzNw4ECUSiVbt27Fx8eHGTNmCNUl64BWFxcXBg0aRGJiIpMnT6ZAgQIEBQWxatUqfvnlF73rkZnPGeYsiqydqQqFgmLFitGwYUMKFSokSBWcOnWKw4cP4+HhwdixY3n69Clr164VpkebSZMmUbduXWJjY+nUqRNHjx6lTp06wvRo517LiKyfZWBgIOvXr2flypVMnDiRo0eP8uzZM9GypD1fPXr0EC0hV1JTUzVr2ISEBCkKElJSUnQy6K2trYVsqOfE8+fP+fPPP2nbti1+fn5cvnyZ6dOnU6tWLSF6du3aBSB0VtjHkLEy/NChQ2zatIng4GC+//57AC5dusSMGTMoUaIEP/74ozBtT58+xdHRkXbt2vHzzz+TlpbGmTNn6NGjB1u3btX4PwYyMZj0Bv4Vc+fOZe/evVhYWFC3bl2WLl3K5MmThWqaPHkyLi4unDhxgp07d+Lj40P79u2F30zLGiuj/aMnU+RHRkYGCxYsYOvWrZiZmaFQKEhOTqZ///64uLgIO5eyDgAGubXJiIz/jwCPHj3SVDBqPwb466+/hGi6d++exsR9+PChjqH76NEjIZogsyr8Uxt3ItqvixUrxvDhwxk2bBjR0dGEhoaSkJCAk5MTw4cPF5ZvO2zYML777jsSEhI01/rz58/TtGlTRo8eLUTT10B0dDQ7duzQVJO1bt0ae3t74esKmQe0RkdHk5KSQuHChQFo0KAB27ZtEx4XIRsyD3POGvmREy4uLixevFgPav6hZMmSFChQgCpVqnDr1i1sbW3x9PTUq4bceP/+PR4eHnh5eWFlZcWAAQOERls2adIEyIywmD9/vs5rEyZM0LwuClk/y6JFi1K/fn2+//57Xrx4wejRo+nYsaNoWdKer9zigUTTt29fhg4dyosXL1i0aBF79+5l2LBhomVhYmLCmzdvNPch9+7dE6zoH6ZNm0bLli2JiYkhOjqaQYMG4enpyebNm4XqSklJ4fDhw7x+/VrnuOgowvXr13/09cGDB+tJyT+sX7+egIAAqlSpojlWr149AgICcHNzE2rSL1myBBcXF7p27ao51q5dO01hgsg1j4wYTHoD/4oiRYowYMAAAAYNGsSUKVMEK8rEyMiIunXrEhcXx/379zl37pxoSdLGymgjU+THmjVrePr0KYcOHdK0xz9+/BhPT09Wr16d64BgfSLTAOCsyKJN28zNau6C2FZrGc1wgJkzZ2oeZ61kFDVzY82aNULe91M4OjpqqmxyQ3TEk7W1NdbW1jx58oSwsDBmzJjByZMnheW3ag/DA6S4YZUdlUql0+6dN29eoe3famQd0AqZ50h7A01k1q52PmxOiBxU9rUPc46Li9P7e+bJk4ezZ89StWpVoqOjadq0KUlJSXrXkRPqfOSKFSty+/Zt6tWrJ3QtPWfOHOLj4zl//rzOAPj09HShG+xqZP0s1SZqxYoVuXTpEi1atCAjI0O0LGnPl6zxQD169KBixYocO3aM9PR05s2bJ2zzWptRo0bRv39/nj9/jouLC7///nuu3dD65vXr1wwaNIiFCxfSuXNnHBwchGf4Q+bg2Hfv3vHdd99pjikUCuEm/cKFCylRogTNmzeXZrZTUlKSjkGvpmrVqrx9+1aAon+4du1ajoWD3bt3JzAwUIAiuTGY9Aa+iHfv3jF69Gh69+5N586dgUxjKSUlhRUrVmBmZiZM28GDB9mxYwcXL16kffv2zJ8/X2irqRpZY2W0kamy+Ndff2Xr1q3kz59fc6xcuXIsXLiQgQMHCjfpZRsArI1M2mRutZbRDIePVy/euXNHj0r+QXS1XW6IGIr5bylbtiwuLi6aDdt+/fp9coPhv8HBgwdZu3Ytt27dwtTUlBo1ajBkyBBh1f1fA7Vq1WL+/Pn0798fhULB5s2bqVGjhmhZ0g5orVWrls56wsjIiKJFi2JlZcWsWbMoWLCgXvV8rB1dZGYsGIY5/xsmT57Mpk2b8Pb2JjAwkGbNmjFixAjRsoBMc97Ly4tu3boxc+ZMkpKShHal9ujRg9u3b3Pz5k2ddY2xsTHm5ubCdKmR9bPs1asXI0eOZNWqVXTt2pWDBw9StWpV0bKkPV+yxgNB5jwu9VwUWbCxsaFq1ar8/vvvKJVKxo4dK8X3CzIj2D58+MCJEyfw9vYmOTlZio2gv//+m19//VW0jGxs2LCBiIgILly4QNu2bXFwcNCJMhLBxz4v0ZuNH7tvEx1pLCMGk97AF+Hr60uNGjV02mWWL1+Ol5cXfn5+uLu7C9MWFBREr169WLJkiY7BKxpZY2VkMuazktPnV7hwYaGaZR0ADHJqU5u76enpmmFlCQkJlCxZUqQsQE4zHDKr+P39/SlWrBiTJk3C1NSU9+/fs3TpUkJCQrhy5YreNX0qr1xUR0RqairXrl3LddEnwwZtVtQV2CI2GH799Vf8/f2ZMGGCxki9dOkSnp6eTJ48WahZKTNz5sxh3rx59O7dG6VSScuWLaXYgJR1QGtMTIzOc5VKRUJCAiEhIfj6+up9jShjZqw2hmHOX4a5ubnGYA4PD+fdu3dCM/K1cXd3Jzo6mtq1a9OzZ0/hFbI//PADP/zwAy1atJByaLOsn2WPHj3o2LEjBQoUYOvWrVy+fJmWLVuKliXt+ZI1Hkg2rl69qvO8fv36QGaUy9WrV6VYs7Zt2xZLS0u+//576tatS+fOnTUFmSKpUaOGNPeP2jRt2pSmTZuSkpLCgQMHmD9/Pu/fv6dLly507txZE/mnTypXrkx0dHS24pvo6OgcK+z1ibGxMfHx8dl+j+Lj4w0mfQ4YTHoDX8SFCxeIjIzUqfLJmzcvM2fO1MmY0ifqjDL1JPmUlBSdIbbqFlQZkClWRtbID+0KwayIrJ6VdQAwyKktt66b5ORkVq5cKbTrRkYzHDKzY2vUqMHff//N6tWrsbGxYcKECZiZmQkbEJaUlERqair29va0atVKmgrPR48eMX78+ByvCQqFgsOHDwtQ9XmIuO5v3LiR4OBgypYtqzlWtWpVzM3NmTFjhsGkzwUzMzMp53rIOqC1WLFi2Y4VL16c2bNnCxlQ7OXlxcyZM3PtwFOvG0VgGOb8f0cGk1KNqamppmK9b9++9O3bV6ien3/+mYCAgFxjzURGDuaETJ+lOo6udOnSUm5wgDznS9Z4INn4WPStLGvWCRMm0KtXL8133s/PT9jQWG3at29Phw4dqFGjhqboC5AmFi5//vzY29tjb2/PX3/9xYwZM/D29ubSpUt61zJhwgRGjx7NmDFjsLCw4MOHD5w5c4a1a9eybt06vevRpnfv3syYMYOAgACNB6AuMhT9eykjBpPewBeRJ0+eHE2avHnzki9fPgGKoFmzZhrTIycT/Pr16yJk5YhM1euyRn6kpKTkWiGrvfmib2T+AZFRm8xdNzKa4QDPnj1j48aNpKSk4ODgQHh4OIMGDWLIkCE6C1N9cvjwYc6dO8euXbvw8PDAxsZGipbOatWqERERIVTD18T79+91DHo1lStXFhqPIjtq0/TNmzc6v0miDa6vbUCriYmJkA5HS0tLQOyaJjcMw5wN/DcZPnw4IHf0oIGvn5zigURX7ELmTCLRmeXaHDlyRLSEz+Lbb7/VPJbBoAf45ZdfGDlyJBUqVBAtJVcuXbpEVFQUv/32GzVq1MDLy0uIjtq1a7Ns2TICAgI0BSaNGjUiMDBQeJd9nz59ePjwIa1ataJatWqkp6dz//59BgwYQPfu3YVqkxGDSW/gi8iXLx8vX77MNozyxYsXwqqcteNkZEQmY16bj0V+iCQ1NZVx48bl+JrIc1m/fn2aNm0qZUuWjNpk7LpRI6MZDv9Ub+XPn583b97g4+MjRZu1hYUFFhYWpKSkcPDgQRYsWEBiYiJdunSRcoPIQHY+1gHxNeX765vZs2fj4OBA7dq1pfstl2lA66dITEwUEu9nY2MDwL179+jZs6d0N/mfGubs4uLC4sWL9SnpszFcN+Rm3bp1WFtb06pVq2z3bAYM/KeQNR4oNDRUKpNezfv37/nll184efIkxsbG2NjYMHLkSKnu32TD1NRUs+koE3/99RdRUVFERUWRL18+unTpwo4dOyhVqpRQXfXq1SMoKEiohtxwdXVl4MCBmi6D+vXrS9utJBqDSW/gi3B0dGTChAksWLCA8uXLA/Dw4UNmzpwpfBdMqVQSFBREdHQ06enptGjRglGjRgk13UDeWBmAQ4cOkT9/flq2bMmAAQN49eoVxsbGrF69WthFU9ZqA29vb548eUKzZs1o3bo11tbWOhUHIpFRm4xdN2pkNcO1KV68uHSa8ufPT4cOHShQoADr16/H399fmElvYWEh5H0N/L+FiYkJgwcPFi0jG7INaFVz4MCBbMdev37Nzp07hWbbqlQq+vfvT+XKlenZsyc//fTTV2GKxMXFCXtvlUpFRkYGJiYmJCYmcurUKWrUqKHp1PD399ebFjs7O8zNzbG1tcXS0vKr+OxEU7t2bXbv3s3cuXOpXr061tbWtG7dmu+//16orpyuEdrIEL327Nkzbt68ScuWLYmPj8+xC00Ex48f58SJExgbG9OmTRuaNWsmTMvHOhn3798vvBincuXKzJo1CwsLC82aH8R/v2bNmoWRkRHTp09HpVIRHh6Op6en0PkVstO8eXNCQkL48ccfda79ouOMbW1tKVu2LPb29tSuXRuAixcval4X8V37Gq6v3377rXCP4mtAoTKUQhj4QlatWkVgYCCmpqYolUrS09MZPny48Cnzvr6+3Lhxgz59+qBUKtm6dStVqlTRiXURwa5duz76uqiK9qioKFasWIGXlxeNGjWiU6dOzJkzh6NHj6JUKpk+fboQXWfPns31NYVCIdSce/78OTExMcTExHDmzBnMzMxo3bo1VlZWNGrUSJguGbX17t2bFStW5Nh1M3ToUKFRJV27dtW8v52dnfDoCjXdunXTXC+0H8vAxYsXiYiI4ODBg9SpU4cuXbpga2srbMNFPYskN0Qt3tPS0j5pIPXr14+QkBA9Kcqkdu3aOcaNqFQq0tLSsg01M5DJ1KlTGTp0KDVr1hQtRYdXr17pPNce0GpkZCQsTszJyUnnuZGREcWKFcPKygoHBwchmtQolUpOnDjBzp07iY2NpX379syYMUOopk8h6nfgzp07jBgxAjc3NywtLTXr1MTERLy9vWnRooVe9ahUKi5cuMDhw4eJiYmhfPnytG3bljZt2ggZzqfNp9bKCxYs0JOSnPnw4QN//vknp0+f5syZMzx9+hRLS0vmzZsnRE/Wa4Q2CoVCeM70sWPHcHd3x8jIiLCwMNq1a4evry+2trZCdS1btox9+/bRvn17lEol+/fvp1+/fgwYMECIHnXBWUJCAvfu3aNZs2aYmJhw5swZvv/+ezZs2CBEl5qcvmcyfL/atWvHb7/9pnmuVCrp1KkTv/76q0BVmQwcOFD455YT9erVIy0tTeeYDHHGMl7LZNSkpkGDBjl2pKpUKhQKBRcuXBCgSl4MJr2Bf0VycjL37t3DyMiIqlWr6pgSf/zxB02aNNG7Jnt7e3bs2EGePHmATLPE3t6e/fv3613L14CDgwPLli2jXLlywD/GZWJiIj179hS2YMhtYNrDhw/58OED165d07OinFEqlRw4cIBVq1Zx8+ZN4YsFbWTQtmvXLnbs2JFj181PP/300YXEfxtZzXBtIzUlJUXzWOQCZvny5URFRVGgQAG6du1K586dKVGihN51ZCVrJbH2Ukbk4l2m75M2jx8//ujr6t8BA7r06dOHy5cvU7ZsWZ0NKVk29rKSnp6OnZ2dsN/v1NRU4Z1SH+PFixfs3r2bXbt2YWxszM6dO0VL+iiiricjRoygc+fOmnX12rVr2bt3L/Hx8Tg7OxMWFqZ3TdrcvXuXQ4cOcezYMfLly0dwcLAwLephfBcuXODJkyfY29tjbGzMvn37KF++PD4+PsK0qXn9+jWnTp3iwoULxMTEULBgQcLDw0XLkpKePXvyyy+/MGLECCIiIrh+/Tqurq5ERUUJ1fXjjz+yc+dOzcDYN2/e0Lt3b+Hm7ogRI5g1a5YmSuzJkye4ublJG7chGicnJwICAjQFTImJiYwYMYItW7YIVpbpC2zevFmn88CAgf8UhvuQL8MQd2PgX2FqakqdOnVyfG3BggVCbipUKpXGoIfMWA3t5yKRMVYmJSVF54JYuXJlAM3EbVFkNT+Sk5Px8vLi1atXmiEoonj58iVHjx7lyJEjnDt3jho1amBnZ8eiRYuE6pJRW7du3YiPj6dLly7Zum5EGvQAN2/e1OQ3p6SkaB6L3s0/ePDgJ/8mKSlJrwvo5cuXU7ZsWb799ltOnz7N6dOndV5ftWqV3rRo07VrV2JjY7GxsaF79+7CB9mqkbXuQX2tv3LlCufPn0ehUNCwYUPq1q0rWJncODs7i5bwRYga0Kqmd+/eUm5SHTx4kB07dnDx4kXat2/P/Pnzc13DGoCnT59ib28PwJkzZ2jbti1GRkaUKVOGxMREweqgatWqVK1alZEjR5KQkCBUy5AhQ4DM71hISAimpqZA5kBNUVXOAPfv3+fIkSMcPnyYO3fuaOIQR48ezTfffCNMl7a+zZs3k5SUhEqlQqlU8uDBA+EbQBkZGTqZ0t9//70U80iKFi2qE2NWuHBhKczUp0+f6sz6KFu2LM+ePROoKJOEhARmzpzJgwcP2LJlC1OnTsXb25uSJUsK1fXtt9/SvXt32rdvj7GxMYcPH6ZEiRJ4enoCmXE4ojA1NaVNmzbUrFlT57slap2vRqlUsn79em7fvs2sWbMICQlh2LBhH521pA82b95M//79Abh9+7bOYFZ3d3chHY2ydkNAphc2cOBA0TK+GgwmvYH/OKJMilq1ajF//nz69++PQqFg8+bN1KhRQ4gWbbRjZSCzkksdK7Nu3TphsTJKpVLnuXa+qCx5n9evX2fSpElUqFCBqKgoocOv1FPJW7ZsSadOnfD29tZUtIhGVm2jRo1i4MCB0nXdyGiGw+dVEfTr10+vJpjoVv3c8Pb2Jjk5mQMHDuDl5UVSUhL29vbY2dkJjT9ITU3l2rVruf4OijIGlUolU6ZM4fTp0zRq1Ii0tDRWr15NkyZN8PPzE36zIysirk//F0QNaFUj6yZVUFAQvXr1YsmSJUI3Mb4WjIyMNI9jY2N1jKPU1FQRknJFtOmm5sWLFzrrG4VCkS2WSp+0b98eGxsbxo8fj4WFhfD5XFmZNGkSdevWJTY2lk6dOnH06FEpNs5MTU158uSJxpg/d+6cFN1BjRo1YsyYMTg6OmJsbExUVBRly5bVZFCLypouWbIkS5cu1URibd26VdM9KxIPDw9sbW3ZvHkzhQsXplatWsycOZPAwEChuipWrEjFihU1zzt16iRQjS49evQQLSFHfHx8ePnyJZcvX0alUnHixAkSEhKEbmgA7NixQ2PST506Vefe7M8//xSi6c2bN0Le93OIiIgwmPRfgFy/2Ab+JxBVcTBnzhzmzZtH7969UalUtGzZEjc3NyFatAkODiYoKEhjwOXJk4cmTZpQu3ZtevbsKcykL1++PLGxsTRo0EDn+MWLF6UYkrRu3TpWrFjBxIkTNT+CIvnrr78oX748VatWpVq1alKY4Gpk1iZj142MZvjnom8TTH3j9eHDB+7evQtAlSpVpNjIMzU1pUuXLnTp0oVnz54RGRnJgAEDqFSpEkuWLBGi6dGjR4wfPz7Hz0mhUHD48GEBqmD9+vVkZGRw9OhRzWf3/v17pk+fzrp16xg+fLgQXQb+HbIOaJVtkyoxMREzMzNNJWBKSgopKSma10UPnvsUojY9ihQpwo0bN0hMTCQhIYHGjRsDmZEuoro/ZcfS0pJhw4bRuXNnVCoVkZGR2NjYCNMzfPhwTb56mzZtaN26NRYWFtJsyL5//x4PDw+8vLywsrJiwIABUqz1J02axJAhQ0hISMDR0ZH79++zbNky0bI0c2PU8UpqNm3ahEKhEGbSe3t7M3fuXLp06YJCocDKyor58+cL0aLN48eP6dWrF1u2bCFPnjxMmTIl1zhVfTJu3DjREnKlW7duUg5NjomJYdeuXTg4OFCoUCHWrVtHly5dRMvS+X2WpUBBqVTy5s2bXPXIvuYx8A8Gk97A/wyxsbHC41ByQtZYmREjRuDs7MzMmTNp0aIFCoWCM2fO4OXlJTS+5cWLF0ydOpW///6b0NBQnfYxkZw4cYKrV69y9OhRpk2bxps3b7C2tqZ169Y0a9ZMqGkps7aPIcuiJidk1SZiEzQ8PFxzTfjw4QN58uRh4sSJ9OnTR+9acuPly5e8fPmSV69eCW3lr1atmtChyLmxd+9eNmzYoHMtKFiwIPPmzcPJyclg0n9lbNq0See5ekBrr169hA5olW2TysnJiV27dtGsWTMUCoU0syvUqFQqMjIyMDExITExkVOnTlGjRg0qVaoE6HY46hMXFxcGDRpEYmIikydPpkCBAgQFBbFq1Sp++eUXIZpkx83NjZCQEE2nXocOHejdu7cwPZMmTWLSpEk8fvyYo0ePEhgYiIuLC02aNKFNmzaaOCNRqM2iihUrcvv2berVqydFrEzDhg0JDw8nNjYWpVKJubk5xYoVEy1Lc81PT0/PFu8qklKlSrF8+XLRMrKhUCh0OsYTExOzdZCLYN++fSxdujRbxXNMTIwgRf9w/Phx5syZoxma3KlTJymGJpuYmOh0d+XNm1eKziDt65UM1y6AW7du0axZs1zXYCLXPI8ePdIMnM4J0bFKsiH+G27AwH+IZcuWMWfOHHr06EH37t2lqfaRNVamcePGeHh44Ofnx/jx41EoFFStWpXZs2dTr149Ybrs7Ox4//499vb2bN26NdvrItvb6tSpQ506dRg3bhzx8fEcO3aMRYsW8fDhQ2JjY4Xpkl1bbsiyqMkJmbXpk0OHDrFp0yaCg4P5/vvvAbh06RIzZsygRIkS/Pjjj8K0PX36lKioKCIjIzE2Nsbe3p7w8HBprv0yoVQqc+ywKVKkiLQbUiLZsmULbdu2lfa7tHbtWikiGLIi2yaVuhvqxo0bgpVk586dO4wYMQI3NzcsLS3p2bMnkGkmeXt706JFC01Rh74xNzcnOjqalJQUTXxYgwYN2LZtm2YDQQTv37/Hz8+Pe/fuERAQwOLFi3F1ddXJ6haFiYkJ7dq1o1KlSrRo0YK///5bx1gSRbly5ejfvz92dnZER0ezdu1a9u/fL9ykr1ixIl5eXnTr1o2ZM2eSlJQkNKpLzY0bN1i8eDGBgYHcvHmTQYMG4e/vT5UqVYTqevHiBa6urpw+fZqMjAwaN26Mr6+v8N+o2NhYFi9enK16V/Rw9Z9++onJkyfz7t07wsLC2LZtGx06dBCqCcDX11dn0K5MLF++nPDwcEaMGEGpUqXYsmULrq6uwk36GjVqEBISQkZGBvfu3SM4OJhatWoJ1SQrtWrVkmoNpk2hQoVo166daBlfDQaT3sB/HFE3/OHh4dy9e5edO3fSq1cvatWqRc+ePYX/uMgcK2NtbY21tTXv3r1DpVJly3Les2eP3lvn+/TpI7VBeuPGDf744w/++OMPLl68SKVKlRg9erRoWYDc2gx8naxfv56AgACdG9R69eoREBCAm5ubMJPeycmJuLg4OnbsiJ+fH7Vr1xaiIysWFhaiJeRIUlISSqUym2mkVCr58OGDIFXyolKpmD59OklJSVhbW2NraytNVxfIO6BVRmJiYihRooTm8wsODqZmzZpYWloK1eXj48PEiRNp06YNO3bsADI7XuLj43F2dqZFixZC9eXNm1enkEQ9YF0knp6elCpVihcvXpAvXz4SExOZPXu20O5PNepoGVmqUN++fcvZs2c1a8InT55gaWnJgAEDsLKyEqJJG3d3d6Kjo6lduza9evXi5MmTzJ07V7Qs3N3dGTp0KAA1a9Zk/PjxzJkzJ1v3kr6ZO3cu5ubmLF68mIyMDDZt2oS7uzsrV64Uqmv27Nk4ODhQu3Ztqe7dRo0aRUREBEqlklOnTuHo6KjZCBVJuXLlaNu2rWgZOSLr0OSZM2cyf/58Xrx4QZ8+fWjZsqXwPHrI3Dhbv359tseQ2d0rAhk+r9woWrSoJkLVwKcxmPQG/uM0bdpU2HtXrVqVKVOm0K5dOzw9PXFxceHSpUvC9IC8sTLa5JZhHhQUpHeTfvz48Xp9v89l3LhxnD17lnz58tGqVSvs7Ozw9vYWHlskuzYDXzdJSUk5VpBVrVqVt2/fClCUifr7vm3bNrZv367zmkKh4Pz580J0jRs3jtevX+f6uqg8yKZNm7JhwwYGDx6sczwoKIjmzZsL0SQz/fr1o1+/frx7945jx47xyy+/8ODBA5o1a0bbtm2Fb8bI2v2Q23m5ePEiwcHBep8VcfjwYWbPnk1AQIDmWP78+ZkyZQpeXl5YW1vrVY82T58+1VQznzlzhrZt22JkZESZMmVITEwUpgsyq/G0b/aNjIwoWrQoVlZWzJo1S1jl+vXr11mwYAHHjx/H1NQUPz8/oTMYtPnll1+kqkK1tLSkZs2atGrVipkzZ9KgQQNp8ughc6ZMkyZNOHjwIKVKlcLb21uKeUrJyck6xQe2trZSRDzdv39f5zo2YcIEKYaOmpiYZFtXyELXrl3p2rWraBk6dO3alYULF2JlZaUT2aKe+yESWYcmm5mZSTHnICstWrTg1q1b2R4DwtbVuQ1tfvbsGZs2bWLKlCl6VvQPH1u33rlzh2rVqulRjfwYTHoDX8TixYtxcXEB4Pfff9ep9BkzZgwrVqwQNgj1xYsXREVFsWvXLjIyMujRowerV68WokUbWWNlPgcRRsC0adPw9vYGMlvVtXdde/Tokc2Q0xf16tVj3LhxUrbYyaztY8hqNMlMgQIF9Pp+SUlJub6WkZGhRyW65JRtnZ6ezv79+wkODta/oP8fdfa1GlkysJ2dnenTpw+XL1/GwsKC9PR0zpw5w71793KMFTOQSaFChbCzs8POzo60tDROnz7Nnj17hJv0sg1oVaNd3aZUKjX/j9euXRNiKAUGBhIUFKTz29i7d2/q1q2Lp6enUJNeu6slNjZW59ylpqaKkKQhaz6ySqUiISGBkJAQfH19cXd3F6IraydQRkaGFJEyIF8V6rFjxyhZsuRH/8bFxYXFixfrSZEuBw8eZMaMGdSoUQOlUsnMmTNZsmQJzZo1E6JHjUKh4MaNG5prxt27d6X4jqWnp5OamqoxTZOTk6Womq1evTo3b96kZs2aoqXocPDgQXx8fHj58qXO7+SFCxcEqsrckI2OjubkyZM6x0XHA4F8Q5M/5SctWLBAT0r+/fuvW7eOIUOG6EFNJkuXLtV5/ueffxIcHMyBAweyJTrom5wKU6Ojo9mwYQNnzpzhypUrAlTJi8GkN/BFnDhxQmPS+/n56Zj0T548ESULyMyf++mnn5g9e7bwG+isyBgr8zmIWABqZ8du3LhRx6QXmVc5YsQIkpKSWLduHefPn0ehUNCgQQMcHR2FV6zLqO38+fM0atToo38jsuvmU+jbDIfM6vCP0bhxY0JCQvSkJpPKlSsTHR2drT0+OjpaaEar9jDuN2/esHXrVkJCQkhKSsLJyUmYrq5duxIbG4uNjQ3du3eXpjKkePHibN++nS1bthAdHQ1kxlcsXLhQ+PXrayFv3rxYWVlJERUh24BWbd6+fUtYWBhbtmwhOTmZjIwM9u7dS8WKFfWuJTU1NcfN67p16350A1IfFClShBs3bpCYmEhCQoKmkvLChQvCc6ZzGpRZvHhxZs+ejZ2dnQBFmahzuFNSUjhx4gQhISHSrCNkq0L9lEEPEBcXpwclOePv78/mzZs15u7Vq1eZNWuW8Bivn3/+GScnJ2rUqAHAvXv38PPzE6oJoGPHjgwaNAgHBwcUCgU7duyQIt/50aNHdO/enbJly+p830Wbzr6+vri6umbrChLNtWvXiI6OlqJCPStZhybXr1+f4sWLC9Ojjqi7cOECT548wd7eHmNjY/bt25drxbhs7N69W68mPfxTILFhwwauXLlC3rx5CQoKEr4BWrVqVSBzXbZr1y42btzI/fv3sbOzY8+ePUK1yYjBpDfwRWjfEGa9ORT9I3j8+HHMzMyERjB8CpliZb4GZPqOvXnzBkdHR6pUqULz5s1JS0vjzJkzhIeHExYWluNN7f/L2jw9PT95syWq60ZGMxzINY/14cOHfPjwgWvXrulZUWZL9ejRoxkzZgwWFhZ8+PCBM2fOsHbtWtatW6d3Pdrcu3ePDRs2EBUVRbly5UhJSeHIkSNCW+a9vb1JTk7mwIEDeHl5kZSUhL29PXZ2dtk2Z/VNoUKFGDlyJO/evUOhUBjM+a8Y2Qa0qvHw8GDPnj00atSIadOmYWNjQ/v27YUY9JB5s5oboju5XFxcGDRoEImJiUyePJkCBQoQFBTEqlWrpIjXyAkTExPy588v7P0nT55MYGAghQoVwt/fn1atWjFmzBhherSRrQpVdvLnz69TfV2nTh3h95EAbdq0Yf/+/Vy4cAFjY2Pq16/PN998I1oWY8eO5dtvv+XEiRMolUocHBzo0aOHaFk4OzuLlpAjZmZmwmfS5USJEiVIT0+X0qRv1aoVP/74Iz/99BNNmzYV/v+oNrcPHjxISEgIpqamAPTq1YsBAwaIlPbZ6HudsXbtWkJCQjAzM6Nr164sW7aM3r17CzfoAeLj49m8eTPh4eGUKlUKBwcHNm/ezMKFC0VLkxKDSW/gXyP64p2VhIQEevXqxbt379i+fTuDBg1i+fLlmp07mRF9sygrMn3Hli5dSo8ePRg2bJjm2JAhQ1i1ahUBAQHC2r9l1Sbzd1pGMxyyVx4lJyfj5eXFq1evhC1iateuzbJlywgICNBoaNSoEYGBgUIHaY4YMYIrV67QsWNHNm7cyA8//ICNjY0UmbampqZ06dKFLl268OzZMyIjIxkwYACVKlXSeya3NtHR0fj4+HD37l3gnxkuIiM/DPxvsXPnTmxtbenWrRvNmzfHyMhI6O94nTp12L17d7bq7z179lCpUiUxov5/zM3NiY6OJiUlRbOB16BBA7Zt2yZcW24kJiYK7WjMkycPY8eOZezYsaSlpfH8+XNpzC7ZqlBlx8rKisDAQPr374+xsTERERFUr16dN2/eoFKp9D6/JSYmBktLSw4cOKA5lp6erplv89NPP+lVT050796d7t27s3XrVimGoAI0adKEP//8kxMnTvDhwwdatGhBkyZNRMvihx9+4NChQ9IZ9aVLl6ZLly40b95cZzC3DINQt23bxpEjR1izZg2urq5YWVnRrl07WrZsKVTXixcvdM6VQqHg1atXAhV9Pvpe//j5+WFvb8+oUaM03c6yeClt27alffv2rFu3ThPJGBoaKliVvBhMegNfhCz/6Dkxb948Zs6cia+vL6VLl6Z///7Mnj1bSEXslyLreRVhtMp6Lv74448cKxdHjBhBx44d9S9ICxm1vXz5UmfSfVZEDpqS0QzPyvXr15k0aRIVKlQgKipK6M1+vXr1CAoKEvb+OXHt2jXq1KlD9erVNVW6Ml47Xr58ycuXL3n16pXQarxz587h7u7OjBkzsLS05MOHD8TExODu7o6Pj48UQ8tk5dmzZ9y8eZOWLVsSHx9P2bJlRUuSbkCrmmPHjrF9+3bc3d1JSUnBzs5OqKk7ceJE+vTpQ3R0NA0bNkSpVHLx4kXOnj3Lpk2bhOlSkzdvXh3zoWHDhgLV/IO2Uanm9evX7Ny5U2jX58GDBzl9+jTOzs7Y29vz7t07xo0bx8CBA4VpUjNs2DDWrl2rs+nZq1cvwsPDBaqSlzVr1pCRkZEtEz8yMlLI/JZ9+/ZhaWmZ43VBoVBIYdKrCQsLw9HRUbQMACIiIvD39+enn35CpVIxadIkxo8fT69evYToadCgAQqFgoyMDLZu3UrevHkxMTFBpVKhUCiEZ9JXqFCBChUqCNWQG99++y19+/bF3t6eQ4cOERAQwPbt24XNUlJjaWnJsGHD6Ny5MyqVisjISGxsbIRqkpXIyEhCQ0Pp2bMnlStXplu3bh/tKNQn/fv3JzIykr/++gt7e3spBl/LjMGkN/BFPHv2DE9Pz2yPIbONRSSvX7+mRYsW+Pr6AtCvXz/D4vj/iIjs0UePHjFq1KhsjwH++usvvevRxtjYONsxIyMjnZtsUcimLTU1VWfSvazIZIarWbduHStWrGDixIn0799ftBx27NhB9erVNYOufX19qVatms68CH1z7NgxDhw4QGhoKF5eXrRu3Vr4sEU1T58+JSoqisjISIyNjbG3tyc8PFxozvTKlSvx9/enfv36mmMdOnTg22+/ZdmyZQaTPheOHTuGu7s7RkZGhIWF0alTJ3x9fYVX58k2oFVNsWLFGD58OMOGDSM6OprQ0FASEhJwcnJi+PDhes/zL126tGYWw/HjxzEyMsLc3JxZs2ZRpEgRvWrJStasZCMjI4oWLYqVlRWzZs2iYMGCwrRlNSqNjIwoVqwYvXr1wsHBQZAqWL16NV5eXhw4cABzc3Pmzp3LgAEDhJr0EyZMIC4ujkePHumsmdPT06VYG8rK1atXRUvQQW1k9enTR3jhzaeQqVM1ODiYbdu2aYYmDx8+nKFDhwoz6WXPth43bhzv37/n6tWrpKenU69ePWmiB5cvX87vv//OX3/9RZMmTRg3bpzwKnoANzc3QkJCOHjwIJC5du3du7dgVXJSs2ZN3N3dmTJlChEREWzdupVnz54xffp0hg0bJjRdYtq0abi4uLBnzx5CQ0NZsGABJiYmnD171nAPkgMGk97AF9GvX78cHwP07dtX33KykZqaqrnpSUhIkGb3UEamTZuGt7c3ALt27dIx3Hr06MH27dsZOnSo3nXNnDlT8zjrUCSRQ5KUSiXv3r3LFqchwwwEGbWVLVuWBQsWCHv/z0E2M/zFixdMnTqVv//+m9DQUKFxMmq2b99OYGAgAQEBmmPqgaMKhYKuXbsK0WViYkLHjh3p2LEjd+7cISwsjNTUVH766ScGDx5Mnz59hOhycnIiLi6Ojh074ufnR+3atYXoyMqLFy90DHo1DRo04NmzZwIUfR388ssvhIeHM2LECEqVKsWWLVtwdXUVbtKDXANa1WzYsIGBAweiUCiwtrbG2tqaJ0+eEBYWxowZMzh58qTeNRUvXpxx48bl+rqLi0u2al59EBMTo/NcpVKRkJBASEgIvr6+QiP01q5dK02MjDYqlYqaNWuyZs0arKysMDMzE25YTp06lcePH+Pm5oabm5vmuLGxsTSDw3NDxLmLjIykS5cuuXZaiuqyPHXqFBcuXGDZsmVUqlQp27lRxzPIQN26dUVL0KBUKjUGPWRujBoZGQnTU65cOYAcu4tNTU1JSUkRalReunSJMWPGUKJECTIyMoiPj2fVqlVSdFHt2bOHxMREevfuTatWrahXr54UHaomJiYMHDhQsxmrUql48OCBtLFw2oj6fSpYsCD9+vWjX79+nDt3jtDQUBwcHPjzzz+F6FGTN29eHBwccHBw4OrVq4SEhDBixAiqVavGtm3bhGqTDYNJb+CL+NiNjmj69u3L0KFDefHiBYsWLWLv3r06Gd0yI+IifvPmTc3jjRs36pj0ItvTRVbnfozOnTvj4eGBr6+vZtGSmprKnDlz6NKli0FbFkTfOH8MGc1wyOxcef/+Pfb29mzdujXb6yIyK7ds2UJwcLBOxEfbtm2pUaMGP//8szCTXptq1aoxa9YsJk2aRFRUFGFhYcJM+rNnz5IvXz62bdvG9u3bdV5TKBSafFt9k5ycnOtrIm+oZScjI0PHgPj++++luGmVbUCrmoiIiGxVzWXLlsXFxYXx48cLUvVx4uLihLxvTgPdixcvzuzZs4V0MWrTu3fvTw5+F4GRkRH79u3j5MmTuLq6cvz4ceH/j9999x3fffcd+/fvl+pa+uTJk1yjuaKjo7GyssLf31/PquDBgwcA0nVaOjo6MnXqVJ49e5btXlehUHD48GFByv7h8ePH/PHHH9SvX58HDx4Iv94DFC1aVCf7/dChQ8K7lCBzM+jixYs0a9YMY2NjYmJiKF++PG/fvmXkyJHC4oIWLlyIn5+fZpBnTEwM3t7eUnT+79+/n8ePHxMdHc3atWu5fv06tWvXZunSpUJ1hYaG4uvrq7OOLV68OL///rtAVTnz+vVrihQpovld0nex44ULF7Jt+FhYWGBhYcH+/fv1qiUrqampBAQEcO/ePZo1a8aAAQOYP38+06ZNy3FT7f91DCa9gS/iwYMHuLi4EBcXR7NmzZg3b54UU+8hs/q7YsWKHDt2jPT0dObNm0eLFi1Ey/osRNyQaZuoWQ1V0Tc9hw4dIn/+/LRs2ZIBAwbw6tUrjI2NWb16tbDIiBEjRuDs7EybNm0wNzcnPT2dS5cu0bhxY80EelHIqG3QoEFC3vdzkNEMBzm6kbKiUqlyvNEvX748GRkZAhTljqmpKY6OjkKzWnO6kU9PT9fEkYiidOnSXLp0SRNZpObSpUs6JrQBXUxNTXny5InmN/HcuXNSVBjLNqD1c8iTJ49oCV8FJiYm5M+fX6gGWTfZXV1dWb58Oc7OzpQsWZKVK1fqdF+K5MiRI8yfP18z+FR0BvbYsWM1Gy3jx49n2bJlmtf8/f2xsrKicuXKetc1YcIEABYsWKCJOXj9+jXnzp0T2qGUkpLCoUOHGDRokNDf6tw4ceIEU6ZM0czW8PHxYcGCBcK7utzc3BgzZgzz5s1DoVBgYmLCL7/8IlQTZN7Hbt++XVM1/+jRIzw9Pdm8eTN9+/YVtk58//69xqCHzLz1+fPnC9GSE0WKFKFYsWKYmZmRkZFBUlKSaEmsWbOG9evXs3LlSiZOnMjRo0el6ABNTEzE3d2dXr160aRJE5ydndm/fz/lypUjKCiIihUr6t3f6du3L+3bt2fhwoXZ1qqrV6+mffv2etWjjbu7O0lJSVhZWfHrr7/y5s0bfv75ZwoXLsyAAQOE6ZIVg0lv4Ivw8PCgW7duWFpasn37dnx8fKQZtAjQuHFjnVyr8PBwYbl4amSNldFGppv7qKgoVqxYgZeXF5BZ9TxnzhyOHj3KunXrmD59uhBdxsbGLF26lIsXLxIbGwtkZi9qR0gkJSVRoEABgzYyW07Pnj2b6+si8+dkNMMB6tevT9OmTaXKsc3IyECpVGarEFQqlUI7bmRF3WoN8ObNG7Zu3UpISAhJSUk4OTkJ0zV69GimTJmCm5sbFhYWpKenc+bMGebPny/Vb7hsTJo0iSFDhpCQkICjoyP379/XMbtEIduAVjVZ58hkZdWqVXpU83WSmJgo/LNMTU3l2rVruZr1oqI/LCwsdAzUsLAwITpywtfXl2nTplG7dm0p1tTan92jR49yfU0U/v7+XLhwgU2bNpGSkkJgYCC3bt1izJgxQvTs2bOHPn368PLlS81GizZFixYVoktNQEAAmzdv1kQo3b59mylTpgg36atXr86uXbuIj48nIyODIkWKCJ2/oyYhIUEn1qZ8+fLEx8djZmaW4wwvfaFQKHj8+LFmrfjXX38J1aNNv379uHXrFpaWltja2jJz5kwp8vKLFi1K/fr1+f7773nx4gWjR4+WYm7EwoULKViwINWqVeP48eOcPn2aI0eOcOvWLRYuXMiKFSv0rqlSpUqkpKTQp08fVq5cqfO/KPq6f+XKFXbv3g1Ap06dGDhwID///LNQTTJjMOkNfBHPnz/XZDdPnjxZeMwHZFYXTJ8+nWLFirFy5Uq+++47Ll++jLu7O48fPxZu0ssaKyPDTUROBAcHExQUpFnA5MmThyZNmlC7dm169uwpzKRXY25ujrm5eY6v9evXT2iLuEza5s6dm+Pxhw8f8uHDB65du6Y3LVmR0QwH8Pb25smTJzRr1ozWrVtjbW3Nt99+K1RTkyZNCA4OztaRsX79en744QdBquTm3r17bNiwgaioKMqVK0dKSgpHjhzJNjNCn1haWjJ16lQ8PT01cQOVK1dm9uzZWFhYCNMlOw0bNiQ8PJzY2FiUSiX169eXYri0bANa1RQqVEjo7JiviQMHDmQ79vr1a3bu3Ennzp0FKPqHR48eMX78+Bxv6kVGf+S2ASTD5k/hwoX56aefRMvQoL3Gz7rel2H9f/jwYc2a9Ntvv2Xz5s04ODgIM+lbtGhB69atAWjatKnOawqFguvXrwtQ9Q8fPnzQmXFQvXp1KboZ9+3bx5IlSzhw4ABxcXF07doVLy8vbGxshOoqUqQIW7dupUePHqhUKnbs2EHRokWJi4sTOq9u7NixODo6YmlpiUKh4OTJk8yZM0eYHm0GDx5Mq1atMDY2RqVSSdP9ZmJiwps3b6hYsSKXLl2iRYsWUnz3L168SFRUFAqFgujoaH788UfKlClDmTJlhBW/mJqasmLFChYsWECPHj345ZdfNB20oq/7Jib/2M5FihQRvmkgOwaT3sAXof0PZmxsrPNcFD4+Pri5ufHXX3+xatUqvv/+e7y9venatStr164VLU/aWBntires1W9//fWXKFmkpKToVKOq23Fl2M3/FDL/4Ohbm3q3XE1ycjJeXl68evVKeOWujGY4wN69e3n+/DkxMTHExMQQGBiImZkZrVu3xsrKikaNGuld088//0z//v05dOiQps364sWLJCYmStkSLpoRI0Zw5coVOnbsyMaNG/nhhx+wsbERatCradu2LW3btuX169eA+MpAmcnJQIXMuBtAuBkn44BWyPxOyTpXRjY2bdqk89zIyIhixYrRq1cvHBwcBKnKpFq1alJmxGpvAH348IHffvtNmiGa9evX5/jx41hbW4uWAsi9HoXMz0/bBMyTJ4/QeyIPDw88PDzo168fISEhwnTkRv78+bl8+bKmOOLy5cuYmpoKVpW5QbZx40Yg835t586djBkzRrhJ7+XlhaurKx4eHigUCho2bIi3tze7d+9m9OjRwnTZ2tpSpUoVTp8+jVKpZOTIkUIH2Wpjbm7OuHHjiImJISMjAwsLC/z8/IR3RvTq1YuRI0eyatUqunbtysGDB6lSpYpQTZDpg6mvWbGxsTrFTCKvv0ZGRsycOZOaNWsydOhQ5syZQ+fOnaX7TZBphouMiHdYDXxVyGQyq1EqlZqFu7W1NX/88QcbN26kQYMGgpVlR4bzpUY7xzNr5ZvISrisFQ7ag61kq3zOikyfb1ZEart+/TqTJk2iQoUKREVFCa9EldEMV1OiRAns7Oyws7NDqVRy4MABVq1aRWBgoJBKrkKFCrFt2zb27t3L1atXUSgU9OvXj59++kmaKhuZuHbtGnXq1KF69eqaoW6yXBeSk5NJTEykZMmShIWFkZycjJGREf3795em3VoWshqo2igUCuEmvawDWmW7CfwcRGleu3atFPMNviaybgB169ZNaIyYNsePH2fz5s3kyZOHPHnyCM+kVyqVmtiWjIwMnQgXGapQGzZsyKRJk+jRowcKhYKIiAidiEZRTJs2jQ0bNmiMXVk2gaZMmcKoUaM064q4uDgCAgIEq8r8nmkXuZQpU0ZopbqaihUrEhYWxtu3bzE2NqZgwYJA7t04+uLGjRssXryYwMBAbt68iYuLC/7+/lKYzvPmzaN+/fosWrSIjIwMNm3ahLu7OytXrhSqq0ePHrRv3x4zMzO2bt1KbGysputFJEZGRrx7946kpCRu3ryp6cCJj4+X4v6oR48eVKlShQkTJnD79m3Rcnj79q1OAcy7d+90noteV8uGwaQ38EU8e/YMT0/PXJ+LGLiY1bhdv369TiW2aGQxaLIia7Vb+fLliY2NzbbJcvHixRwHWBqQm3Xr1rFixQomTpyoicqSAdnMcDUvX77k6NGjHDlyhHPnzlGjRg3s7OxYtGiRME158+alW7du0l4zZOLYsWMcOHCA0NBQvLy8aN26NampqaJlERcXx+DBgxk+fDj9+vVjzZo1NGnShOvXr1OgQAF69uwpWqJUfMyklx2RN4cir1O5oTYpTUxMSExM5NSpU9SoUYNKlSoBuoUA+qR3795C4/E+Rm4RWBcvXiQ4OJglS5boV1AuqFQq/v77b9EyAKTrLLt16xbNmjXTGPPaES4y3Je4ubkREBDAggULMDExwdLSknHjxgnTo1QqmTJlCmfOnKFhw4akpaWxevVqmjRpgp+fn/CNbAsLC/bu3cuff/6JUqnE3NycYsWKCdUEULx4ccLCwjSbLbt27aJEiRLC9Hh5eTFz5kxpo7Hc3d01c+hq1qzJ+PHjmTNnjhRrjvv37+ts/EyYMIFOnToJVJTJ6dOnmT9/PlFRUbx9+5Z58+ZRunRp4cWY/fv3p1u3bqhUKjp06EDJkiU5cuQIixYtEna/W7JkSZ3n6sjGsWPH6sQvi6Bs2bI63/MyZcponstQ/CIbBpPewBfRr1+/jz4XTbFixaQy6EHeWBmAgwcPsnbtWm7duoWpqSk1atRgyJAhwvJsITMuwtnZmZkzZ9KiRQsUCgVnzpzBy8tLSgPAQM68ePGCqVOn8vfffxMaGkr16tVFS9JBRjO8T58+PHz4kJYtW9KpUye8vb2Fx6Q4OTnlekOvUCjYsGGDnhXJjYmJCR07dqRjx47cuXOHsLAwUlNT+emnnxg8eDB9+vQRomvRokVMnjxZk3VduHBhFixYwJ07d5gzZ47BpM+FAQMG6DxXKBSYmppSvXp1Ro4cKSyGTdYBrVWrVmXbtm00aNCAatWqERoaypYtW6hTpw6zZ8/W+2D1O3fuMGLECNzc3LC0tNR8zxMTE/H29qZFixaaSD19I3PXgXbBjVKpZP/+/QQHB3Pt2jWhpk3W7/ytW7do0qSJIDW6lCtXjv3793P9+nVGjRrF4cOHhc4WuHHjhrD3/hwKFCggfMaUNuvXrycjI4MjR45oir/ev3/P9OnTWbduHcOHDxemLSYmhhIlSlC9enWsra0JDg4mf/78WFpaCtOkZu7cubi4uDB37lwUCgV16tQRuo5WnxNZZ6MkJyfz448/ap7b2tryyy+/CFT0D+np6aSmpmo6vJKTk6XY0PPx8WHBggVA5iyGwMBAPDw8CA8PF6rLwcGB6tWrk5CQoPFNXr16xbBhw4QVNQUGBmY7VrZsWUJDQ/ntt98EKPoHGTaiviYMJr2BL6Jdu3bSmW0pKSlcu3YNlUpFamqq5rGaOnXqCFQnb6zMr7/+ir+/PxMmTKBWrVooFAouXbqEp6cnkydPFraj2bhxYzw8PPDz82P8+PEoFAqqVq3K7NmzNcNPDMiPnZ0d79+/x97enq1bt2Z7XUTXjRoZzXDI3LQrX748VatWpVq1alJoyqkaJC4ujhUrVkjRmi4z1apVY9asWUyaNImoqCjCwsKEmfQ3btxg+fLlmufq38hq1arx9OlTIZq+BqpWrcrDhw/p3bs3RkZG7Nq1i7x585KSkoK7uzt+fn5CdMk6oHX16tX89ttvNGzYkOvXr+Pt7c28efO4ffs2vr6+eh+Q5+Pjw8SJE2nTpg07duwAMuPO4uPjcXZ2pkWLFnrVo01O61VtRK9d3759S1hYGFu2bCE5OZmMjAz27t2ridsQgfZ3XqFQ0KdPH1q2bClMjzaBgYH8/vvvPHv2jEGDBrF8+XIePHjA2LFjhWk6fvw49+7do0mTJsK/T2p+/vlnAgICsLOzy/H1rPOM9MXevXvZsGGDTnd2wYIFmTdvnmYgtwgOHz7M7NmzdSqcTU1NmTJlCl5eXsJnIFSqVImdO3fy5s0bjI2Nhc8PU2fhy9r5qVAouHHjBrVq1QLg7t270mRzd+zYkUGDBuHg4IBCoWDHjh1SVDd/+PBB5/pVp04d0tLSBCrK5NSpUzRv3lznWPfu3QWpySS3eUqA8BkWWefcGBkZUbRoURo2bCj8uiEjBpPewBfRt29fXF1d6dGjh2gpGlJTU3VaJLUfKxQKDh8+LEKWBlkXChs3biQ4OFgnQqZq1aqYm5szY8YMoT/M6kF47969Q6VSUbhwYZ3X9+zZI7RCKTf0XSX4JehbW58+fbJVYGhXaIhERjMc4MSJE1y9epWjR48ybdo03rx5g7W1Na1bt6ZZs2ZCZjJkNQK3bdtGUFAQo0ePFp7t+bVgamqKo6Mjjo6OQjVoox3xYRggmzuXLl1i69atmJhkLpetra3p27cvixcvFvobJOuA1n379hESEoKZmRn+/v5YW1tjb2+PSqWiY8eOetfz9OlT7O3tAThz5gxt27bFyMiIMmXKkJiYqHc92jx69Ijx48fnaNKLXrt6eHiwZ88eGjVqxLRp07CxsaF9+/ZCDXrIXE8/fvyYP/74gw8fPlCpUiXhMSRq9u7dy7Zt2+jVqxfFihUjPDwcR0dHYSZ9YGAg4eHh1K1bl6CgIFxdXXM1xvWJ2ux2c3MTrEQXpVKZ41qwSJEiQrteAgMDCQoK0pi6AI6OjtSpUwdPT0/hJv379+/x8/Pj3r17BAQEMHv2bFxdXTUZ8PqmQYMGH63+FjUjQs3PP/+Mk5MTNWrUAODevXvCNvuzMnbsWL799ltOnDiBUqnEwcFBii5LU1NToqOjNdXqMTExUtxvu7i40KdPHyZMmCBFxwHIPU9p//79Os+VSiXPnz/nyZMnBAYGGgoxs2Aw6Q18EZs2bWLKlCmcPn2auXPnSnGRPHLkyCf/5o8//hDaEitjrMz79+9zzHivXLmyFBnKQK7maVBQkBCD5FODF0NCQvSuSVZtI0eOxM3NDVtbW01r58iRIylWrJjOHAsRyGiGq6lTpw516tRh3LhxxMfHc+zYMRYtWsTDhw+JjY0Vpuvdu3fMmjWLa9eusXbtWkMV/VeGsbExb9++1Wx4qiM+Xr16JY3JJSPqjWI1SqWSpKQkAKHVbzJHpagroi5cuECHDh2AzJtD9UaHPtH+jGJjY3U6uESvc6pVq5atskwWdu7cia2tLd26daN58+YYGRlJYUKcOHGCKVOm0KhRIzIyMjQxCLa2tqKlYWJiorN2KFy4sJDvvJrdu3cTERGBmZkZ9+7dY8aMGVKY9OpBrE2aNOHx48c6A21FkpSUhFKpzHZdVyqVfPjwQZCqzOuUtkGvpm7duprfIpF4enpSqlQpXrx4Qb58+UhMTGT27NnCIm/27NkDZP5Gjhw5Msf4D5G0adOG/fv3c+HCBYyNjalfvz7ffPONaFkaunfvrlMNHhoaKqwDVM3MmTMZO3YsJiYmKBQKFAoFy5YtE6oJIDIykhkzZuDk5IS/v3+2PHgRyBwpk1sM45kzZ/Dz82Pjxo16ViQ3BpPewBdRq1YtduzYgb+/Pz179sTb25vy5ctrXpe1Im/BggXCBnTJGivzMWNGhgXzxxChT+bBizJqW7ZsGYmJiTRs2FBzbO7cuXh4eLBs2TKcnZ31rkkbWc1wyIwm+eOPP/jjjz+4ePEilSpVYvTo0cL0nDt3jilTpmBhYcGuXbsMbYlfIXZ2dsycOZNFixZpjKSMjAw8PT3p2rWrWHES06ZNG4YMGULXrl1RqVRERUXRunVroqKihA7Hk3U+i0qlQqVSkZKSwuXLl3F3dwcyYwlFmOJFihThxo0bJCYmkpCQQOPGjYHMDYTSpUvrXc/XwrFjx9i+fTvu7u6kpKRgZ2dHenq6aFkEBASwefNmqlWrBsDt27eZMmWKFCZ9mTJlOHbsGAqFgrS0NIKCgoTOyDIxMdH8VlepUoX3798L05ITAQEBrFu3TsegFNlB0rRpUzZs2MDgwYN1jgcFBWWLtNAnSqUy19dkuFe7fv06CxYs4Pjx45iamuLn5ye0y0z7fy5v3rzSzamDzIgbyMyAP3/+PIAUsTI54evrK9ykr1+/PseOHePWrVsYGxtTuXJlKTaoSpcuTVBQECEhIfTu3ZspU6boeGIiIsaePHny0ddzKs4UTdOmTZk3b55oGdJhMOkNfDF58+Zl6tSpvH79mp49e6JQKFCpVCgUCq5fvy5aXo6IXMjIHCvztSKiokvmwYsyajt69Cjbt28nf/78mmOlS5fGx8cHR0dH4SY9yGeGjxs3jrNnz5IvXz5atWqFnZ0d3t7eQk3xpUuXsn79eiZOnEiXLl1IT0/n9evXmtdl3Zg1oMugQYOYOnUqNjY2NGzYEIVCQWxsLE2bNpVuALxMuLq6Eh4ezuHDhzExMaFLly44ODhw6tQpzSAzEcg2oFVNq1atmDhxIunp6VStWpWqVaty//59li5dSps2bfSux8XFhUGDBpGYmMjkyZMpUKAAQUFBrFq1SviwPgsLixyPX7x4keDgYJYsWaJfQVoUK1aM4cOHM2zYMKKjowkNDSUhIUGTzS2qC/TDhw8agx4yhwhmZGQI0ZIVNzc3pk6dys2bNzE3N6d+/frSxFgAQqv6cyIyMpIDBw5Is1nm7OxMnz59uHz5MhYWFqSnp3PmzBnu3buX41wlfVGnTh12796drQtiz549VKpUSYwoLbJ2HmRkZEiTsS4js2bNIjo6Wic6THQMyceQYSMIMq9ftWvX5u7du3h6ehIVFcXFixdFywIyuw/OnTuHm5ubJgFA1IZjp06dNL6cGoVCQWpqKkqlUlqfTrbfJxkwnBEDX8yDBw9wdXUFMmNctHcNZUVkm66ssTI3b97UqXJWo1KppBjIIhsyD16UUVuePHl0DHo1ZmZmQuNkQE4zHKBevXqMGzcux9ZmUaxYsQLI7Eby9vbOtvCTdcFnQBdjY2MWLVrE1atXOXfuHCqViqFDh+pkQCYlJUkRYScTRkZGODg40KFDB813/82bN0IHjoJ8A1rVODs7s2HDBhISEpg9ezaQOcciX758uLi46F2Pubk50dHRpKSkaKKeGjRowLZt24QbXNrRO0qlkv379xMcHMy1a9fo1KmTQGWwYcMGBg4ciEKh0MwIevLkCWFhYcyYMYOTJ08K0ZU/f34uX77MDz/8AMDly5eFD8NTU7p0aTZs2KAZsmtmZiZ0LZ2RkaETJZP1uegN9jJlykhj0AMUL16c7du3ExoaSnR0NAANGzZk4cKFQteGEydOpE+fPkRHR9OwYUOUSiUXL17k7NmzUkRbNG7cGF9fX1JSUjhx4gQhISE0bdpUtCxpiYmJYd++fcLvNz4XGWLOIDPqbMOGDfz+++9YWFiwcuVK0ZKAzE7jadOmUadOHQ4fPpxthp6+ydoJrlKpWLVqFevWrWPq1KmCVH2c8+fPG+49csBg0hv4IkJCQli8eDFOTk6MHz/ekGX7GcgaK3Pw4EFh7/01IvPgRRm1GRkZkZiYmG0hmpiYKLxtXkYzHGDEiBEkJSWxbt06zp8/j0KhoEGDBjg6Ogpb0N+4cUPI+xr476COecqJfv36CYuFk5XQ0FAWLFigySSWpWtQtgGtakxMTBg6dKjOsSlTpug89/b2Ztq0aXrTlDdvXp2N4ZyKE0Tx9u1bwsLC2LJli8bc3bt3r/ABrREREQwcOFDnWNmyZXFxcWH8+PGCVGV+l0aNGqU5P3FxcQQEBAjTA5CWlkZERARFihShXbt2mvXYkSNHWLBggbC19q1bt2jWrJnOfYbaPJXhGmZpaYmPjw9t27bVKegQERGhplChQowYMSLX111cXFi8eLEeFWVu/mzfvp0tW7Zw/PhxjIyMMDc3Z9asWRQpUkSvWnJi8uTJBAYGUqhQIfz9/WnVqhVjxowRpufAgQOax+/evdN5DuJjZcqUKSOdQX/16tUcj6vj60SRmprKrl272LhxIy9evKBjx46ULFlSis0pAB8fH8LDw3F1dZViwG5W4uPjmTx5Mu/fvyc8PFwzi0oUo0aNynbs9evXPHz4UIoZA7JhMOkNfBFr1qxh1apVmlxPA18v6py+K1euaAzBhg0baoY6yYyIRYPMgxdl1Na5c2dmzZrF/PnzNTvkSUlJzJo1S/giWUYzHDIrdB0dHalSpQrNmzcnLS2NM2fOEB4eTlhYGMWKFdO7Ju1om5wQvUFl4D+HLG3NMhEUFERoaKhQ4yg3ZBrQ+iWcOXNGb++lngOkxsjIiKJFi2JlZcWsWbMoWLCg3rRkxcPDgz179tCoUSOmTZuGjY0N7du3F27Qf4o8efIIe28LCwv27t3Ln3/+iVKpxNzcXMjvojazZ8/m9u3bJCYm8vbtW9q1a4erqyu///47w4cPF6ZL9g32nTt3ArB//37NMZGZ9J9DXFyckPctXrw448aNy/V1EZsHavLkycPYsWMZO3YsaWlpPH/+nHz58gnRArqDM8uUKaPzXIZYmYYNG+Ls7EybNm10NqdE6vrYxqvI62vr1q2pX78+EydOpHXr1uTNm1fT5SIDp0+fZtu2bdnM75SUFHbu3Enfvn0FKcvcrHJzc8PBwQEXFxehv9tq2rVrp/NcoVBQrFgxGjZsqIkJMvAPcq/kDUjH1KlTv0qDXqT5IGusjFKpZMqUKZw+fZpGjRqRlpbG6tWradKkCX5+fsKN54+RNZtRX+8p6+BFGbUNHDiQOXPm0KJFC6pXr45SqeTu3bvY2dkxduxYIZrUyGiGQ2b+e48ePRg2bJjm2JAhQ1i1ahUBAQGaIYz6pFmzZtnyDdXIUI1n4D+HLG3NMlGiRAkpDXrZBrR+Cfpcj8XExGR774SEBEJCQvD19RVyTVWzc+dObG1t6datG82bN8fIyEia/8FHjx7lWPWmZtWqVXpUQ7ZqWDVnz54FxBpc586dY9++fbx69YqJEyeyfv16ypYty969e4XGgU6dOpW5c+fmGDsoA0eOHBEt4X8GUZsHkNmVffr0aZydnbG3t+fdu3eMGzcuWyeOvvicKus9e/YIG26rjiPZtm2b5pjozYPP+V8Ucc4sLCw4d+4cBQsW1MSTysTWrVt1zO/4+Hg2bdpEeHg4RYoUEWLSp6Sk4OXlxbFjx/D39xc69Dor3bp1y3YsLS1NeASurBhMegNfxJo1a4S2Uv9bRObjyRors379ejIyMjh69KjmAvn+/XumT5/OunXrhFUATZs2DW9vbwB27dqlc1Hv0aMH27dvz9ZOrw9kHrwoozYjIyPmzZvHqFGjuHr1KkZGRtSrV49SpUoJ0aONjGY4wB9//EFERES24yNGjBB23f2cajxDlrmB/1VatmzJli1baNu2rU51oOgOEtkGtH4J+jSic9pwLV68OLNnzxay2a/NsWPH2L59O+7u7qSkpGBnZyc8Ck5NoUKFslW9iUTbeLt69arOxplog6tgwYLkzZuX0qVLc//+fZycnITGfahJS0ujW7duBAQEUKNGDdFysrF+/focjw8ePFjPSgz8X1i9ejVeXl4cOHAAc3Nz5s6dy4ABA4SZ9J9DUFCQMJNelqiWL0XEOVu2bBl///034eHhuLm5oVQqSU1N5dGjR1LMQ1Qb9JcuXSI4OJgDBw6gUChwd3cXViDXrVs3njx5woABA7h58yY3b97UeV3k9TUtLQ03NzdsbW358ccfgcwujuLFizNv3jzpu0D1jeFsGPgiZGyHX7x4sWYg2e+//64z0G3MmDGsWLGC6dOni5InbazM3r172bBhg84OZsGCBZk3bx5OTk7CTHrtH5SNGzfqmPQib2A/Z/CiQVt2ypUrp/kfkAUZzXA1OXWwGBkZSV1pYMgyN/C/SmBgIGlpacydO1dzTIYOEtkGtH5tmJiYCK8wLlasGMOHD2fYsGFER0cTGhpKQkKCZv1lZWUlTFvRokVzrHoThbax1bVrV6mMLu1Np6JFi0ph0AMsWbKEyMhIhgwZws8//yxdZvKtW7c0j9PS0jh79iyWlpYCFRn4N6hUKmrWrMmaNWuwsrLCzMxMSq9AGxH6ctuUUiP75pSoz7RUqVKMGzeO0aNHc+jQIUJDQ+nQoQM//vijzvw1Efz6669s2LCBuLg4OnfuzJYtW5g4cSLdu3cXpql+/fqYm5vz/Plznj9/LkxHTixdupTExESddIm5c+fi4eHBsmXLcHZ2FqhOPgwmvYEvIj4+Hk9Pz1xfnzVrlh7VZHLixAnNTamfn5+OSf/kyRO968mKrLEySqUyxwywIkWKCF1gab93Vh0ytIJnHbx48eJFgoODWbJkiThR/z8ya5MNGc1wpVLJu3fvsv1fvn37VpCiz0P2GzIDBv4tly5dEi0hR2Qc0Po1IcMA8w0bNjBw4EAUCgXW1tZYW1vz5MkTwsLCmDFjBidPnhSmTeZrugzrQG209Yje+MlKly5daNasGdOnT+fgwYNUqFBB85qI+zVtFixYoPM8Pj6emTNnClJj4N9iZGTEvn37OHnyJK6urhw/fly6/9GsiNCnvSn1NSL6MzU2NqZdu3a0a9eOuLg4wsLCALHRReqIpxUrVlC8eHFA/HlSJxHkxPHjx/WoJDvq7kHt38nSpUvj4+ODo6OjwaTPgsGkN/BFGBsbC2/zzorspq6ssTJJSUkolUqMjIx0jiuVSj58+CBEU1Zk+PxyQqlUsn//foKDg7l69aqwBUJOyKxNFmQ1wzt37oyHhwe+vr6a735qaipz5syhS5cuQrV9DFn/Tw38w+fkPhoii/4hMjKSLl26fNWRDPoc0Pol6NMAzinL/PXr1+zcuVP4b2NERES2SIiyZcvi4uLy0UF++mDRokVC3/9rQju/P6csf33n92flxo0bxMXF0aRJE+nu37QpXbo0jx8/Fi3jo8i8eSUKV1dXli9fjouLCyVLlmTlypXCN4BkJOumVE6INJy/JipXrqxJSBAZXbRixQpCQ0OxsbGhdevWdO3aVbprREpKCrt27WLjxo08f/5cM8dFBHny5MlxI9vMzEzqbnFRGEx6A19EyZIlPzphXjQymkWyxso0bdqUDRs2ZDMbgoKChA4akfEzVPP27VvCwsLYsmULycnJZGRksG/fPipWrChamtTaZENWM3zEiBE4OzvTpk0bzM3NSU9P59KlSzRu3JghQ4YI02Xg68fR0fGTkUQhISF6UiM/Dx48AL7u6jcRN4vbt2+nR48eH/0bfcYPZo1FMTIyolixYvTq1QsHBwe96fhStIfRiaBq1aps27aNBg0aUK1aNUJDQ9myZQt16tRh9uzZhg09LbSrv2XK8U9KSmL+/PkcPXoULy8vWrduLVqSDtoboCqViitXrvDNN98I0/PkyRPKli2b42vR0dFYWVkJj9fIDZHGoIWFBcHBwZrn6gpnA1+OSMP5a0Xkd9/GxgYbGxsePXpEaGgo06dP5+3btyxfvpz+/fsL3RSNj49n8+bNhIeH8/79e0aMGMGgQYOE6YHM9VdiYiJmZmY6x2XobJQRg0lv4IuQbYcQ5DZ1Qd5YGWdnZ/r06cPly5exsLAgPT2dM2fOcO/ePbZu3SpM18eqkv766y9RsvDw8GDPnj00atSIadOmYWNjQ/v27aUwwWXWJiOymuHGxsYsXbqUixcvEhsbC8Dw4cOpX7++5m8MQ1oN/Btk/O2WmQkTJgCfV/0mKyLWRoGBgfzxxx94eHhgamqa4980bdpUb3rWrl2rM/BXJnKqutZGZAX26tWr+e2332jYsCHXr1/H29ubefPmcfv2bXx9fZkzZ45e9WifJ9mq1T8nu9/FxYXFixfrQc0/2NvbU7FiRSIiIihZsqRe3/tzyLoBWqZMGaZOnSpIDYwdO1azkT1+/HiWLVumec3f3x8rKysqV66sd11f8+aBrMi6HpJVF8irTQYPqHz58kydOpWJEyfy66+/EhoaSlBQkOY+Tp+oh9gePnwYS0tL5syZg5+fn2ZNK5LOnTsza9Ys5s+fr7mPTUpKYtasWUKHv8uKwaQ38EW4urp+8m/WrVunV6Pr2bNnmpx87ceQuZMoGlljZYoXL8727dsJDQ0lOjoagIYNG+Lj40PBggWF6fpYVZLIKqWdO3dia2tLt27daN68OUZGRlIsDkBubTIiuxlubm6Oubl5jq8ZhrQa+DekpqZy7dq1XG+0tGdZGMgcUr5s2TJsbW354YcfWLRoESEhIdSpU4clS5YIrfiUmYiICLy8vHBwcCAgIIAaNWoI1dO7d29pr5eFChWSqvJam3379hESEoKZmRn+/v5YW1tjb2+PSqUSMlxd+zzJes4+RlxcnN7fs0+fPtnmVsiEbBug2r+Njx49yvU1fSPr5sHXjJ2dnWgJOSLzfZus50w0Bw8eZO3atdy6dQtTU1Nq1KjB6NGjKV26tBA9vXr1wt7enkOHDmk2Z2WJrxs4cCBz5syhRYsWVK9eHaVSyd27d7Gzs2Ps2LGi5UmHwaQ38EVYWlp+8m92796tV5O+X79+OT4G6Nu3r9505IassTJpaWl4enpia2vLiBEjABg5ciRxcXHMmzcPExMxl4fPqUoSgXrgibu7OykpKdjZ2UnTniWzNpn5Gs1wfd8sGrLM/zd49OgR48ePz/H7o1AoOHz4sABV8rJo0SLi4uJwdHTk3LlzbNmyhTVr1nDz5k28vb3x9fUVLVFKChQogJeXF0ePHmXcuHE4OjpSvnx5zev6rpaStfoPoGjRotKudwBNS/qFCxfo0KEDkHmtELE2lLVaXWaio6OlNOk/1j0C4roitA3SrGapSPNU1s2DnGIrZGDatGma4Zm7du3SuXb06NGD7du3S/l/IRLDOft3/Prrr/j7+zNhwgRq1aqFQqHg0qVLzJ8/n0mTJlGrVi29a5o5cyZbt27FwcEBe3t7unbtqncNuWFkZMS8efMYNWoUV69excjIiHr16lGqVCnR0qTEYNIb+I+j70WDzBn5IG+szNKlS0lMTKRhw4aaY3PnzsXDw4Nly5YJnbKd0870kCFDsLKyEqapWLFiDB8+nGHDhhEdHU1oaCgJCQmauQIGbf9byGru6Ptm0ZBl/r9BtWrViIiIEC3jq+HkyZPs2LGDvHnzsmnTJmxtbWnUqBGNGjVi48aNouV9FiKvYXXq1KFixYqEh4drbsAUCoXeTXqZO0hk/Y2BTG0qlYqUlBQuX76Mu7s7kDmELjU1Vay4XBBRrS4zb968ES0hR86cOUPBggWxt7enRo0a0vwfyKIjK7JuHgwbNoyCBQtiY2ND27Zt+fbbb4Vp0ebmzZuaxxs3btQxnA3FSznzNZ8zkf+3GzduJDg4WCeOqmrVqpibmzNjxgwhES5OTk44OTlx5swZQkND6datG0ZGRkRERNC5c2dhBZhqXr16Rf78+TXnJiYmBhMTE4oXLy5Ul4wYTHoD/3H0vWh48OABLi4uxMXF0axZM+bNmydVK7qssTLq6mvtSdulS5fGx8cHR0dHYSZ9bjvTnp6eTJ48WXhumUKhwNraGmtra548eUJYWBgzZszg5MmTQnXJru1rQ+a2U30i642rAQP/TYyNjTUdJLGxsfTs2VPnNdHINqBVm927d+Pp6YmDgwMrVqwQOgRV5g4SWVrQc6JVq1ZMnDiR9PR0qlatStWqVbl//z5Lly6lTZs2ouUZ+AyUSiVv3rzJ9Tdc1FDDU6dO8dtvvxEREcG5c+fo0qULdnZ2FC5cWIgeNdrnKyMjQ+fcZWRkCNMl6xosLCyM+Ph4Dh06xMyZM3n//j1WVlbY2toKjTnTPl9Zz53s63pRn/XXfM5ExvC8f/8+x3kRlStXFr6Z3bRpU5o2bUpCQgLh4eEEBASwZMkSjh07JkzT7du3cXJyYt68efz4449AZlHmlClT2LhxI1WqVBGmTUYMJr2Brx4PDw+6deuGpaUl27dvx8fHh4ULF4qWpUHWWJk8efLoGPRqzMzMPhlv8d9Exp3p3ChbtiwuLi5SDuWSWZuBrweZK1ENfD4WFhaiJXx1pKWlkZyczJUrV/Dz8wMyq1OVSqVgZfINaFXz888/c+HCBRYvXkyLFi30/v5ZkbmDpGrVqmzbto0GDRpQrVo1QkND2bJlC3Xq1GH27NlCY8ScnZ3ZsGEDCQkJzJ49G4Bt27aRL18+XFxchOky8PncunWLZs2a5bpBdf36dQGqwNTUlK5du9K1a1eePn1KZGQk/fv3p3Llyjg4OGBtbS1EV9bzpX39FGlUyrp5AJmFXf369aNfv34kJiZy7NgxVq5cSVxcnBTXXdkN5qzIkPsu0zmTPYbnYwUbsmyulSxZkrFjxzJ69GiOHj0qVMuiRYuYOXOmxqAHmD17NnXr1sXX15eVK1cKVCcfBpPewFfP8+fP6d+/PwCTJ0+mS5cughXpImusjJGRUY6ZgomJiULb22Temc4Nf39/nJycRMvIEZm1GZAfmStRDXw+48aN4/Xr17m+LqqqUlY6d+7MgAEDUCqVNG3alO+++47Y2FgWL14sxY20bANa1aSmphIZGZlj6/Lx48eFGXAysnr1an777TcaNmzI9evX8fb2Zt68edy+fRtfX1/mzJkjTJuJiUk282PKlCk6z729vZk2bZo+ZX21iDBsatWqJYVR+jHKlCnDqFGjaN26NfPnz2fMmDFcvXpViJYbN24Ied9PIevmQVbMzMzo3LkznTt35sOHD8J0yHROtJHZcJb1nH3NMTwiuXLlCkqlknr16uHq6sqbN28wMTHBy8tLqK4nT57kuH52cHBg3bp1AhTJjcGkN/AfR9+LUe1KdGNjY+F5W1mRNVamc+fOzJo1i/nz52sqtpKSkpg1a5bQavWvYWc6K7LqArm1Gfhy9F1dKXMlqoHPp1mzZjo3YtrXBZFVlbIybNgwvvvuOxISEjQ3hufPn6dp06aMHj1asDr5BrSq+djQR2dnZy5cuKBHNbl3kFy8eJHg4GCWLFmiVz3a7Nu3j5CQEMzMzPD398fa2hp7e3tUKhUdO3YUputzOXPmjGgJUvDkyZMcC0sgc3irlZUV/v7+elYlr/GmJj4+nqioKKKiolCpVNjb2+Pj4yNU0/Hjx7l37x5NmjSRpktQ1s2DjyE64kw9nFj7McBff/0lSpbUhrOs50z2GJ6bN2/qFGCqUalUpKWlCVCU+ZszY8YM5s2bB8Cff/7JyJEj+f3339mwYQMTJkwQogs+7u+IvGbIilxupgHp2bBhAwMHDvzo3+h7J1jGC7c2ssbKDBw4kDlz5tCiRQuqV6+OUqnk7t272NnZMXbsWGG6vkZk+85pI7M2mREVNZCcnExiYiIlS5YkLCyM5ORkjIyM6N+/P8bGxoYhrQb+FV27diU2NhYbGxu6d+9OtWrVREuSnvbt2+s8HzZsmM5zFxcXFi9erE9J2ZBlQOvnIGLDeNasWZrHSqWS/fv3ExwczLVr1+jUqZPe9WRF3cl44cIFOnToAGR+frIVm+SEbAUAovSMHTtWM1x9/PjxLFu2TPOav78/VlZWVK5cWe+6tDftciMpKUnva51du3YRGRnJnTt3aN++PfPnz+eHH37Qq4acCAwMJDw8nLp16xIUFISrq6sUXVMg5+aBrMycOVPzuF27djqvZX2uT2Q2nGU9Z9qIPkc5cfDgQdESsrFy5UrWrl1LrVq1gMx4sW7dumFlZcWgQYOEmvTffPMN169f5/vvv9c5fu3atVxjG/9fRv5VoAGpiIiI+KRJr+9FzbNnz/D09Mz1ufZNmghkjZUxMjJi3rx5jBo1iqtXr2JkZES9evU0N/qikHFnGsi1BVelUgm/WZVZm6zIaIbHxcUxePBghg8fCxd5JQAAd11JREFUTr9+/VizZg1NmjTh+vXrFChQQGd4pb4wZJn/b+Dt7U1ycjIHDhzAy8uLpKQk7O3tpRjY97USFxcn9P1lGtD6OYi6yX779i1hYWFs2bKF5ORkMjIy2Lt3LxUrVhSiR4369zklJYXLly/j7u4OQEpKirTRftro8/OUtVoddA23R48e5fqavlm6dOkn/6Zfv36aDQZ9MX36dMqWLYuNjQ0qlYrIyEgiIyM1r4u6Z9u9ezcRERGYmZlx7949ZsyYIYVJL/PmAWTes9WsWVO0DA3dunVDqVTy9u1baWP8ZDOcZT1nsp2nrJQrV060hGy8fPlSY9DDPwVn33zzjVAPBWDMmDGMGTOGsWPH0qBBA1QqFbGxsaxYsULHtzOQicGkN/DV069fv48+F42ssTJqypUrJ9UPjYw705BZIZUbxYoV06OS7MisTUZkNMMhc6jO5MmT6dy5MwCFCxdmwYIF3Llzhzlz5gjRZcgy/9/B1NSULl260KVLF549e0ZkZCQDBgygUqVKQmM/DHw5sg1oVfOxa4UIPDw82LNnD40aNWLatGnY2NjQvn174QY9QKtWrZg4cSLp6elUrVqVqlWrcv/+fZYuXUqbNm1Ey5MKWavVQddIymoqyW4yidhEGDt2rJTnxcTERFNMVaVKFd6/fy9YUSaybh6omTBhAsWKFaNPnz506NBBaIc4ZEaZjRs3jhcvXlC9enWWLVsmxfVexu+8GlnPmawxPDKTNVJGu+BM5DB6gIYNG+Lj48OyZctYsGABRkZG1K9fH19fX0NBWA4YTHoDX0TWi2RWPpZH+t+iXbt2VK9eXe/v+7kYYmW+DPWGwZUrVzh//jwKhYKGDRtSt25dobqOHDki9P0/hszaZERGMxwys0eXL1+uea6+ga5WrRpPnz4VosmQZf6/ycuXL3n58iWvXr3im2++ES3HwBci64BW9fUit0HT+mbnzp3Y2trSrVs3mjdvjpGRkTRmibOzMxs2bCAhIYHZs2cDsG3bNvLly4eLi4tgdXIha7W6DO//f0HE/8LHikrUyBAlJkvklKybB2p+++03YmJiCA8Px8/PDzs7O3r37k2FChWE6PHx8WHevHlYWloSFhbGokWLPqur5L+NzIazrOfsa4jhkY1vvvmGu3fvUrVqVZ3jd+/elaJor0KFClSrVo03b96gUCioUKGCVIWiMiHHL5CBr4ZChQpJd2Hs27cvrq6u9OjRQ7SUHJE1VkZWlEolU6ZM4fTp0zRq1Ii0tDRWr15NkyZN8PPz++jgkf8mbm5umkEsL1++zNEcEYXM2mRERjMcyJbJp92+L6pi3ZBl/r/D06dPiYqKIjIyEmNjY+zt7QkPD6d06dKipRn4QmQb0KpGtiGHx44dY/v27bi7u5OSkoKdnZ3wIX1qTExMss1wmjJlis5zb29vpk2bpk9Zn40+zWmZq9WVSiVv3rxBpVKRkZGheQyQkZEhVNvXiogosZw+O+3nsnQNyrJ5oI2lpSWWlpbExMQwa9YsNm7cSPPmzXFzc/us2Qj/SZKSkjSdSIMGDWL79u16ff/ckNlwlvWcyRrDIzMDBw7k559/xsfHh9q1awNw584dJk+ezKRJk4Rqe/r0KY6OjrRv356JEyeSlpbGmTNn6NmzJ1u3bjWY9VmQ70pvQGqKFi2qM5FcBjZt2qQxdefOnSu8nSc3ZIuVkZX169eTkZHB0aNHNW2T79+/Z/r06axbt47hw4cL0XX58mXN46FDh+o9x/NjyKxNRmQ0wyGzTfHt27eajHB1+/6rV6+EbU4Zssz/N3ByciIuLo6OHTvi5+enWbwb+N9DZGXvp+Ju9H19LVasGMOHD2fYsGFER0cTGhpKQkICTk5ODB8+HCsrK73q+VLOnDkj5H23b9/+ycKX6dOn60mN3NXqt27dolmzZhqNTZs21bwmegPBwOeT9XOEfz5LkV2Dsm8eJCYmsnv3brZt20ZycjIDBw6kW7duREdHM2bMGHbv3q1XPUZGRjrPZZnVIrPhLOs5kzWGR2ZsbW158eIFQ4YMATKvXUqlksmTJ9OqVSuh2pYsWYKLiwtdu3bVHGvXrh116tRhyZIl+Pr6ihMnIQaT3sAXIeNCuVatWuzYsQN/f3969uyJt7e3zs69bD+GBj7O3r172bBhg06uYcGCBZk3b57mxlo0Mv4fqJFZmyzIaIZD5tDtmTNnsmjRIs33PyMjA09PT51Fjb4xZJl//Zw9e5Z8+fKxbdu2bFVSCoWC8+fPC1L29SLrtVakMfipuBt9G10bNmxg4MCBKBQKrK2tsba25smTJ4SFhTFjxgxOnjypVz1fiqjvWGBgIH/88QceHh7ZNrXVaJvR/21krlaXrXvEwL9D1s9R1s0DNdbW1lhaWjJ58mSaN2+uOd6pUyfCwsL0rkfW32WZDWdZz5msMTyy4+joiIODA3fv3kWlUlG1alXhsyIArl27xsKFC7Md7969O4GBgQIUyY3BpDfwRSxatEi0hBzJmzcvU6dO5fXr1/Ts2VNzkyjDAsbAl6FUKilUqFC240WKFJFmISFzdZTM2mRBVjN80KBBTJ06FRsbGxo2bIhCoSA2NpamTZtKMxDbkGX+dXL48OFsx9LT09m/fz/BwcH6F/QVoDYETUxMSExM5NSpU9SoUYNKlSoBuh04+ka2Aa1qZDO6IiIiGDhwoM6xsmXL4uLi8lnZ2KIR9XseERGBl5cXDg4OBAQEUKNGDSE61MherX78+HHu3btHkyZNqFOnjmg5n42snccimDp1KnPnziV//vyipegg2zU1K4MHD2bcuHE5vrZp0yY9q8me9571uYjZeSC34SzrOZM1hkd24uLiKFiwILVq1dIc+/vvv1m4cKFQH+9jHo4MmwiyYTDpDXwRVatWZenSpTRu3BhLS0sgc2FToUKFXH+k9cGDBw9wdXUF4ODBg3rPwDPwnyMpKQmlUpmt/U6pVPLhwwdBqj5eyQViOzZk1iYjsprhxsbGLFq0iKtXr3Lu3DlUKhVDhw6lXr16wjSBIcv8fwHtqLU3b96wdetWQkJCSEpKwsnJSaAyOblz5w4jRozAzc0NS0tLzTDpxMREvL29adGihaYDRwSyDWj9GpGlpV9GChQogJeXF0ePHmXcuHE4OjrqrKt/+uknveqR2agMDAwkPDycunXrEhQUhKurK3Z2dqJlAZCcnExiYiIlS5YkLCyM5ORkjIyM6N+/P8bGxoSEhIiWKA1paWl069ZNik0pbWTdPFCzf/9+off/WdHOfgfxee9qZDacZT1nssbwyMzatWv55ZdfgMzfpsaNGxMcHMzSpUupW7euUG3GxsbEx8dnu3eMj483mPQ5YDDpDXwRa9as4ffff9epNu3fvz9eXl4ULFiQwYMH611TSEgIixcvxsnJifHjxwuNqzDwf6dp06Zs2LAh23cpKChIp5VS33yqkktkx4bM2mREVjNcTZ06dXSq8S5evEhwcLCQaBlDlvn/Dvfu3WPDhg1ERUVRrlw5UlJSOHLkSI6dS/+v4+Pjw8SJE2nTpg07duwAMqPY4uPjcXZ2pkWLFkL1yWpaNmjQIMdNAnVno74H2matCMyKqArBr4U6depQsWJFwsPDKVWqFJC5ptC3SQ/yVqvv3r2biIgIzMzMuHfvHjNmzJDCpI+Li2Pw4MEMHz6cfv36sWbNGpo0acL169cpUKCAZuNRRkR0zS5ZsoTIyEiGDBnCzz//LM35kXXzQE3lypWZNWsWFhYWOp0ZIq4RAKVLlxZ6r5gbMhvOsp4zWbrnvya2bt3Kvn37ePr0KevWrSM0NFQTXSf6d6l3797MmDGDgIAAzMzMAHjx4gVTp06lb9++QrXJiMGkN/BF7N69m02bNlGkSBHNsXr16vHLL78wePBgISb9mjVrWLVqFY0bN9b7exv4z+Ps7EyfPn24fPkyFhYWpKenc+bMGe7du8fWrVuF6ZLVFAG5tcmMTGZ4VpRKpSaK5OrVq3Tu3FmIDkOW+f8GI0aM4MqVK3Ts2JGNGzfyww8/YGNjYzDoc+Hp06fY29sDmcM727Zti5GREWXKlCExMVGwOvkGtKqpW7cu9+/fx87OTorh0oUKFZKmKvDfINKk2L17N56enjg4OLBixQqhppLM1eomJiYaw6FKlSq8f/9esKJMFi1axOTJkzVrh8KFC7NgwQLu3LnDnDlzhJnQT548oWzZsjm+Fh0djZWVlbAosS5dutCsWTOmT5/OwYMHqVChgua1WbNmCdEk6+aBmtevX/P69WsePHigOSZqIw/AxcWFPn36MGHCBKm6ymQ2nGU9Z7LG8MiMqakpZcqUoUyZMowZMwZzc3P27dsnfC0G0KdPHx4+fEirVq2oVq0a6enp3L9/nwEDBtC9e3fR8qTDYNIb+CKMjY11DHo1JUqUEFbBPnXqVINB/z9E8eLF2b59O6GhoURHRwPQsGFDfHx8KFiwoGB1Bv7XkMUMV/P27VvCwsLYsmULycnJZGRksG/fPmEDpgxZ5v8bXLt2jTp16lC9enXNd0mmmzHZ0K56i42N1TFoUlNTRUjSQbYBrWo2bdrEkydPiIiIYOrUqVSpUgUHBwdatWqVrZJQHxQtWpRu3brp/X0/h+3bt9OjR4+P/s306dP1pEaXn3/+mQsXLrB48WLhXSMgb7V6TpiYyHFrfePGDZYvX655rr5WVKtWjadPn4qSxdixY9m1axcA48ePZ9myZZrX/P39sbKyEholduPGDeLi4mjSpIk0UZEybh6oEZE7/zEiIyOZMWMGTk5O+Pv7U7JkSdGSALkNZ1nPmawxPDKj7cWZmZmxZMkSqaKyXF1dGTRoEH/++ScA9evXN0Sn5oIcKwkDXxVpaWnZsqPS0tJIT08XomfNmjV07NhRyHsb+M+TlpaGp6cntra2jBgxAoCRI0cSFxfHvHnzpLkBMvB1I5sZDuDh4cGePXto1KgR06ZNw8bGhvbt2wvVZMgy/9/g2LFjHDhwgNDQULy8vGjdurUUZrOsFClShBs3bpCYmEhCQoKmEODChQtS3FDI3D1VtmxZxowZw5gxY7hw4QIREREsXLiQNm3aMGXKFL1qkbl6MTAwUNOGbmpqmuPfaEfX6ZPU1FQiIyMpXrx4tteOHz+OtbW1XvXIWq0OZJsDlPW5KKM363dKuzpdpPms/T/56NGjXF/TN0lJScyfP5+jR49qfiNlQsbNA4D79++zefNmkpKSUKlUKJVKHjx4QFhYmBA9pUuXJigoiJCQEHr37s2UKVN05mmIisqS2XCW9ZzJGsPztVCoUCGpDHo1pUuXFtZp8zVhcLsMfBGtW7fG19eXGTNmaKrwVCoVfn5+NGvWTIgmmW/CDHw5S5cuJTExkYYNG2qOzZ07Fw8PD5YtW4azs7NAdQb+F5DRDAfYuXMntra2dOvWjebNm2NkZCRFtbMhy/zrx8TEhI4dO9KxY0fu3LlDWFgYqamp/PTTTwwePJg+ffqIligVLi4uDBo0iMTERCZPnkyBAgUICgpi1apVmqFcBj5NpUqVqFatGpcvX+bw4cN6N+kXLVqk1/f7EiIiIvDy8sLBwUG6vOmPVXU6OzvrfbZAVmQq1sg6Ewj+2VwR2dVibGzM27dvNTEH6ur0V69eCZ3dpb2mybq+Ebnesbe3p2LFikREREhTSQzybx5MmjSJunXrEhv7/7V373FRV/n/wF8zeMlLKLauibnejf1qKXgpLQWxr5g6w4Cmmbh5w9T0K1AhKCWkkkpoUilpulwewqgIA6J4r6jFVRH8egt3Lf1qaqy/UpEVMGB+f7AzzXCTsfycM/h6/jXMp8djXh3wMzPvc8775GPs2LH44osvpDgzYvz48cjNzcW7775r/qyqUqlq3R2qBHsoOMs2ZrK24ZHZTz/9hL/+9a8wGo3mx5ZEtKWmByPPpxyyC3PnzsW8efMwcuRI9OvXD5WVlTh9+jS6d+9utWVRSYWFhVi+fHmd10VvBSTbfPnll0hJSbGa/e3QoQNWr16NSZMmsUhPv5msxXDT3354eDhKS0uh0WiE7VAyYS/zxqdnz54ICwvDW2+9hYyMDOj1ehbpq+nfvz+ys7NRWlpqLnK5urpix44d6Nq1q9hwkO+AVktlZWU4ePAgDAYDzp49Cy8vLyxduhT9+/dXPEuPHj2wY8cOuLq6omfPnkhOTkZSUhL69OmD9957z+qgQ6W1bNkSK1aswBdffIH58+dj0qRJVqsXZV1pJmJhjKyr1QF5d7VoNBosWbIE0dHR5t3PFRUVWL58OXQ6nbBcsi6smjx5MmbOnCk6Rg2yTh6Y/Pvf/0ZERARWrFiB4cOH4y9/+Qv8/PyEZsrNzUVISAj69OmDQ4cOSdGPW/aCs4xjJmsbHpm98MIL+Mc//lHjMdkfFunJJs2aNcPnn3+O48eP48yZM1CpVJg+fbqQL18mDg4OUm39o9+madOmtW7Pat26dY02S0QPQsZiOAA4OTnB398fs2bNQnZ2NpKTk3Hjxg1MnToV/v7+GD58uOKZ2Mu88WrRogUmTZqESZMmiY4ipWbNmlm951ju7hJNtgNaTUJDQ3H48GEMHDgQEydOhIeHh9ADRz/77DPs27cPbm5u+Pbbb7Fy5UosW7YM//znPxEVFYWlS5cKy2bSp08fdOnSBdu3b8cf//hHAGIPXrwfEfd/WVerA1XnYr3//vvStRWYNm0agoOD4enpCTc3N6hUKuTn5+O5557DlClThOWqrKw0T7DUNvkiSnZ2tpRFelknD0xM37+7dOmCf/7zn3j22WeFfkZcvXo1tm/fjkWLFkl1yK7MBWdZx0zWNjwy++CDD1BYWIjPPvsMJ06cgEqlgpubG/z9/dGxY0fR8cgGKqOsU9pkV06ePIm4uDh89NFHir+2j4+P+RAisn/jx49HfHy8uf+oSXFxMSZPnoxdu3YJSkaNjdFoNBfDs7OzMWDAAGHF8Lpcu3YNer0eqamp+OabbxR//fLycnMv8//93/+Fh4cH8vLyhGQhUoqLi4tVoUGtVqNt27YYPnw4wsLCpDjE3HRAa1ZWlvADWk1cXFzQvn37OhdOKP3+7e3tja1bt6J169ZYu3YtLl68iJiYGBiNRowZMwZZWVmK5qlu165dWL58OXx9fREUFCR0QsPSrVu36rzm6ekpvN2NTAICAnD+/HnpWhaZnDlzBidOnIDRaISbmxueffZZoXlM91bZDr3W6XQwGAxCXrs+r7/+OuLj40XHqNOiRYvg6OgIHx8fLFmyBL6+vtDr9di9e7eQPL6+voiOjhZ6+HB9tm7dii1btkhVcJZ9zEpLSxEaGopvvvlGijY8Mrt+/TpeffVVeHl5YciQIbh37x6OHj2K/fv3Y/v27XB2dhYdkRqIK+npgVVWVmLv3r2Ii4vD2bNnMW7cOCE5OM/UuIwbNw5hYWGIjIw0b0W/e/cuwsLCpF1ZRvZJpVLB3d0d7u7u5mL44sWLpSpAOzs7IygoSNiqG/Yyp0fRkSNHrH42Go24ceMGtm7diqioKISHh4sJZkGmA1pNEhIShLxufUwT/nl5eXj55ZcBVN37Rfc1X7hwIfLy8rBmzRq88MILQrNU9/zzz9dbSFWarKvVAeCjjz5Ceno6ZsyYgYULF0q1EhWo2nXTt29f0THMZG0PZLnCvzaidmzfvn1byOs2VHh4OLKzs/Ff//VfeOWVV/C3v/0N77//vrA8L7/8srTFZkC+vu+A3GMmYxsemX300UcIDAy0amnm5eWFPn36YO3atYiKihIXjmzClfRks6KiIuj1eiQlJaGkpAQVFRXYuXOnsEMXjxw5giFDhtT732zZsgUzZsxQKBH9FpWVlVi6dCkyMzPRq1cvVFZW4rvvvoNGo0F4eLjQVYLU+CUmJmLq1KmiY9Tg5uYmzerFkpIScy9z7mKiR0l5eTk0Go3wFdjV/fzzz8jMzERaWhpKSkqwd+9e0ZGsiNptqdVqkZ6ejtLSUgwZMgQ7d+5Ejx49UFpaCq1Wi/379yuax9KcOXMQGRmJdu3a1bj21Vdfwd3dXUAqOcm+Wh2oOh8rNDQUTZo0wZ/+9Cfz86LOxfL09KxzQkWlUuHgwYMKJ/rVV199he+//x6DBw+WpmWFrCv8tVotEhMTpZs8kJXMu+stC87Lli2TpuAs65jJ2oZHZhqNps4di15eXti3b5/CiehBcSU92SQiIgKZmZkYMGAAQkJC4OnpidGjRwsr0AO4b4EeqNpSzCK9fVCr1Vi2bBnmzJmDs2fPQq1W49lnnzX3aiV6mNauXStlkV6m+XT2MqdHVZMmTaRZzSvTAa21sdxtee7cOYwdO1bxDMOGDUNAQADKy8vRo0cP9OjRA5cuXUJMTAxGjBiheB5LsbGxdV4LDAwUOilbX7sbQPnCoOyr1YGqFeIXL17E4MGDpSicxsTE1HguNzcXa9asgZeXl4BEVTZu3Ijt27ejb9++2Lx5MxYtWgSNRiMsj4mLi4uU7W5qO4/BROTkQfWWcJZUKhXOnTuncCK5seBsu7///e/YsWOHtKv8ZVTfd0We62dfWKQnm6SmpuKll16Cj48Phg4dCrVabReHCMpU4KKG6dSpEzp16iQ6Bj1iZL1X2MN9lqixKy4uluKQadkOaLVU227L3bt3C1nMERgYiPj4eNy4cQPvvfceAGDHjh1o3rw5goKCFM/TUKLfh+7X7kZEYdDb2xvPP/88QkNDceDAASlWqwNV7RgjIyPxxRdfYMWKFfDw8BCWxZJli5vKykrExMQgOTkZy5cvh1arFZZr165dMBgMaN26Nb7//nssXrxYiiK9rJ+xZJ08OHLkCIxGI9atW4dOnTph0qRJcHBwQGpqKq5duyYs15UrVzBnzpw6r9c3OfowyVxwlnXMZG7DIysHBwcUFhaiQ4cOVs8XFhaySG9nWKQnm3z55ZdISUlBeHg4SktLodFopPjCej+yfvgiIrmIvFecPXu21ueNRqPwog3Ro6S2Nii3bt1CamqqsPN3LKWlpaF9+/a4fPkyYmJiaqyaFXXAumy7LZs0aYKZM2daPVe9X//KlSsREhKiZKz7Ev2ZVda+4bKtVgeq2pF06dIFBoNB2Nkx9bl69SreeustAEBKSorVYZUiNGnSxHxORPfu3fHvf/9baB6ThozL3bt3zWdlKUX0vaAuTk5OAKoOJo6IiDA//5e//AW+vr6iYuHxxx8XulOkLjIXnGUdsz179sDf3190DLvy6quvYvHixVi3bp35PvvTTz8hODgYr732muB0ZAsW6ckmTk5O8Pf3x6xZs5CdnY3k5GTcuHEDU6dOhb+/P4YPHy46IhFRvWQthi9YsKDOa6YvRET08CUmJlr9rFar4eTkhIkTJwotQJjIeEArYJ+7LY8ePSrkde/XUoZ+JetqdQCYPHlyjYkgWWRkZGDFihWYPHkyFixYAAcHB9GRahB9gLNJbe2BqpsyZYrivbtlnTwwKSkpwffff4/u3bsDAM6fP49ffvlFSBagqhWXj4+PsNevi8wFZ1nHjGw3efJkXL58GcOGDUPPnj1RXl6OS5cu4S9/+QvGjx8vOh7ZQI53RrI7KpUK7u7ucHd3x7Vr16DX67F48WJ88803oqMREdVL1mL44cOHhb02Ef3q888/R/PmzUXHqNPgwYNrfd50QGtd1x82e9xtKWpi9n4tZURydXWtNYPRaIRKpVK8X77Mq9Wzs7OlLNIHBwdj3759CAwMxKBBg2rsjhB1YGtFRQVu375t/ruv/rMsOyRqI+JeIevkgUlAQAAmTZqEp59+GpWVlfjuu+/w4YcfCskCiG8VZo9kHTNZ2/DIbtGiRZg2bRr+93//FwDQr1+/Gu1vSH4s0tNv5uzsjMDAQDz11FOio9RJ1jcgIlKerMXwd999F8uWLQMA/Pzzz2jXrp3gRESPpldffVVY0cNWMhzQamKPuy1FFcRlbSkDVPUzv3TpEjQaDTQaDRwdHYXmkXm1+u3bt0VHqFVubi6eeOIJJCQk1Nh5o1KpcOjQISG5ajsI9bnnnjPnEnUQakOInjyri8jvuKNGjcKAAQNw4sQJAMDAgQOFfnaNjo6+738josWZzAVnWcdM1jY89qBDhw4YNWqU6Bj0G7BITzb5+uuvERoaCicnJ2zYsAFPPfUUTp8+jfDwcFy9ehUTJ05UPFN8fDxef/31ev8bWT/cE5HyZC2Gnz592vx45syZdlMkJGps7GFiX6YDWqvjbsv7u1+7G5ErihMTE3Ht2jUYDAYEBweje/fu8PX1xbBhw6BWqxXPI+tqdaBqksxyJXh1on6Psi5GkHlyyl6JnDwoKSlBdna2+d/A1atXAQDTp08XkqdHjx73/W9EtDiTueAs65ixDQ89ylikJ5usXr0a7777Ln744QfExsbiz3/+M1auXAmdTofPP/9cSCaDwXDfIr1Go1EoDRHJzh6K4fZQJCRqrMrKynDu3Lk6/x2KahVhItsBrSY+Pj7m+2l2djaGDx8OZ2dnBAUF1dtm7FF0v3Y3olcUOzs7Y968eZg3bx7y8vJgMBiwatUqjBgxosbhuw+brKvVgdpXhpuI/D3WdfaOiah7WHBwMN5//3089thjQl6ffl/BwcG4evUqevfuLe1Og+pEfL6294KziDHj9yB6lLFITzaprKw0zwS7u7vj2LFjSEhIgKurq+BkRES2k/VDoL182SFqjK5cuYIFCxbUWXgT1SrCRNYDWi3Ha+3atVbtbZo2bSoi0n2Jeg+wpxXFXbt2Rc+ePXH69GkcOnRI8SK9rKvVAcDFxQUGg0HY69elvkkxkfewe/fuwcfHB+vWrUPv3r2FZKDfz/nz57Fnzx5pDgBuCBHvlbJ+12goEWMmaxseIiXYzx2VpNCsWTOrn//617+iU6dOgtJUkbnPGxHJTYbClollIaL6YWqA3AeqETUmPXv2lLLwZiLrAa2W91MZihIpKSmYMGFCvf9NaGioQmnsS1lZGQ4ePAiDwYCzZ8/Cy8sLS5cuRf/+/RXPIutqddPry0jWdjcfffQR0tPTMWPGDCxcuBCvvPKK6EgN1rJlS9ERpPPkk0+KjmAXWHC2naxteIiUwCI9PTAnJyfhBXpA7j5vRCQfWYvh1QsRpsPUAPGFCCKShz0c0CpD8XLjxo04duwYIiIi0KJFi1r/G8v7rJJcXV1rHSOj0QiVSoW8vDwBqaqEhobi8OHDGDhwICZOnAgPDw+hOyFkXa0OAJ07d77vf3P37l0hBV7TZ5wmTZqguLgYOTk5ePrpp4W3xfL29sbzzz+P0NBQHDhwAH/605/M18LCwoTlKikpQXFxMdq3bw+9Xo+SkhKo1Wr4+fnBwcEBW7duFZatPiInD3r37o2//OUvGDZsmFULI1E96WXFgvPDIcNiAKKHgUV6sklpaam5T2ttPVtF9Di09z5vRKQsWYvh9tT+gKgxGzhwYK3Pnzx5EnFxcfjoo4+UDVQH2Q5oLSoqwoEDB2A0GnHnzh3s37/f6vqoUaMUzWMwGLBixQr4+vpK116jb9++uHTpEjQaDTQaDRwdHUVHMktLS0P79u1x+fJlxMTEICYmxur6rl27FM0jw4RPXaqPTW2mTJmi+Nk3Fy5cwOzZs/Huu+9iyJAh5hXrxcXFWLlyJV544QVF81RXUFCAixcvYvDgwVLsErx48SKmT58Of39/TJkyBZs2bcLgwYPx7bffomXLlkJX/Ms8efDvf/8bXbp0weXLl4VlsJWshV1ZcwHyZpP5vYHot2CRnmxSVlaG+fPnm3+2fCyqx6GsbxxEJCcWw4moPparOSsrK7F3717ExcXh3LlzGDt2rMBkVWQ9oNXZ2RkJCQkAgI4dOyIxMdF8TaVSKV6kb9myJVasWIEvvvgC8+fPx6RJk6xWPiudx1JiYiKuXbsGg8GA4OBgdO/eHb6+vhg2bBjUarWwXADMv0NZyLxavSFEfE9ZvXo1AgICMGLECOzcuRMAsHv3bhQWFiIwMFBYkf7u3buIjIzEF198gRUrVsDDw0NIjuqio6Px9ttvY9y4cQAAR0dHfPDBB7hw4QKWLl0qrEgv8+QBAHzwwQcAgKtXr6K8vFz4Lo2GkLXFmcwFZ1nHjKixYpGebCJjj8OG9HkjIiIiaqiioiLo9XokJSWhpKQEFRUV2L17txRFCFkPaLUsytclMzPTXAhTSp8+fdClSxds374df/zjHwGImTSoztnZGfPmzcO8efOQl5cHg8GAVatWYcSIEYofzmpp8ODBtT5v2klS1/WHRdbV6g0lovh2/fp1aLVaAFVtNEaOHAm1Wo2OHTuiuLhY8TwmWq0WXbp0gcFgQPv27YXlqK6goACffPKJ+WfTPbZnz564fv26qFjSTh6Y/N///R/mzZuHf/3rX6isrISTkxM+++yzBrV3eRg8PT3r/PemUqlw8OBBYS3OZMUxI5IPi/Rkk9dffx3x8fGiY1jp0aMHYmJiMGjQIAwZMgQAEBwcjD/96U9WK/2JiIiI7iciIgKZmZkYMGAAQkJC4OnpidGjR0tRoAfkO6DVFps3b1a0SL9r1y4sX74cvr6+WL9+vdBJjPp07doVPXv2xOnTp3Ho0CGhRXpLMu4kqY29/Tt42Cx3Y+Tn51vtDiorKxMRCQAwefJkzJw5U9jr16X6mRVr1641PxbZjkfWyQOT999/H7NmzTK3nd25cyciIiKE7capbUIvNzcXa9as4fl1dbDnMeN9nxorFunJJrdv3xYdoYZNmzbhb3/7G3Q6nfk5Pz8/rFixAq1ateLhNURERNRgqampeOmll+Dj44OhQ4dCrVZLuxVd1lx1UfJL9cKFC5GXl4c1a9YI78Fdm7KyMhw8eBAGgwFnz56Fl5cXli5div79+4uOJvVOktrY27+Dh61NmzYoKChAcXExbty4gUGDBgEA8vLy0KFDB2G5srOzpSzSOzg4oKioyHw2RLdu3QAAN2/ehIODg7Bcsk4emPz0009W58KNHz8ecXFxwvL07dvX/LiyshIxMTFITk7G8uXLzTtLZCWq4GzPY8Y2PNRYsUhPNqmsrMTt27frfCMR8YFh165dSExMRJs2bczPPfvss/j0008xffp0FumJiIiowb788kukpKQgPDwcpaWl0Gg0KC8vFx3LTLYDWm2hZDG1rKwM6enpaNeuXY1rX331Fdzd3RXLUl1oaCgOHz6MgQMHYuLEifDw8JBmlb/sO0no/oKCgjBt2jQUFxfj7bffRsuWLbF582bExsbi008/FZZLxsVeAKDRaLBkyRJER0ejWbNmAICKigosX77cahGY0mSdPDCpqKjArVu3zN//f/75Z7GB/uPq1at46623AAApKSkNOtdCNNEFZ9nGjG146FHGIj3Z5B//+Aeef/75Wov0KpUK3377reKZHBwcrAr0Jn/4wx+k+ABDRERE9sPJyQn+/v6YNWsWsrOzkZycjBs3bmDq1Knw9/e36gEvgmwHtMoqNja2zmuBgYHIy8tTMI21tLQ0tG/fHpcvX0ZMTEyNlgO7du0SlMy+dpLYAxEH2vbv3x/Z2dkoLS01F3hdXV2xY8cOdO3aVfE8JjIu9gKAadOmITg4GJ6ennBzc4NKpUJ+fj6ee+45TJkyRUgmQN7JAxM/Pz9MmjQJL7/8MlQqFfbs2YPXX39daKaMjAysWLECkydPxoIFC6SoBchecJZxzOy5DQ/Rb6UyspkT2UCn08FgMIiOYcXHxwfbtm0zf3gxuXfvHnx9fZGZmSkoGREREdmb+Pj4GoWGa9euQa/XIzU1Fd98842gZA0n4oDWhvDx8ZHigE9XV1fk5+cLe/1jx47Ve13pw1kt3bx5EykpKdi2bZt5J8mePXvw1VdfCct0PyL/rkpKSlBcXIz27dtDr9ejpKQEarUafn5+UhS7ZOLi4gKVSiXVYi9LZ86cwYkTJ2A0GuHm5oZnn31WaJ6KigoEBwfj6NGjNSYPoqKihGYz+fvf/46vv/4alZWVGD58uPl8OBGCg4Oxb98+BAYGmls8WerTp4+AVFV/V9VZFpxF/i5lHTNLlm14lixZIn0bHqLfikV6soksX64srVu3DsXFxVi8eLF5ltpoNOKDDz5AZWWl1WFJRERERPWp77POL7/8Ik1bkvrI+HkNkGexh5ubm9CV9HU5efIk4uLi8NFHH4mOAqPRaN5Jkp2djQEDBkixk6Q2U6ZMwdatWxV/3YsXL2L69Onw9/fHlClTMHLkSAwePBjffvstpkyZgldeeUXxTMCvxXATtVqNtm3bYvjw4QgLC0OrVq2E5JLl37+9kW3ywKSwsBAbNmxAeHg4vv/+e3z44YeIiIhA+/btheTx9PSs85pKpcKhQ4cUTFM72QrOso+ZZRueqKgo4W14iJTAdjdkExlvjHPnzsW8efMwcuRI9OvXD5WVlTh9+jS6d++Ojz/+WHQ8IiIiaiTsoUAPiDuE7n40Go1ir3Xr1i3FXuu3qKysxN69exEXF4dz585h7NixoiMBqCrQuLu7w93d3byTZPHixUJ2ktxvtbqIAj0AREdH4+233zbvWnF0dMQHH3yACxcuYOnSpcKK9EeOHLH62Wg04saNG9i6dSuioqIQHh4uJJesbZMa0o5EpL59+1od8CmLRYsWmYu8nTp1wuDBg7F48WJs2rRJSJ7Dhw8Led2Gkq3vOyD3mMnYhodICVxJT43G8ePHcebMGahUKvTv3x/9+/cXHYmIiIjszMCBAzFw4MA6r9fX61wWIlbSh4SEYOXKlQCqeq77+PiYr02YMAEpKSmK5pG9tUZRURH0ej2SkpJQUlKCiooK7Ny5U/gBrZZ/O9nZ2VYr50XsJJF1tToAvPTSS1YFXMuV4p6entIVwMrLy6HRaJCVlSXk9f/nf/6n1l7Tlu7evat4H39Z25HIPnng7e2N9PR0q+dE75a4e/cu9Ho9Tpw4AZVKBTc3N0ycOBGtW7cWlgmQu+As45jZQxseooeFK+nJJjJ/WBg0aJDVTVymLcNERERkHx5//HEeTPYAzp8/b36ckJBgVaQvLy9XPE9BQYHir9lQERERyMzMxIABAxASEgJPT0+MHj1aeIEesN6FsXbtWqsivYidJLKuVgeAFi1aWP28du1a82NRh6DWp0mTJnjssceEvf79CvRAVesipScYLVepW7YjWb58udB2JLIfnllRUYHCwkJ06NABAPD//t//E7qL6/bt25g0aRK6d++OoUOH4t69ezh69Ci2bdsGvV4PJycnIbmqF5yrvzeJLDjLOma5ubl44oknkJCQgISEBKtrMrThIXqYWKQnm8j+YcFyy/DZs2elPDSNiIiI5NW2bVurAjM1jGVxpnqhRkSbi/u1uxFZRE1NTcVLL70EHx8fDB06FGq1WppWIJY5ZNhwXVBQgE8++cT8sylTz549cf36dVGxAAAODg4oKiqCo6MjAKBbt24Aqg7flWmlrElxcbGQCTNbiPybk60diayTBybTpk2DTqfDsGHDoFKpkJOTg+DgYGF5YmJiMGHCBMyaNcv83IwZMxAbG4t169YJa/Mkc8FZ1jGTbRcSkZJYpCebyPphobYtw3v27JFiRRIRERHZDxkKk7+V6P8HGQrOzz//vLTtbr788kukpKQgPDwcpaWl0Gg0UhZPZfg9yrxaXaPRYMmSJYiOjkazZs0AVK0uXr58OXQ6nbBc+/fvr/HcrVu3kJqaKv0CJlF/czK3I5Ft8sBkwoQJ6Nu3L/7+97/DwcEBM2fORO/evYXlOXbsWK2tdmbPno0xY8YoH+g/ZC44yzpmgJxteIiUwCI9PRCZPizIvGWYiIiI7Et0dLToCL+Zkge0mshQ0LUkc7sbJycn+Pv7Y9asWcjOzkZycjJu3LiBqVOnwt/f36rFjNKKiopw4MABGI1G3Llzp0bBd9SoUYrmkXm1+rRp0xAcHAxPT0+4ublBpVIhPz8fzz33HKZMmSIsV2JiotXParUaTk5OmDhxInx9fQWlkpfM7UhknjwAgHv37uGxxx6Dr68vzp49KzpOreOjVqvNk2iiyFxwlnHMZG3DQ6QEHhxLNpPtw0K/fv1qbBkeOXIke5URERHRA9mxYwdcXV3Rs2dPJCcnIykpCX369MF7772n+KGG1cl2QKuJ5YG7ubm5VofvnjhxAsePHxeSy15cu3YNer0eqamp+Oabb4TlmDp1ap3XVCpVjXYND9vmzZtx8uTJGqvVg4OD4ebmJrQYbnLmzBmcOHECRqMRbm5uePbZZ0VHslsiDr329PSs85rIdiSyH56ZmpqKzZs3o6ysDNu2bcO4ceMQGBiIiRMnCskzduxY6PV6PP7441bPFxUVwc/PDxkZGUJy1VVwvnTpkvCCs6xjtmzZMnTs2NGqDQ8AxMbG4scffxTWhodICSzSk01k/LBw8+ZNpKSkYNu2beYtw3v27MFXX32leBYiIiKyb5999hn27duHqKgo3Lt3D6+++iqWLVuGf/7znyguLsbSpUuF5rMsYlUvaOl0ulq3rivhfoU1pfv8u7q61rq632g0QqVSIS8vT9E8lix/b9nZ2VYr53/55RchB7TaIjMzU7G2KaaC/NGjR2usVo+KilIkgz2SeeVufUQU6WUl6+SBiY+PDxITE+Hn5weDwYDr169j1qxZ2L17t5A8GzZswHfffYeoqCjzvb+srAwhISHo27cvZs6cKSSXzAVnWcdMo9HAYDDUWAxaWVmJMWPGYO/evUJyESmB7W7IJjIefCLzlmEiIiKyL3v27MHWrVvRunVrrF27Fu7u7tBqtTAajcJ7tALyHdBqItthu3379sWlS5eg0Wig0WjM7VJkYPl7W7t2rdVnVdkL9EDV6nalivQODg6Ijo62Wq0+c+ZMKVare3p61vlvTqVS4eDBgwonqmLPrSJE7FS6X5sWUSvWZe5lDlS1RLGc9OnYsaPQHfazZ89GYGAgRowYgf79+6O8vBynTp3CoEGDMGPGDGG5ZO77LuuYAXK24SFSAov0ZBOZPyyoVCq4u7vD3d3dvGV48eLFQrcMExERkf0xFR7y8vLw8ssvA6j6nNGkiVwfnWXqAz9nzpx6r8fGxiqUpEpiYiKuXbsGg8GA4OBgdO/eHb6+vhg2bBjUarWiWaqz/L3Z46ZmEZn79u2Lvn37Kv669YmJianxXG5uLtasWQMvLy8BiarExMRgwoQJVit3Z8yYgdjYWKxbt07oyt2SkhIUFxejffv20Ov1KCkpgVqthp+fHxwcHLB161bFMy1YsKDOayJXrMs6eWDStm1bfPvtt+b7WUZGBtq0aSMsj4ODA2JiYpCfn4+TJ08CAPz9/dGvXz9hmUxkLTjLOmaVlZW4c+dOrW14iBo7ub5pkF2wh+2Tzs7OCAwMxFNPPSU6ChEREdkRo9EIo9GI0tJSnD592lzQKi0tRVlZmdhwkKswb+no0aNo1aoVtFotevfuLUXx2dnZGfPmzcO8efOQl5cHg8GAVatWYcSIEXjnnXdExwMg7++zPkpmlnW1OgCrSYPKykrExMQgOTkZy5cvh1arFZZL1pW7Fy9exPTp0+Hv748pU6Zg06ZNGDx4ML799lu0bNkSr7zyipBcsi5Ck3XywGTx4sVYuHAhLl++jBdffBHNmzfH+vXrhWYCqlqdubq6io5hZg8FZ9nGbNy4cYiIiKjRhmfp0qXw9vYWnI7o4WKRnmwi4/bJr7/+GqGhoXBycsKGDRvw1FNPmb9UX716VdjhNURERGR/hg0bhoCAAJSXl6NHjx7o0aMHLl26hJiYGIwYMUJ0PFy5csW8at3yMQD88MMPomIhJycH+/btg8FgQG5uLry9vaVqM9O1a1f07NkTp0+fxqFDh4QW6YuKinDgwAEYjUbcuXMH+/fvt7o+atQoQcnkI+tqdUtXr17FW2+9BQBISUlB586dBSeSc+VudHQ03n77bXOrJEdHR3zwwQe4cOECli5dKqxID1RNzlZUVKBJkyYoLi5GTk4Onn76aXTp0kVYJlknD0x69OiB9PR0XLp0CRUVFejWrZvQdl0ajabe67t27VIoiTWZC86yjpnMbXiIHjYeHEs2kfHgE41Gg/nz5+OHH37AxYsX8ec//xkrV66ETqdDUFCQ1H0XiYiISC7l5eWIj4/HjRs3MH36dHTo0AFRUVH4+eefER4ejubNmwvNJ9sBrbW5fv060tPTsWfPHnTr1g2+vr5wd3dXPEdZWRkOHjwIg8GAs2fPwsvLC97e3ujfv7/iWSxNnTq1zmsqlarGuU+yEXW4p+Vq9SVLlghdrW6SkZGBFStWYPLkyViwYIHQntwmY8eOhV6vr3Xlrp+fHzIyMoTkeumll6x2PlgedO3p6SmsKH3hwgXMnj0b7777LoYMGWK+hxYXF2PlypV44YUXhOQC5Jw8AIDvv/8ebdq0wRNPPIEzZ87AYDCgT58+Qt9/jh07Vu/1wYMHK5TEWkVFBQIDA3Hq1KkaBecPP/xQ6G4qWcfMxLINj5ubm/A2PERKYJGebCLjSdtjx441nyLv7u6O5s2bY9WqVVJt2SIiIqLGY+XKlQgJCREdQ3oFBQWIjIzEiRMn7ttf+fcWGhqKw4cPY+DAgdDpdPDw8LCLQ1lNMjMzFTuc1VaWxVWlWK5Wj4qKkmK1enBwMPbt24fAwEAMGjSoxnVRPcM3bNiA7777rsbK3ZCQEPTt2xczZ84Ukkuj0VitzL148SK6desGAPD19UVqaqqQXLNnz8a4ceOg1Wqxc+dOfP7559i9ezcKCwsRGBgIvV4vJJeskweHDh3C4sWLsX79ejz11FMYM2YMXn75ZVy+fBmenp6YNm2akFxZWVnmM2RkJGPBWfYxI3oUsd0N2Uy27ZPVX/evf/0rOnXqJCQLERERNX5Hjx4V9tqyHdBaXWFhITIyMpCRkQGj0QitVovVq1crniMtLQ3t27fH5cuXERMTU6Ntiqht/A21efNmaYv092uR8HuTcbU6UNV254knnkBCQkKN3Q8ie4bL2irCwcEBRUVF5hZYpgL9zZs3hf5Or1+/bt6VcfToUYwcORJqtRodO3ZEcXGxsFyrV69GQEAARowYgZ07dwKA1eSBqCL9xo0bkZSUhB49emDz5s3485//jOXLl6OkpASTJk0SVqTfuHGj1AVn2fq+A/KOmaxteIiUwCI92UT2g0+cnJxYoCciIqKHSuRGVBkPaAWqiuLp6em4cOECRo8ejcjISDzzzDPC8sjeMuZ+RP1eQ0JCsHLlSgBVv1PL9hUTJkxASkqKoiuxq69WLygosLouarU6IG/PcAcHB8TExFit3PX39xe+clej0WDJkiWIjo42L7KqqKjA8uXLodPphOVSq9Xmx/n5+QgLCzP/LPKwcFknD0pKStCjRw8AwIkTJzB8+HAAQIsWLaR5P5IJC862e/fdd0VHIBKGRXqyiYwHn5SWluLcuXMwGo0oKyszPzYR+eGdiIiIGh+RPWRlPaA1NDQUzs7O8PT0hNFoRHp6OtLT083XLQtfSqirl+7JkycRFxcnvNfu/Yj6Gzt//rz5cUJCglWRvry8XPE8sq5WB3DfFk6iv4PItnJ32rRpCA4OhqenJ9zc3KBSqZCfn4/nnnsOU6ZMEZarTZs2KCgoQHFxMW7cuGFuXZSXl4cOHToIyyXr5IHpe7bRaER+fr7VWXV3794VFQs//vgjli9fXud1pd+DTGQuOMs6Zj/99JOUK/yJlMAiPdlExu2TZWVlmD9/vvlny8eiP7wTERER/Z5atGgBnU4HnU5nPqDVz89P6AGtAPDmm28KnbyoT2VlJfbu3Yu4uDicO3cOY8eOFR1JWpYLXaqvihXx+5V1tToALFiwoM5rIr+DuLq61vq7MhqNUKlUyMvLE5CqaoV/dHQ0zpw5gxMnTsBoNGLmzJl49tlnheQxCQoKwrRp01BcXIy3334bLVu2xObNmxEbG4tPP/1UWC5ZJw969uyJ+Ph4lJWVoUmTJujfvz+MRiPi4+PRt29fYbkcHBzQtm1bYa9fF5kLzrKOmaxteIiUwCI92cS0ffLkyZPIz88HIH77pMwf3omIiIgelo4dO2LOnDnw8PBAZGQk5s2bp/gBrSZ1FSxLS0uFHQhZVFQEvV6PpKQklJSUoKKiArt370aXLl2E5LE3Mky6yLxaXdbvIJmZmQCqivJvvPEGNm7cKDiRtb59+wot5lbXv39/ZGdno7S01LwjydXVFTt27EDXrl2F5ZJ18mDx4sUICwvDjRs38OGHH0KtViMiIgI5OTnYsmWLsFzt27e3WqwnC5kLzrKOGdGjjEV6stkvv/yCXr16oX///gCqtsX+8ssvaNq0qZA8r7/+OuLj44W8NhERET16ZOi7K8sBrXUpLCxEYmIiduzYAUdHR7z22muKvn5ERAQyMzMxYMAAhISEwNPTE6NHj7abAr2ovzEZCvOWZF2tbmI0GlFRUYEmTZqguLgYOTk5ePrpp4X+nVmez9WsWTNpzuvy9PSs8+9LpVLh4MGDCif6VbNmzcx98gHAzc1NWBYTWScP2rdvj88++8zquQULFiAsLMx8AHBmZqbiB1/Xd8+8deuWlCvGRZN1zGRtw0OkBBbpySY//vgjXn/9dSxYsMD8xrthwwYUFBQgPj5eyNa727dvK/6aRERE1DilpKRgwoQJ9f43oaGhCqWpSbYDWqs7deoU4uLisH//fqhUKoSHhws5FDI1NRUvvfQSfHx8MHToUKjVaukK0PW532GDD8uVK1cwZ86cGo8B4IcfflA8j6yr1QHgwoULmD17Nt59910MGTIEr7zyCgCguLgYK1euxAsvvCA4oVxiYmJqPJebm4s1a9bAy8tLQKIqLi4uVvcGtVqNtm3bYvjw4QgLC0OrVq2EZZNx8qA27dq1s/p58+bNihfpFy1aVOO57777DvHx8cjIyDAfoqw0mQvOso6ZrG14iJSgMsqwFIjsRlBQEFxcXDB79myr59evX4/vv/8eH374oeKZtFotEhMT65wJ5g2eiIiIGmrUqFHo378/IiIi0KJFC9FxanBxcYGzszNefPFFNG3atEbhWdQX/qysLMTHx+PixYsYN24cvL29ERAQIKzIevPmTaSkpGDbtm0oLS2FRqPBnj178NVXXwnJYykkJAQrV64EUDXpYnk464QJE5CSkiIqGtLS0uq9bplVKTKuVgeqzuoaN24ctFotdu7cic8//xy7d+9GYWEhAgMDodfrheYDqn5f9/udilBZWYmYmBgkJydjyZIl0Gq1wrLcvHnT6mej0YgbN25g69atUKvVCA8PF5JL5smD+9HpdDAYDMJe/+uvv0Z8fDz+9re/YeDAgZg3bx6GDBkiJMuLL76IV199tc7rsrSbkWnMZL1vESmBK+nJJv/85z+xZs2aGs/PmTNH8dlyk3/84x94/vnnay3Sq1QqfPvttwJSERERkT0yGAxYsWIFfH19sW7dOvTu3Vt0JCuyHtAaGBgIrVaL9evXm1dViszp5OQEf39/zJo1C9nZ2UhOTsaNGzcwdepU+Pv7Y/jw4cKynT9/3vw4ISHBqvBdXl4uIpKZiCJ8fWRerX79+nVzcfno0aMYOXIk1Go1OnbsiOLiYmG59u/fb358584dq5+BqolIka5evYq33noLQNXOpc6dOwvN4+TkVOO5du3a4b333hO2owUAjhw5YvWz5eRBVFSUsMmDhhBx7y8rK0NaWhoSEhLw008/YcyYMWjfvj0SExMVz2JJ5r7vso6ZrG14iJTAIj3ZpEmT2v9k1Go1mjdvrnCaKi4uLkJn6omIiKjxaNmyJVasWIEvvvgC8+fPx6RJk6yKSKILXDIe0ApU7apMTk6Gp6cnPDw8oNPppOjdr1Kp4O7uDnd3d1y7dg16vR6LFy/GN998IyyT5bhUHyPREzCW7W1qExsbq1CSKqtXr0ZAQABGjBiBnTt3AoDVanWRRXq1Wm1+nJ+fb7WLpaysTEQkALAqsHXs2NHqZ5VKJfQelpGRgRUrVmDy5MlYsGCBuYe5jJo0aYLHHntM2OvLOnkgKw8PD/Tr1w8BAQHw8PBAs2bNkJ2dLTqW1AVnWcdM1jY8REpgkZ5s0rp1a1y5cqXGiofLly8L+5Al+ssMERERNT59+vRBly5dsH37dvzxj38EIL7AVRvRB7SaeHp6wtPTE1euXEFycjJCQ0NRVFSETz75BH5+fooXIiy3y2dnZ2P48OFwdnZGUFBQvYeRKk22z7FHjx5Fq1atoNVq0bt3b+ETLbKuVgeANm3aoKCgAMXFxbhx4wYGDRoEAMjLyxNyTpdJQ1bBijjYMzg4GPv27UNgYCAGDRqEgoICq+t9+vRRNM/9FBcXC9/ZUhvRkweyGjhwIHJzc9GqVSs0b94cw4YNEx0JgNwFZ1nHzLLNTvU2PBs2bBCYjOjhY5GebDJjxgzMnTsXS5YsgZubGyorK3Hy5ElERkbijTfeEJJJ9BZJIiIialx27dqF5cuXw9fXF+vXr0fTpk1FR6pBlgNaq+vcuTOCg4MREBCArKwsJCcnY/PmzcjPz1c0h2Vxee3atVbtbUT/PmUrzFvKycnBvn37YDAYkJubC29vb2g0Gjg6OgrJI+tqdaDqrK5p06ahuLgYb7/9Nlq2bInNmzcjNjYWn376qdBs9yPiYM/c3Fw88cQTSEhIQEJCgtU1lUqFQ4cOKZrHpHo7IKBqhXNqaqqwdq71kXXywJKIyb2PP/4Y//rXv7B9+3a8++67qKysRFlZWa0LDJUkc8FZ1jGTtQ0PkRJYpCebjBgxAsXFxQgLC8O1a9cAAF27dsWbb74p7ENMTEyMkNclIiKixmfhwoXIy8vDmjVrhLbSqEv1A1qTkpIQEBCA8ePHC80VGhpa6/PdunVD+/btFU5jXQgXvRq8uitXrpjbylg+BoAffvhBVCwAQIsWLaDT6aDT6XD9+nWkp6fDz88P3bp1g6+vL9zd3RXNI+tqdQDo378/srOzUVpaap7EcHV1xY4dO9C1a1eh2e5HxL8JUYdI30/1wp9arYaTkxMmTpwIX19fQansb/LAkqh2PH/84x8xf/58zJ07FwcPHkRSUhJGjx6NUaNGYe3atUIyyV5wlnHMZG3DQ6QEFunJZhqNBhqNBrdu3YJara6xskbp7ZOenp51rkhSqVQ4ePCgYlmIiIjIvpWVlSE9Pd18+Kmlr776SvEiZXWyHdBq0qtXrxrP3bx5E/Hx8ejUqZOARL+SYXwsLVmyxPzYy8vL6lr1n0Xq2LEj5syZAw8PD0RGRmLevHk4e/asohlkX63erFkzNGvWzPyzm5ubwDQNJ+LfxP3+dkS1u5GlWFqdrJMHISEhWLlyJQAgLS3N6rDpCRMmICUlBTNnzhQVDwDg4OAALy8veHl54eLFi9Dr9cKy2EvBWaYxk7UND5ESWKSnB1ZXb1Glt0/WtpI+NzcXa9askeqLDhEREcmvvoMxAwMDkZeXp2CammQ9oHXGjBlWP+fk5GDRokXQaDRWLUqUUlRUhAMHDsBoNOLOnTs1VqWKPFvAsqglq8LCQmRkZCAjIwNGoxFarRarV69WPIfMq9VdXFysit1qtRpt27bF8OHDERYWhlatWglMJ5/6zoIQ2e4GAO7evQu9Xo8TJ05ApVLBzc0NEydOROvWrYVlknXy4Pz58+bHCQkJVvcz0W14jhw5gj/84Q/mSeO4uDg8/fTTde70UoLsBWcZx0zWNjxESmCRnn53Sn9R7Nu3r/lxZWUlYmJikJycjOXLl5sPmiIiIiL6rWQohst2QGt15eXliI6ORlpaGiIiIoQtmHB2djb3ve7YsaNVwUv0AcCW7W1qU99E0cOWlpaG9PR0XLhwAaNHj0ZkZCSeeeYZYXkAeVerHzlyxOpno9GIGzduYOvWrYiKikJ4eLiYYJKStd3N7du3MWnSJHTv3h1Dhw7FvXv3cPToUWzbtg16vR5OTk7Cssk4eWD5Plj9PVHkrqVDhw7hvffew7p168zPPfbYY3jnnXewYsUKYbvgZC44yzpmgJxteIiUoDLK8G2DGhUfHx+kpaUp/rpXr17FW2+9BQCIiooS/qZHREREjYubm5vwlfTV3bt3z3xA6/nz5xU/oNXSpUuXEBQUhFatWiEqKgpPPvmksCwNoXSLRhNXV1e0atUKWq0WvXv3rlHoErnS3sXFBc7OznjxxRfRtGnTGkU3pXdF2ONq9fLycmg0GmRlZYmOUiedTgeDwaD46xqNRlRUVKBJkyYoLi5GTk4Onn76aXTp0kXxLCbLli1Dx44dMWvWLKvnY2Nj8eOPPwqbbKlr8uDSpUtCJw8s/3aqf+8XVQcAgEmTJiEiIgIuLi5Wz585cwbLly8X2r7FpKKiwlxwzs3NFV5wtocxs2RqwyNylT/Rw8aV9NQoZGRkYMWKFZg8eTIWLFgABwcH0ZGIiIjIDt26dUt0hHrJdkCryc6dO7Fq1SpMnz4dc+fOFZbDFkq3aDTJycnBvn37YDAYkJubC29vb2g0mhrnPInw5ptvStXD3x5Xqzdp0gSPPfaY6Bj1EnGw54ULFzB79my8++67GDJkCF555RUAQHFxMVauXCnsoO5jx47VOmExe/ZsjBkzRvlA/xETE4MJEyZYTR7MmDEDsbGxWLdunbC/fZnuD5bKyspqFJuBql33d+/eFZCoJpn6vgNyj5mMbXiIlMAiPdm94OBg7Nu3D4GBgRg0aBAKCgqsros6hIiIiIjsz/PPPw+VSlVraxsZihOyHtC6ZMkSqNVqbNy4EZs2bTI/bzQaoVKppNuBAIhrX9SiRQvodDrodDpcv34d6enp8PPzQ7du3eDr6yu0xUBdfcNLS0uRmpqqcBrUulq4Xbt2eO+994QUmhuiuLhYaG9uWQ/2XL16NQICAjBixAjs3LkTALB7924UFhYiMDBQWJEeQK0LvNRqtVWbJaXJOnlw5coVc8suy8cA8MMPP4iKhcrKyjqviW4eIWvBWdYxk7kND9HDxiI9/e6UvqHn5ubiiSeeQEJCgrn3qInoQ4iIiIjIvlSf7JeNbAe0mtjj5y0ZJl06duyIOXPmwMPDA5GRkZg3bx7Onj0rOpZZYWEhEhMTsWPHDjg6OuK1114THQmAHKvVqx9GDFTtxElNTRWyQ8NE1oM9r1+/bj4v7OjRoxg5ciTUajU6duyI4uJiYbkqKytx584dPP7441bPFxUVCUr0KxknD5YsWWJ+XP3MEVFnkABVC/N27dpVY/IuMzNT6CHTMhecZR2zjRs3YvPmzVar/F999VX07dsXy5cvZ5GeGjUW6el3p/SqFlkPISIiIiL7c792N6IPZjWR5YBWE5Gr+O1VYWEhMjIykJGRAaPRCK1Wi9WrV4uOBQA4deoU4uLisH//fqhUKoSHh0On04mOZSZ6tToAq8OIgariqZOTEyZOnAhfX19BqeQ92FOtVpsf5+fnW00qlpWViYgEABg3bhwiIiIQFRVlHp+ysjIsXboU3t7ewnLJOnng4+ODyspKFBUVSfN+CAABAQGYPHkysrOz4ebmhsrKSpw8eRLHjx+v8W9VSTIXnGUdM5nb8BA9bCzSk01k3T559658J98TERGR/blfu5tvv/1WQCprlge0GgwG6Q9oJWtpaWlIT0/HhQsXMHr0aERGRuKZZ54RHQsAkJWVhfj4eFy8eBHjxo1DUlISAgICMH78eCF5ZF2tDtQs0stIht0iJm3atEFBQQGKi4tx48YNDBo0CACQl5eHDh06CMs1e/ZsBAYGYsSIEejfvz/Ky8tx6tQpDBo0qMbOJSXJOnlw8uRJzJ8/Hz/99BN69eqFjz/+WOjBvyYdOnRASkoKkpKS8NVXX0GtVqN///4ICwtDmzZthOWSueAs65jJ2oaHSAks0pNNZNw+WdfJ99u2bYNeL+7keyIiIrI/sre7sccDWmUl6st+aGgonJ2d4enpCaPRiPT0dKSnp5uvi2xbFBgYCK1Wi/Xr16Ndu3YAxBZ6ZV2tbiLjQiGZCvOWgoKCMG3aNBQXF+Ptt99Gy5YtsXnzZsTGxuLTTz8VlsvBwQExMTHIz8/HyZMnAQD+/v7o16+fsEyAvJMHq1evxrJlyzBkyBDo9XpER0cjJiZGWB5L7dq1w/z580XHsCJ7wVnGMZO1DQ+RElRGGe4MZDd0Op35ABvLx0DV1re0tDTFMy1btgwdO3a0OvkeAGJjY/Hjjz8iPDxc8UxERERED4OLiwvUajWaN29uVYyT+YBWWW3evFnIDtCPP/643kKqyILJ4cOHkZycjOPHj8PDwwM6nQ7vv/8+20vWoq6FQpcuXRK6UGjgwIEYOHAggKqzu0yPAeDEiRM4fvy4kFwAcO/ePZSWlsLR0RFA1Sr6du3asfBWD8vJAzc3N+GTB9VrAOPGjUNmZqa4QP9R/RBWBwcHtG3bFu7u7uZdGyKEhoZi6NChtRac9+3bh48//lhQMnnHrLCwEJMnT8aAAQNqbcPTuXNnYdmIHjYW6ckmlm/K1Yvyoor0Go0GBoOhxsE6lZWVGDNmDPbu3at4JiIiIrJPrq6utRZQZSmCX716td7r7A1fpSEtGmVTWlqK1NRUKQ5nvXLlCpKTk5GWloaioiLMnTsXfn5+QnpQy7haHZB3odD9vo9Z/lsg+e/5svH19UVqaqr5Z1E1gOq2bNli9XNlZSV++ukn7N27FwsXLhR2pobMBWdZxwwAfv75ZyQlJeHMmTPmNjyTJk0S2oaHSAlsd0M2kXX7ZPUCPVC1HVbkyfdERERkf/r27YtLly5Bo9FAo9GYV3zKgkX4hpGxRWNdCgsLkZiYiB07dsDR0VGKIn3nzp0RHByMgIAAZGVlITk5GZs3b0Z+fr6iOWRua3ns2DGrFcUms2fPxpgxY5QP9B+yFuFdXFysvkuq1Wq0bdsWw4cPR1hYGFq1aiUkl2kVuNFoxBtvvIGNGzcKyVGdrJMHsq7xrKsF0LRp0zB37lxhBWdZ+74D8o4ZIGcbHiIlsEhPNrly5QrmzJlT4zEA/PDDD0IyVVbKefI9ERER2Z/ExERcu3YNBoMBwcHB6N69O3x9fTFs2DCo1WrR8aiBLAtJ1YtKsiw6OXXqFOLi4rB//36oVCqEh4cLLYoANdsfmHTr1g3t27dXOA0QExODCRMmWK1WnzFjBmJjY7Fu3TrhbS1lXChk+f2sNrGxsQolsXbkyBGrn41GI27cuIGtW7ciKipK2O/ScuKzWbNm0kyEyjp5UL0GUP1nUX9fdenQoQN++eUXoRnsreAsesxkbcNDpAQW6ckmS5YsMT/28vKyulb9Z6WMGyfnyfdERERkn5ydnTFv3jzMmzcPeXl5MBgMWLVqFUaMGIF33nlHdDyykSxFeZOsrCzEx8fj4sWLGDduHJKSkhAQEIDx48eLjoZevXrVeO7mzZuIj48XUryUdbU6IO9CoaNHj6JVq1bQarXo3bu3NCufa9v10K5dO7z33ns1+nWTvJMHlvUAQFwNwF6w4Gy76u9DpjY8wcHBwtvwED1sLNKTTWTcPjl7tpwn3xMREZH969q1K3r27InTp0/j0KFDLNLbCdkK85YCAwOh1Wqxfv16tGvXDoA8eat/ds7JycGiRYug0WgQFhYmJJOMq9UBeRcK5eTkYN++fTAYDMjNzYW3t7eUrbtMmjRpgscee0x0DGqgDh06YOjQoaJjNMi9e/eQkJCAbt26CctgbwVnGcZM5jY8RA8bi/RkExm3Tzo4OCAmJgYnT54098n09/cXfvI9ERER2aeysjIcPHgQBoMBZ8+ehZeXF5YuXYr+/fuLjkYNJGOLRpP169cjOTkZnp6e8PDwgE6nk2a1s0l5eTmio6ORlpaGiIgIYatlZV2tDsi7UKhFixbQ6XTQ6XS4fv060tPT4efnh27dusHX1xfu7u7CstWmuLhY6DkR+/fvNz++c+eO1c8AMGrUKKUjSS0oKAiTJ0/G//zP/0gzuQjU3sO/rKwMbm5u+PDDDwWlkrvgLOuY1UV0Gx4iJaiMsn0iJKm5urrWu31S1Er7X375Bffu3TMfOHT+/Hl0794dTZs2FZKHiIiI7FNoaCgOHz6MgQMHQqfTwcPDg58n7FBaWlq912XYHXrlyhUkJycjLS0NRUVFmDt3Lvz8/NC2bVuhuS5duoSgoCC0atUKUVFRePLJJ4Vl2bBhA7777rsaq9VDQkLQt29fzJw5U1g2k/z8fJw8eRIA4ObmJuVCoYKCAkRGRuLEiRM4e/askAzVi98AcOvWLaSmpmLEiBF44403BKQCpk6dWuc1lUqFhIQEBdP8ynK8Vq9ejeDgYKvroiYPCgsLsXjxYpSVlWHt2rVCzqqozdWrV61+VqvVaNOmDVq2bCko0f1pNBrs2rVL2OtzzIjkwyI92aSkpMS8ffLu3btSbJ/88ccf8frrr2PBggUYN24cACAgIAAFBQWIj49Hhw4dhGUjIiIi++Li4oL27dvXWSjll0P6vd27dw9ZWVlITk7G+fPnzTtDRdi5cydWrVqF6dOnY+7cucJymFRUVCAwMBCnTp2qsVr9ww8/lGolr2wKCwuRkZGBjIwMGI1GaLVaaLVaYZMu1YvharUaTk5OGD58OHx9fYVkaqjMzEzz90ylyDp5YLJ161Zs2bIF77zzDjp37mx+vk+fPgJTAf/+979x8eJFtGjRAp07dxbeFqs+shSc7WHMTG14Tp06hZiYGNFxiB4aFunpgZm2T+7Zs0fo9smgoCC4uLhg9uzZVs+vX78e33//vZRbtYiIiEhOx44dq/f64MGDFUpCv4WMLRpNqh8kaKm4uBgff/yxgmmsubi4QK1Wo3nz5lYFcKPRCJVKhby8PCG5ZFytXlurCED8WKWlpSE9PR0XLlzA6NGj4e3tjWeeeUZIlsbCx8fnvrtzRBAxeWBSWlqK0NBQfPPNN+Z2VCqVCocOHRKSp6KiAh988AG2bduG1q1bQ6VSoaSkBH5+fggKCpJqQk+WgrOsY3a/NjxchEmNGYv09JuJ3j5Z1wx0ZWUlxo0bhz179iieiYiIiBqXkydPIi4uDh999JHoKNQAsrZoBIAtW7bUeO7mzZuIj49Hp06dkJWVJSBVlertD6rr1KmTQknkZxoro9GIN954Axs3brS6LmqsXFxc4OzsjBdffBFNmzatUewSdQAwANy9exd6vR4nTpyASqWCm5sbJk6ciNatWwvL1BA6nQ4Gg0F0jBpETR7k5uYiJCQEffr0wbJly6Q4lDg2NhanT5/Ge++9Zy7iXr16FcuXL0e/fv3uO3H7sMhccJZ1zOyxDQ/R74UHx9IDqW375OrVq4VkadKk9j9j0yogIiIiogdRWVmJvXv3Ii4uDufOncPYsWNFR6IGysnJMbdozM3NlaJFo0n1gwRzcnKwaNEiaDQaoQVUQL4ivKyr1QHrsWrWrJk0Y/fmm29KtWrY5Pbt25g0aRK6d++OoUOH4t69ezh69Ci2bdsGvV4PJycn0RHrJON4AhBy4PTq1auxfft2LFq0CK+88orir1+XrKwsbNu2DY899pj5uU6dOmHVqlV4/fXXhRWcMzMzrX6WqeAs65iZ7qWWbXieeOIJIVmIlMYiPdmk+vbJyMhI4dsnW7dujStXrlj1wgOAy5cvw8HBQVAqIiIisldFRUXQ6/VISkpCSUkJKioqsHv3bnTp0kV0NGqgFi1aQKfTQafTmVs0+vn5CW3RWF15eTmio6ORlpaGiIgIeHl5iY4kHVOBq67V6lTTggULan2+tLQUqampCqf5VUxMDCZMmIBZs2aZn5sxYwZiY2Oxbt06hIeHC8tmr0RMHvz973/Hjh070K1bN8Vf+34si80mjo6OQidZZC84yzhmsrbhIVICi/Rkk9DQUDg7O8PT0xNGoxHp6elIT083Xxex+mfGjBmYO3culixZAjc3N1RWVuLkyZOIjIzEG2+8oXgeIiIisl8RERHIzMzEgAEDEBISAk9PT4wePZoFejvWsWNHzJkzBx4eHoiMjMS8efOEtGi0dOnSJQQFBaFVq1YwGAzCDvOUnayr1e1JYWEhEhMTsWPHDjg6OuK1114TkuPYsWO1toyZPXs2xowZo3wgeiAvv/yylAV6tVpd5zWRHZ5lLjjLOmabNm3C9evXcfDgwRpteD777DNhK/yJlMAiPdlExu2TI0aMQHFxMcLCwnDt2jUAQNeuXfHmm28KO0iHiIiI7FNqaipeeukl+Pj4YOjQoVCr1dJ99qGGk6lFo8nOnTuxatUqTJ8+HXPnzhWahR7c/v37zY/v3Llj9TMAjBo1SulIVk6dOoW4uDjs378fKpUK4eHh0Ol0QjPVtstZrVajWbNmAtI0HI/x+9WePXvg7+8vOkYNpaWlOHfuXK2/q9LSUgGJqshccJZ1zGRtw0OkBBbpySaybp/UaDTQaDS4desW1Gp1jX6jmZniTr4nIiIi+/Hll18iJSUF4eHhKC0thUajQXl5uehYZCMZWzSaLFmyBGq1Ghs3bsSmTZvMz8vQZ50aLjEx0fy4Y8eOVj+rVCphRfqsrCzEx8fj4sWLGDduHJKSkhAQEIDx48cLyWNSWVmJO3fu4PHHH7d6vqioSFCihtNoNKIj1IqTB78qKyvD/PnzRceoQeaCs6xjBsjZhodICSzS028iy/ZJk7Zt29b6/ObNm1mkJyIiovtycnKCv78/Zs2ahezsbCQnJ+PGjRuYOnUq/P39MXz4cNERqQFkbNFocujQIWGvbW9kXq1uWZSvi4iFQoGBgdBqtVi/fj3atWsHQI6DT8eNG4eIiAhERUWZ85SVlWHp0qXw9vYWliskJAQrV64EUDW55+PjY742YcIEpKSkYObMmaLi1UvE5MGVK1fqLSzHxsYqmOZXhw8fFvK6DSFrwVnWMZO1DQ+RElikpwci4/bJ+vBmTkRERLZQqVRwd3eHu7s7rl27Br1ej8WLF+Obb74RHY0aQMYWjSbsq95wsq5WbygRC4XWr1+P5ORkeHp6wsPDAzqdTorvQrNnz0ZgYCBGjBiB/v37o7y8HKdOncKgQYMwY8YMYbnOnz9vfpyQkGBVpBe5i0rWyYPHH39cykOu9+/fb74f3L59G23atDFfW79+PebNmyckl8wFZ1nHTNY2PERKYJGebCLr9sn7kfVLGhEREcnFx8cHaWlpAIDs7GwMHz4czs7OCAoKqrPtH8lH1haNZBtZV6s3lIginKenJzw9PXHlyhXo9XqEhoaiqKgIn3zyCfz8/OrcefywOTg4ICYmBvn5+Th58iQAwN/fH/369ROSx8Tyd1T99yXyO6Sskwdt27a1yiKLDRs2mAvO06ZNM7+PA8CBAwdYcK6FrGMmcxseooeNRXqyiazbJ4mIiIh+D5ZfpNeuXWvV3qZp06YiItHvQLYWjfT7kbmtpcjvSZ07d8Y777yDhQsXYs+ePdDr9di8eTPy8/OFZQIAV1dXuLq6Cs1QF5m+18o6eSB69Xdd6hsvkZllLjjLOmaytuEhUgKL9GQTWbdPEhEREf0eLIsf/Ixj/+ytRSPZjv9O69esWTPodDrodDoUFBQIy+Hq6lprcVn0gckyFebrIlPG6Ojo+/43K1euREhIiAJpfmU5RtXHS+T4yVxwlnXMZG3DQ6QEFunJJrJun7wffngnIiIiW8lUGCHb2GuLRrId/51aCw0NrfOaSqVCZGSkgml+lZmZCaDqe9kbb7yBjRs3CslRneVBqNUPRf3hhx9ExZL277pHjx73/W+OHj2qQBL7wIKz7WRtw0OkBBbp6YHIun2yLiJOviciIiL7U1RUhAMHDsBoNOLOnTvYv3+/1XXZD6qkKmzRSDIQsVCoV69eNZ67efMm4uPjhR5abPnazZo1k+YA5SVLlpgfVz8QVeQBqbJOHjSEiL/7+t6779y5o3geE5kLzrKOmaxteIiUwCI9/SYybJ8MCZHz5HsiIiKyP87OzkhISAAAdOzY0ergSpVKxSK9nWCLRpKBiIVCM2bMsPo5JycHixYtgkajQVhYmOJ5ZCfjIaiAvJMHDSFiQrS+9+6OHTsqnsdE5oKzrGMmaxseIiWwSE82kXH7pKwn3xMREZH9sfySWpfMzExpD6qkKvbaopFsJ6rQJftCofLyckRHRyMtLQ0RERHSF3ZFsVyhXpvY2FiFkliTdfJAVrK+d8tccJZ1zIgeZSzSk01k3D5Z3+y06Dc+IiIianw2b97ML612wt5aNJLtRLW1lHmh0KVLlxAUFIRWrVrBYDDgySefFJoHQI1WGrK0Ejt69ChatWoFrVaL3r17C1/dbCLr5IE943u37USMmaxteIiUwCI92UT27ZMsyhMREdHDJksRhxpOhhaNZDuZV6vLulBo586dWLVqFaZPn465c+cKy1Fd9VYasrQSy8nJwb59+2AwGJCbmwtvb29oNBo4OjoKyWMi6+RBQ8ialb3ybSdizGRtw0OkBBbp6YHItH2ShXkiIiJSEj97yE/GFo1kO5lXq1uS6Z6wZMkSqNVqbNy4EZs2bTI/bzQaoVKpkJeXJySXrK01WrRoYZ7Au379OtLT0+Hn54du3brB19cX7u7uiuYxkXXyoCHqu/+KxF75thMxZrLeK4iUwCI92Uy27ZOWp91bPgbkP/meiIiIiH5/MrZoJNvJulpdhtevy6FDh0RHeGCi25F07NgRc+bMgYeHByIjIzFv3jycPXtWSBZZJw88PT3r/NtXqVQ4ePAgnnvuOYVTyYsF54dD9L2C6GFhkZ5sIuP2ySVLlpgfV1/RzwOSiIiIiB49srdoJNvJVhSXdaGQPU9CiWyTUlhYiIyMDGRkZMBoNEKr1WL16tXC8liSafIgJiamxnO5ublYs2YNv3s/IBacbSdrSyWi34pFerKJjNsnLbe9EhERET1s/HJoP2Rq0Ui2k60wb4kLhX5/In7faWlpSE9Px4ULFzB69GhERkbimWeeUTxHXWSbPOjbt6/5cWVlJWJiYpCcnIzly5dDq9UKy9UQsr53y5oLkDebzO8NRL8Fi/RkExm3T1quWqkNT74nIiKi35NGoxEdgRpAthaNZDtZV6sDXCjUWISGhsLZ2Rmenp4wGo1IT09Henq6+bqonTeyTx5cvXoVb731FgAgJSUFnTt3Fpzo/mR975a54CzrmBE1VizSk01k3D5pzyffExERkVxCQkKwcuVKAFVFEstC3IQJE5CSkoKZM2eKikcNJGOLRrKdzKvVuVCocXjzzTelLJLKOnkAABkZGVixYgUmT56MBQsWwMHBQVgWE753245jRiQfFunJ7uXk2O/J90RERCSX8+fPmx8nJCRYfWktLy8XEYkegIwtGsl2Mq9W50Kh35+IMVywYEGtz5eWliI1NVXhNL+SdfIgODgY+/btQ2BgIAYNGoSCggKr63369BGSi+/dtrPnMeP9lhorFunJ7sl68j0RERHZH8svftW/BMpYMKHaydiikWwn82p1LhT6/cnQWqOwsBCJiYnYsWMHHB0d8dprrwnJIevkQW5uLp544gkkJCQgISHB6ppKpRJ277Xn925RBWd7HjMZ7hVEDwOL9NSoyHTyPREREdk32b+kUt1kbNFItpN5tToXCtlG9tYap06dQlxcHPbv3w+VSoXw8HDodDpheaqTZfLg8OHDQl7XFvb23i1DwVmmMZP9XkH0MKlFByD6vRQWFmLTpk3QaDR4++238eKLL3IVFREREdlEpi+qRI+6nJwcvP322zh37hySkpJw9+5djBw5Ej4+PlK1wjEtFFq9ejVu3ryJefPmiY4kneqtNSyJbK2RlZWFV199Ff7+/nByckJSUhLat2+P8ePHS9Fr/dSpUwgKCsLIkSMRHx+P4OBg7N27V2imu3fvYsuWLXjzzTcxf/58bNmyBcXFxUIzyfreHRISYn6clpZmdW3ChAkAIKzgLOuYyXqvIFICV9KT3UtLS0N6urwn3xMREZH9uHLlirnFhuVjAPjhhx9ExSJ6JNnDavXCwkJkZGQgIyMDRqMRWq0Wq1evFh1LOrK21ggMDIRWq8X69evRrl074XlMsrKyEB8fj4sXL2LcuHFISkpCQEAAxo8fLzTX7du3MWnSJHTv3h1Dhw7FvXv3cPToUWzbtg16vR5OTk5Ccsn63i1z33dZx0zWewWRElikJ7sn88n3REREZF+WLFlifuzl5WV1rfrPRKQc2dpacqHQg5Op0LZ+/XokJyfD09MTHh4e0Ol0UrRVknXyICYmBhMmTMCsWbPMz82YMQOxsbFYt24dwsPDheSS9b1b5oKzrGNmSfQYESmNRXqye2++KefJ90RERGR/ZGqhQURVZFytzoVCtpH1+5qnpyc8PT1x5coV6PV6hIaGoqioCJ988gn8/PzQtm1bIblknTw4duwYDAZDjednz56NMWPGKB/oP+zhvVu2fwOyjpls40SkJBbpye7JevI9ERER2R/L7d61iY2NVSgJEcm8Wp0LhWwja2sNk86dO+Odd97BwoULsWfPHuj1emzevBn5+flC8sg6eQCg1l79arUazZo1E5Cmiqzv3TLfI2QdM9nvFUQPk8oow3Qs0e+osND65PsDBw6IjkRERER2wtXVFa1atYJWq0Xv3r1rrFyUdeUZUWPk4uICZ2dnvPjii2jatGmNgpeMq9VNC4Vee+010VGkUv3QzOpkvLcWFBTAxcVFdAwAwL1798yTB+fPnxc2eTB27Fjo9Xo8/vjjVs8XFRXBz88PGRkZQnLJ+t49cOBADBw4EACQm5trfgwAJ06cwPHjx4XkAuQdM3u8VxD9Xlikp0bj1KlTiIuLw/79+6FSqRAeHg6dTlfrTD8RERFRbUpKSrBv3z4YDAbcvXsX3t7e0Gg0cHR0FB2N6JHz8ccf17sSdf78+QqmqR8XCtmn0NDQOq+pVCpERkYqmKZhRE4ebNiwAd999x2ioqLM/zbLysoQEhKCvn37YubMmUJyyfreLXPBWdYxI3qUsUhPdq/6yffe3t4ICAjA4cOHRUcjIiIiO3b9+nWkp6djz5496NatG3x9feHu7i46FtEjT6bV6lwo1DCyttbYsmVLjedu3ryJ+Ph4dOrUCVlZWQJSyTt5UFFRgcDAQJw6dQr9+/dHeXk5Tp06hUGDBuHDDz+Uor0L37ttJ9OYyXqvIFICi/Rk91xcXKDVahESEmI++X7kyJE4dOiQ4GRERETUGBQUFCAyMhInTpzA2bNnRcchemTJtFqdC4VsI2trjepycnKwaNEiDB8+HGFhYWjRooWQHLJOHpjk5+fj5MmTAAA3Nzf069dPaJ7ayPDebW8FZxnGzF7uFUQPA4v0ZPcOHz6M5ORkHD9+HB4eHtDpdHj//ff5AZmIiIgeWGFhITIyMpCRkQGj0QitVgutVosnn3xSdDSiR46Mq9W5UMg2srfWKC8vR3R0NNLS0hAREQEvLy/RkazIMnkgO9neu+2h4CzbmMl+ryB6mFikp0bjypWqk+9TU1NRVFSEuXPnws9P7Mn3REREZF/S0tKQnp6OCxcuYPTo0fD29sYzzzwjOhbRI0nm1epcKPTgZGqtAQCXLl1CUFAQWrVqhaioKKkmY2WbPNBoNPVe37Vrl0JJrMn63i1zwVnWMbMk272C6GFjkZ4aHVlOviciIiL74+LiAmdnZ7z44oto2rRpjf66YWFhgpIRPXrsYbU6Fwo9OBlaa+zcuROrVq3C9OnTMXfuXCEZ6iLj5MGxY8fqvT548GCFklizh/du2QrO9jBmJjLcK4iUwCI9NWoFBeJOviciIiL78/HHH9d78N38+fMVTEP0aLOn1epcKNQwsrXWcHFxgVqtRvPmza3u/UajESqVCnl5eUJyyTp5kJWVhZdffll0jBrs6b1bloKz7GMm272CSAks0pPdk/XkeyIiImo8SktLkZqaitdee010FKJHjr2tVudCoZpkba1x9erVeq936tRJoSTWZJ088PHxQVpampDXfhCyvHfbU8FZ9JjJeq8gUgKL9GT3ZD/5noiIiOxXYWEhEhMTsWPHDjg6OuLAgQOiIxE9smRarc6FQraxp9YaMpB18sBeivSyvHfbU8FZljHjvYIeZSzSU6PDk++JiIjotzp16hTi4uKwf/9+qFQqhIeHQ6fTwcHBQXQ0IoL41epcKGQb2VtrUMMMGTIEY8eOrfO66AKqbO/d9lBwlm3MeK+gR1kT0QGIfi+ynXxPRERE9icrKwvx8fG4ePEixo0bh6SkJAQEBGD8+PGioxE9cmRerT5jxgyrn00LhTQajRSFN9ksWLCg1udNrTXIPjg4OEjZZkrW9+4333yz3oKzSLKOGe8V9ChjkZ4ahUsWJ98bDAYpe7sRERGR/AIDA6HVarF+/Xq0a9cOAKT9gk3U2PXq1avGc5ar1WXAhUIPpnprDdE9w6lh2rdvL+VKZlnfu2UuOMs6ZtXxXkGPEhbpye7JevI9ERER2Z/169cjOTkZnp6e8PDwgE6nA7tDEokh+2p1LhSyXV2tNcg+1Pd+eOvWLWGr7O3lvVumgrPsY8Z7BT2K2JOe7J6Li5wn3xMREZH9unLlCvR6PVJTU1FUVIS5c+fCz89Pym3+RI2djKvVuVDINtVba3h7eyMgIACHDx8WHY1scOTIEQwZMsTque+++w7x8fHIyMjAyZMnxQT7D1nfu2Xr+25JtjHjvYIeZSzSk92T9eR7IiIisn/37t3Dnj17oNfrcf78eeTn54uORPRIsVytHhUVJc1qdS4Uso2Liwu0Wi1CQkLMrTVGjhyJQ4cOCU5GD+rrr79GfHw8/va3v2HgwIGYN29ejQK+KLK8d9tTwVmWMeO9gh5lLNITERERETVAQUEBXFxcRMcgemTIvFqdC4Vsc/jwYSQnJ+P48ePm1hrvv/++lMVKqltZWRnS0tKQkJCAn376CWPGjMGhQ4eQnZ0tOlqdRL5322vBWeSY8V5BjzIW6YmIiIiI/iM0NLTOayqVCpGRkQqmIXq0cbV64yNbaw2yzZAhQ9CvXz/4+vrCw8MDzZo1k6LoLOt7t8wFZ1nHzIT3CnoUsUhPRERERPQfW7ZsqfHczZs3ER8fj06dOiErK0tAKqJHE1erN16ytNYg2yxYsAC5ubkYOnQotFothg0bhv/+7/8WXqSX/b1bxoKz7GNmwnsFPUpYpCciIiIiqkNOTg4WLVqE4cOHIywsDC1atBAdiYioUWErMfvyr3/9C9u3b8f27dtRWVmJsrIypKamonPnzqKjmcn63i1zwVnWMbPEewU1dizSExERERFVU15ejujoaKSlpSEiIgJeXl6iIxER2S3ZW2uQ7SoqKnDw4EEkJSUhNzcXo0aNwtq1a4Vmsqf3blkKzrKNGe8V9ChrIjoAEREREZFMLl26hKCgILRq1QoGgwFPPvmk6EhERHatV69eNZ6zbK1B9sfBwQFeXl7w8vLCxYsXodfrheaR8b1b9oKzjGPGewU9yriSnoiIiIjoP3bu3IlVq1Zh+vTpmDt3rug4RESNkj201qDaHTlyBH/4wx/MxdS4uDg8/fTTGDJkiLBMsr53y9z3XdYxq473CnqUsEhPRERERPQfLi4uUKvVaN68OVQqlfl5o9EIlUqFvLw8gemIiOybbK01yDaHDh3Ce++9h3Xr1mHgwIEAAL1ej08++QQrVqyAu7u7kFz28t4tU8FZ9jHjvYIeRSzSExERERH9x9WrV+u9zq3WREQPxrK1RlRUlBStNcg2kyZNQkRERI1e6mfOnMHy5cuFtbyR/b1bxoKzzGPGewU9qtiTnoiIiIjoP0R/kSciaozspbUG1a+srKzWw0779u2Lu3fvCkhUReb3bhn7vgPyjhnvFfQo40p6IiIiIiIiInpoZG+tQQ2j1WqRkZFR6zWNRoNdu3YpnEhuLDjbjvcKepSxSE9ERERERERED43MrTWo4UJDQzF06FBoNBqr5zMzM7Fv3z58/PHHgpLJiQVn2/FeQY8yFumJiIiIiIiIiKhehYWFmDx5MgYMGAA3NzdUVlbi5MmTOH78OBITE9G5c2fREaXCgjMR2YJFeiIiIiIiIiIiuq+ff/4ZSUlJOHPmDNRqNfr3749JkyahTZs2oqMREdk1FumJiIiIiIiIiIiIiARpIjoAERERERERERHJLTQ01OpnBwcHtG3bFu7u7hg0aJCgVEREjQOL9EREREREREREVK9evXpZ/VxZWYmffvoJwcHBWLhwIXQ6nZhgRESNANvdEBERERERERHRAyksLMTcuXORmpoqOgoRkd1Siw5ARERERERERET2qUOHDvjll19ExyAismss0hMRERERERERERERCcKe9EREREREREREZLN79+4hISEB3bp1Ex2FiMiusUhPRERERERERET1cnV1hUqlsnqurKwMbm5u+PDDDwWlIiJqHHhwLBERERERERER1evq1atWP6vVarRp0wYtW7YUlIiIqPFgkZ6IiIiIiIiIiBrk3//+Ny5evIgWLVqgc+fOaNasmehIRER2j+1uiIiIiIiIiIioXhUVFfjggw+wbds2tG7dGiqVCiUlJfDz80NQUFCNVjhERNRwatEBiIiIiIiIiIhIbps2bcL169dx8OBBHDlyBDk5OcjMzMSFCxfw2WefiY5HRGTX2O6GiIiIiIiIiIjq5e3tjW3btuGxxx6zer6oqAivv/460tLSBCUjIrJ/XElPRERERERERET3Vb1ADwCOjo5sdUNE9BuxSE9ERERERERERPVSq+suIbFJAxHRb8ODY4mIiIiIiIiIqF6lpaU4d+5crQX50tJSAYmIiBoPFumJiIiIiIiIiKheZWVlmD9/vugYRESNEg+OJSIiIiIiIiIiIiIShD3piYiIiIiIiIioXvv37zc/vn37ttW19evXKx2HiKhRYZGeiIiIiIiIiIjqtWHDBvPjadOmWV07cOCAwmmIiBoXFumJiIiIiIiIiKhelt2Sq3dOZidlIqLfhkV6IiIiIiIiIiKql0qlqvVxbT8TEZFtWKQnIiIiIiIiIiIiIhKkiegAREREREREREQkt6KiIhw4cABGoxF37tyxOkj2zp07ApMREdk/lZGNw4iIiIiIiIiIqB5Tp06t93piYqJCSYiIGh8W6YmIiIiIiIiI6DfLzMzEuHHjRMcgIrI77ElPRERERERERES/2ebNm0VHICKySyzSExERERERERHRb8ZmDURED4ZFeiIiIiIiIiIi+s1UKpXoCEREdolFeiIiIiIiIiIiIiIiQVikJyIiIiIiIiIiIiIShEV6IiIiIiIiIiL6zdiTnojowbBIT0REREREREREv5lGoxEdgYjILrFIT0RERERERERE9QoJCTE/TktLs7o2YcIEAMDMmTMVzURE1FiwSE9ERERERERERPU6f/68+XFCQoLVtfLycqXjEBE1KizSExERERERERFRvSz7zVfvPa9SqZSOQ0TUqLBIT0REREREREREDcaiPBHR74tFeiIiIiIiIiIiqhcL80RED08T0QGIiIiIiIiIiEhuV65cwZw5c2o8BoAffvhBVCwiokZBZazeSIyIiIiIiIiIiMhCWlpavdd9fHwUSkJE1PiwSE9EREREREREREREJAjb3RARERERERERUb0s29vUJjY2VqEkRESND4v0RERERERERERUr6NHj6JVq1bQarXo3bs32JiBiOj3w3Y3RERERERERERUr5KSEuzbtw8GgwF3796Ft7c3NBoNHB0dRUcjIrJ7LNITEREREREREVGDXb9+Henp6dizZw+6desGX19fuLu7i45FRGS3WKQnIiIiIiIiIiKbFRQUIDIyEidOnMDZs2dFxyEislss0hMRERERERERUYMUFhYiIyMDGRkZMBqN0Gq10Gq1ePLJJ0VHIyKyWyzSExERERERERFRvdLS0pCeno4LFy5g9OjR8Pb2xjPPPCM6FhFRo8AiPRERERERERER1cvFxQXOzs548cUX0bRpU6hUKqvrYWFhgpIREdm/JqIDEBERERERERGR3N58880ahXkiIvp9cCU9ERERERERERE9kNLSUqSmpuK1114THYWIyG6xSE9ERERERERERDYpLCxEYmIiduzYAUdHRxw4cEB0JCIiu8V2N0RERERERERE1CCnTp1CXFwc9u/fD5VKhfDwcOh0OtGxiIjsmlp0ACIiIiIiIiIikltWVhZeffVV+Pv7w8nJCUlJSWjfvj3Gjx8PBwcH0fGIiOwaV9ITEREREREREVG9AgMDodVqsX79erRr1w4AeJAsEdHvhCvpiYiIiIiIiIioXuvXr8fNmzfh6emJgIAAfPnll+Axh0REvw8eHEtERERERERERA1y5coV6PV6pKamoqioCHPnzoWfnx/atm0rOhoRkd1ikZ6IiIiIiIiIiGxy79497NmzB3q9HufPn0d+fr7oSEREdotFeiIiIiIiIiIiemAFBQVwcXERHYOIyG7x4FgiIiIiIiIiIqpXaGhonddUKhUiIyMVTENE1LiwSE9ERERERERERPXq1atXjedu3ryJ+Ph4dOrUSUAiIqLGg+1uiIiIiIiIiIjIJjk5OVi0aBGGDx+OsLAwtGjRQnQkIiK7xZX0RERERERERETUIOXl5YiOjkZaWhoiIiLg5eUlOhIRkd1jkZ6IiIiIiIiIiO7r0qVLCAoKQqtWrWAwGPDkk0+KjkRE1CioRQcgIiIiIiIiIiK57dy5ExMnTsR///d/IzExkQV6IqLfEXvSExERERERERFRvVxcXKBWq9G8eXOoVCrz80ajESqVCnl5eQLTERHZNxbpiYiIiIiIiIioXlevXq33eqdOnRRKQkTU+LBIT0REREREREREREQkCHvSExEREREREREREREJwiI9EREREREREREREZEgLNITEREREREREREREQnCIj0RERERERERERERkSAs0hMRERERERERERERCfL/AS54dPr92t/d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" name="AutoShape 2" descr="data:image/png;base64,iVBORw0KGgoAAAANSUhEUgAAAe0AAAH6CAYAAAAqZxTYAAAAOXRFWHRTb2Z0d2FyZQBNYXRwbG90bGliIHZlcnNpb24zLjMuNCwgaHR0cHM6Ly9tYXRwbG90bGliLm9yZy8QVMy6AAAACXBIWXMAAAsTAAALEwEAmpwYAABJq0lEQVR4nO3deXxM5/v/8fdkQTVNbYk1VLVJShAaVVu0qNhia9FKUf20tlLVorbSjaKUTy1VSi21NIrYo4pQTSlaW0vVWrFEYmnEFknO74/+zNfkJIwwyczH6/l4zIO55yzXOcnkmuu+73PGYhiGIQAA4PTccjsAAABgH5I2AAAugqQNAICLIGkDAOAiSNoAALgIkjYAAC7CpZL2gAEDFBAQoCeeeELnzp3LcrnmzZsrICBAAwYMyNZ+zp49q8uXL9sdT25zljjuxvLly1WvXj1VrFhR77zzzj3d9uLFixUQEKCtW7fe0+3eytatWxUQEGB9bNq0SZKsz7t165blun/88Yd1uXsV8414Fi9enCPrSf8ea4cOHe54vbtVr169bO03OTnZ5u/KhAkTFBAQoLi4OLu3kfHnfuPxxBNPqHr16urYsaN+/PHHO44tt2T23tm3b59at26tihUrqlatWjbHmZ3fE9wZj9wOIDvS09O1YcMGPf/886bXjh8/rj///DPb2964caP69u2rJUuWKH/+/Ldctl27dqpRo0a294V/nT9/XgMHDlSpUqU0ZMgQlSlT5p5uv1q1aho9erTKlSt3T7drj3bt2unJJ59UYGCgTfvPP/+sK1eu6IEHHjCt88MPP+RUeP+TBg0alOl5vZW9e/eqe/fuGjNmjKpXry5Jeu6551S6dGkVKlTojmN47rnn9Nxzz1mfp6Wl6fDhw5o3b566du2qOXPm6Mknn7zj7TqDwYMH68iRI3r77bdVsGBBWSwWHT58WFOmTMnt0O4LLpm0S5UqpXXr1mWatH/44QcVKlTolpX4rezevVtJSUl2LVulShVVqVIlW/vB/zly5IiuX7+uiIgItWvX7p5v38/PT35+fvd8u/YIDg5WixYtbNpKlSqluLg4/fTTT2rQoIFpnbVr197V7/D9LrNzejsHDhzQmTNnbNoCAwNNH7bsFRAQYPq5S/8m83bt2mnKlCmaNm1atrad2w4cOKBnn31WnTt3trZt3bqVpJ1DXKp7/Ib69esrNjZWV69eNb22du1a1atXLxeiQnZdv35dkvTggw/mciQ5o2rVqipYsKDWrVtneu3vv//WgQMH+B3+H1W5cmWVLVtWu3btyu1Qsu369ev3zXvVGblk0m7QoIGuXLmi2NhYm/azZ8/qt99+U8OGDU3rGIah+fPn64UXXlCVKlVUsWJFNWrUSFOnTtWNO7kOGDBAEydOlPTvB4Mb42IdOnTQf/7zH40bN05VqlRRjRo19Oeff2Y6lhwfH69Bgwapdu3aqlKlip5//nlTd+fp06fVv39/Pf3006pYsaJatmypZcuW2XXse/fu1auvvqoqVaqoTp06mj17dqbL3c0+7DmGEydOqF+/ftbtN2/eXJGRkTbLDBgwQI0aNdLu3bv18ssvq3LlyqpZs6Y+/vhj6weuAQMGqGPHjpKkgQMHWscQsxqnz9huGIYmTpyosLAwVaxYUTVr1lS/fv106tQp6zKZjctduXJFY8eOVb169RQUFKR69eppzJgxunLlimm9/fv365133lG1atVUpUoVvfHGG3c0zpmRu7u7nn32WcXExCg9Pd3mtbVr16pIkSKZ9uCkpaXpq6++UlhYmIKCglS7dm0NGzbMVJFfvnxZw4cPV+3atRUcHKw333xTFy9eNG0vPT1dM2bMUKNGjRQUFKQ6dero448/VnJy8i3j79Chwz2fQ7Fw4UK1aNFCFStW1NNPP6133nnHdI4Nw9DMmTPVsGFDVapUSa1bt9aWLVv03HPP2cxfyTim/c8//2jAgAF65plnFBQUpAYNGmjs2LG6du2apH/HrgcOHChJ6tixo/UDU2Zj2snJyRoxYoSeeeYZVa5cWeHh4Vq4cOEdHesDDzygjHePtvf9evjwYXXv3l0hISGqXr26Pv74Y0VGRt7x2PsNKSkpmjBhgvWchoWFaerUqUpLSzMte+P9IElLlixhDDuXuGT3+JNPPmmtVG6uSNatW6cHHngg03Hm8ePHa8qUKWrVqpXatm2rS5cuKSoqSmPHjpWPj49atWqldu3aKTk5WWvXrtXAgQP1+OOPW9f/9ddfdezYMfXr109xcXF67LHHTPu4cOGC2rZtqwsXLigiIkJ+fn5asWKFevbsqYkTJ6pBgwaKj49XmzZtZBiGOnTooIcffljr1q1Tv379dObMGb322mtZHvdff/2lDh06yNvbWz169ND169c1adIk0xvsbvZhzzEcP35cbdu21bVr1/Tyyy/Lx8dH33//vd577z0dPXpU/fv3t27v3Llz+s9//qPGjRurefPm2rRpk+bMmaM8efKof//+ateunYoWLaopU6ZYx3/vZAxxypQpmjRpkiIiIqx/uGbPnq29e/dqxYoVcnd3N62TkpKizp07a+fOnWrdurWCgoK0e/duTZs2TTt27NDs2bPl6elpXb579+4qV66c+vTpo+PHj2vWrFmKj4/Xd999Z3ecGdWvX1+LFy/Wr7/+qpCQEGv72rVrVb9+fbm5mT9P9+nTR2vWrFHDhg3VsWNHHTlyRPPnz9eWLVu0cOFCeXt7yzAMdevWTdu2bVPbtm31+OOPKzo6OtNJmYMHD1ZUVJRatWqlV155RYcOHdL8+fP166+/av78+cqbN2+msXfr1k0vvPBCto89o1GjRmnGjBmqUaOG+vfvrzNnzuibb75RbGysFi5cqFKlSkmSPv30U02fPl3169dXp06d9Ouvv+r111+Xh8et/4y99dZb+uOPP9SxY0f5+vrqt99+09SpU3XhwgV99NFHeu6555SQkKBvv/1W3bp1U8WKFTPdTkpKiiIiIvTXX3+pbdu2CgwM1MaNGzVkyBBduXLF+uHzVuLj43XgwAFVrVrVps2e9+vJkyfVvn17SdKrr74qDw8PzZ07V8uXL7frPGfmjTfe0KZNmxQeHq7OnTtr9+7dGjt2rM6ePWv9IHPDjbkh/fv3V0hIiNq2bWtzHMghhgt59913DX9/f8MwDGPAgAFGjRo1jLS0NOvrr732mtGnTx/DMAzD39/fePfddw3DMIyUlBSjatWq1tduuHjxohEUFGR07drV2vb5558b/v7+xvHjx61tL7/8suHv729s2bIly3gMwzBGjx5t+Pv7G9u3b7e2Xb161WjQoIHx/PPPW9d56qmnjPj4eJttvf3220ZQUJCRmJiY5fH36tXLCA4ONk6ePGltO3jwoBEUFGQTx93sw55jeOutt4zAwEBj79691mXS0tKMrl27GgEBAcaBAwdszs/s2bNt9tG4cWOjdu3a1udbtmwx/P39jUWLFtkcw83HlFV748aNjS5dutgsM3/+fKN58+bGsWPHDMMwjEWLFtn8/ObNm2f4+/sbX3/9tc1606ZNM/z9/Y25c+farNezZ0+b5YYOHWr4+/sbR44cyeQMZn1MhvF/v5dXrlwxKleubIwcOdL62pkzZ4zAwEBj06ZNppg3btxo+Pv7Gx9//LHN9latWmX4+/sbo0ePNgzDMNavX286tuvXrxudOnWyiedGfPPnz7fZ3o8//mj4+/sbM2fOvOVx2MPf3994+eWXb7nMwYMHjYCAAOONN94w0tPTre07d+40AgICjN69exuGYRh///23Ub58eeOdd96xWX/48OE273XDMIxnn33Wut/ExETD39/f+Oqrr2zWGzBggNGpUyfr84zn2zDMfwvmzp1r+Pv7G8uWLbMuk56ebrRv396oVauWkZqaaj1fo0aNMs6ePWt9nD592vjpp5+MVq1aGU888YSxdetW6zbsfb8OHDjQKF++vHHw4EHrMqdPnzaCg4NNf7PsERMTY/j7+xtffPGFTfs777xjVKhQwbhw4UKm5yXj+TaMu/s9wZ1xye5x6d9K5ezZs9q5c6ekf7utfv7550wnoXh6eio2NlYffvihTfv58+fl5eVl1+Vd+fLlU7Vq1W65TExMjCpUqGAzKzRv3ryaOnWqPv/8c6Wnp+uHH35QSEiIPDw8dO7cOeujYcOGSklJ0U8//ZTpttPT0/Xjjz+qbt26Kl68uLW9XLlyql27ts1y2d2HPceQlpammJgY1a5dWxUqVLAu4+bmpm7duskwDK1fv95mm40bN7Z5HhgYqLNnz97yXNqrWLFi2rp1q2bNmqXExERJ0osvvqilS5eqdOnSma6zfv16eXl5KSIiwqa9Y8eO8vLyMo01Z4z/iSeekCTr/rIjX758qlWrls25WrdunR588EE9/fTTmcYsSV27djXFVrZsWevwxaZNm+Tm5qY2bdpYl/Hw8DAd6/fffy+LxaK6deva/I6UL19ePj4+iomJyfax3Yn169fLMAx16dJFFovF2l65cmXVqlVLMTExSk1N1YYNG5Sammoz+UmSunTpcsvtP/TQQ8qfP7/mzZunNWvWWN/rn3zyiWbOnHlHscbExKhQoUJq1qyZtc1isWj06NGaO3euTe/I9OnTVaNGDesjNDTUGvv06dP11FNPSbL//WoYhtatW6c6derYXAVRtGhRNW/e/I6O4+bjcXNz08svv2zT/u6772rp0qXy8vLK1nbhWC7ZPS5JtWvX1gMPPKD169eratWq2rhxo9zc3FS3bt1Ml/f09FRMTIzWrVunI0eO6NixY/rnn38kyTS+lJkCBQpk2mV5sxMnTmQ6gahs2bKS/h1zv3jxon744YcsL+u5eSz2ZhcuXNDly5czTUSPPvqo9Y/6+fPns70Pe44hMTFRly9ftj6/2Y0/JidOnLBpz9jdnSdPnkzHzLKjf//+6t69u0aMGKFPPvlEFSpUUL169dS2bVv5+Phkuk5cXJz8/PxsusBvxOXn52eKv2DBgqblJN31MdSvX18//PCDDh06pHLlymnt2rV65plnTHHdiNnb21tFihQxvVauXDnrdeAnTpxQ4cKFTROFHn30UZvnf//9twzD0DPPPJNpbDk10ejGOGxWv0+bN2/W+fPndezYMUkyXQ5YpEgReXt7Z7n9PHny6MMPP9R7772nN998U3ny5NFTTz2lhg0bqmXLllkOAWTmxIkTKl26tM2HC0kqWbKkadkWLVqoZcuWMgxDR48e1dSpU5UvXz6NGDHCZka6ve/XCxcu6MKFC3rkkUdMr2f82d7J8RQuXNiUnH18fLJ87yD3uWzSzpcvn2rWrKl169apb9++Wrt2rWrWrJnpHxvDMNSvXz+tWLFCTz75pKpUqaJ27dqpWrVq6tSpk137y2xsNKO0tDTTGzrj65IUFhamF198MdNlbndp0o3JMze7eTLT3e7jdsdwqw84N+K4kdRuuN2HnTuRMVEGBgZqzZo1+vHHH7Vhwwb9+OOP+vzzzzVz5kwtWLAg02uzb3cMGZPmvYz/Zs8++6zc3d21bt06+fr6auvWrfrss88yXdbemC0Wi1JSUjJdJuPzBx980DrxMqM7SWZ3w57fJ09PT+sVBhl/t6TbxxoeHq46derohx9+0MaNGxUbG6vNmzdr3rx5WrhwYabbzMzt3hs38/PzU82aNSVJtWrVUt26dfX888+rU6dO+vbbb63J1973a2pqqqTsHX9W7uR44Dxctntc+ncW+eHDh3XgwAFt2rTJ5mYGN9u+fbtWrFihHj16aN68eRo0aJBeeOEFlSxZUhcuXLhn8ZQoUUJ///23qX3JkiUaMmSIChQooAceeECpqamqWbOmzeORRx7R5cuXs7wpRMGCBeXl5aWjR4+aXrt51mihQoWyvQ97juHhhx9W/vz5dfjwYdMyR44ckfRvl/XdupEoMyagm7uk09LS9Pvvv+vUqVOqX7++Pv74Y23cuFHjxo1TUlJSlrN6S5YsqePHj1sTwQ0pKSmKi4uzGX5wpIIFC+rJJ5/U+vXrtXHjRrm7u6tOnTqZLluyZEklJSVl2iV/5MgRa8x+fn76559/TDPKjx8/btrepUuXFBQUZPo9uXjx4h3fnCS7bkwyy+r3KX/+/Hr44YetHzQz/v4nJyffcqjl0qVL2r59uywWi1544QVNmDBBP//8szp27Kj9+/dr8+bNdsdaokQJ03mU/r0h07vvvnvL4ZJSpUpp+PDhunDhgt5++21rErb3/Vq4cGHlz58/0/f/jV6IO1WiRAklJibq0qVLNu2///673nnnHR08eDBb24VjuXTSvlGpjBo1SlevXs3y2tYbiTnjjO/IyEhduXLF+gaS/i9Z2NNlnlFoaKj27NmjvXv3WtuuX7+u6dOna+/evcqTJ49CQ0O1ceNG7d+/32bdkSNH6o033tD58+cz3bbFYtFzzz2nH3/8UQcOHLC2x8XF2Yw/enh4ZHsf9h5DnTp19NNPP+n333+3LmMYhqZNmyaLxZJll+uduNE9t2/fPmvb6dOn9dtvv1mfp6WlqWPHjhoxYoTNupUrV5aUdYVcr149JScna+7cuTbt8+bN06VLl+5J/PaqX7++du3apcWLF1uHfDJz43f7yy+/tGn/4YcfdOTIEWvMNz64zpgxw7qMYRiaN29eptv74osvbNrXr1+vN998865mJN+JZ599VpI0bdo0m/fc77//rtjYWNWtW1cWi0UNGjSQxWLJ9GeWsRfhZn/99ZciIiJsZvrnyZNH5cuXl/R/PWg3flduta3Q0FAlJiZq7dq1Nu2zZs1STEyMaRglowYNGqhZs2b6/fffrT8fe9+vbm5uqlevnjZt2mTzweGff/7RihUrbrnfrNStW1fp6emmD7fz58/X6tWrMx2KQe5z2e5x6f8qlc2bN6t69epZvmmqVKkiLy8vffLJJzp58qS8vb21detWrVq1Snnz5rX5pHlj/PWrr75SaGio6tevb3c8Xbt2VXR0tDp16qSXX35Zvr6+WrlypQ4dOqTp06dLkvr27autW7cqIiJCERERKlGihGJiYrRhwwa1a9fO5jKzjHr37q2YmBh16NBBr7zyitzd3TVnzhw9+OCDNhXp3ezjTo6hQ4cO6tChg3x8fLR27Vpt2bJFnTt3zvRyuDvVuHFjffnll+rTp49eeeUVXbt2TXPnzlXRokWt1UaePHnUoUMHffHFF3rjjTdUp04dXb16Vd9++60eeOCBTO+YJ0lt2rTRkiVLNHLkSB04cEBBQUHau3evFi9erMqVK9tM4nK0Bg0a6JNPPtFPP/2kUaNGZblc3bp1Vb9+fc2ePVvx8fGqXr26jh49qvnz58vPz886Qa169epq3Lixpk2bpoSEBFWqVEnr16+3+YB18/ZmzJihuLg41axZUydOnNDcuXNVokQJ/ec//8kylp9++kmJiYmZ3vEroyNHjmjo0KGZvjZo0CA9/vjj6tChg+bMmaPOnTurQYMGSkhI0Jw5c+Tt7W29D33ZsmUVERGhb775RmfPnlXNmjW1Z88erVq1SpKy7OatXLmyQkJCNG7cOJ06dUoBAQE6deqUvvnmGz366KPWy0NvvO/nz5+vxMREhYeHm7b14osvatGiRerTp48iIiJUtmxZxcTE6KefftKIESPsGkIbOHCgfvzxR02aNEmNGjVS6dKl7X6/9u7dWxs3blS7du3UoUMH5cmTRwsWLLDewfFOu7rr1aunWrVqaeTIkfrrr79UsWJF/fbbb4qKitIbb7yhAgUK3NH2kDNcOmlL/1Yqv/zyS6Y3VLmhSJEimjp1qsaMGaPJkycrT548Klu2rD777DPt3r1bs2fPVmJioooUKaKmTZvq+++/1+LFi/XLL7/cUdIuUqSIIiMjNXbsWC1YsEApKSkKDAy0XoMqSaVLl1ZkZKQ+//xzRUZG6vLly/Lz89PAgQNv+yUHxYsX1/z58zV69Gh99dVXypMnjzXB3FyB3c0+7uQYxo8frwULFujq1asqV66chg8ffs+u3w0MDNT48eM1adIkjR49WsWLF9frr7+uq1evavTo0dbl3nzzTRUoUECLFi3SqFGj5O7urqpVq+rTTz/N8l7jefLk0cyZMzVp0iStXr1ay5YtU7FixdS1a1d1794904lgjlKqVCkFBgbq4MGD1qozMxaLRf/97381bdo0RUVFaf369SpcuLDatWunXr162UzG+vTTT1W2bFktWbJEq1evVkhIiD777DObmdc3tvfVV18pKipKGzZsUKFChdSwYUP17t37llXWlClT9Msvv9iVtG9c/5yZvn37Kl++fBo8eLDKli2rBQsWaOTIkXr44Yf13HPP6c0337SZ5DVo0CAVLFhQixYtUkxMjAIDAzVt2jR16NAhy5+ZxWLRpEmTNHHiRG3YsEHffvutHn74Yetx3hgjrlGjhho3bqwNGzZoy5Ytmf49yZcvn+bMmaPx48dr5cqVunjxosqVK6fx48ebrjDISpEiRdSvXz8NGTJE7733nmbNmmX3+7V06dL65ptvNGrUKH355ZfKmzevWrZsKXd3d02fPt3usfkb3NzcNHnyZE2ePFnLly/XsmXLVLp0aQ0dOlQvvfTSHW0LOcdiZKcfGMAtbd26VR07dtQnn3yi1q1b53Y4Lu9Gb1jGiabnz5/X008/rR49eqh37965EVqOOXv2rAoVKmSqqD/66CPNnz9fu3btytEPnDfj9z3nuPSYNoD7w549e1S1alWtXLnSpv1G93ilSpVyI6wc1bt3bzVt2tRm3P3KlSvasGGDAgMDcy1hI2e5fPc44Mx27twpd3d31ahRQ76+vrkdjsuqWrWq/Pz89OGHH+rQoUMqXry4/vzzT3377beqVq1alvdn+F/SokULDRkyRF26dFH9+vV17do1LVu2TKdPn9YHH3wg6d/bBttz/4B8+fLpoYceuuuYkpOTtW7dukxn/8Mx6B4HHOBGd+EN06ZNU2hoaC5G5PpOnz6tCRMm6KefftLZs2fl6+urxo0b64033sixS9Ry27JlyzR79mwdPnxYbm5uCgoKUo8ePax3WKtXr57p5kCZadWqlUaOHHnX8Rw6dEhNmjSxPqd73PFI2gDwP2LHjh2Z3oApI19f33tylQdynksm7W6WrG9bCLiKKZfMN+oAXFL+hx2yWUf9rZ9iJDlkuzmBiWgAALgIkjYAAC6C2eMAAKdEVWlG0gYAOCU3voXMhA8yAAC4CCptAIBToqo045wAAOAiqLQBAE7JjSFtE5I2AMAp0RVsxjkBAMBFUGkDAJwSl3yZUWkDAOAiqLQBAE6JqtKMcwIAgIug0gYAOCUu+TIjaQMAnBJdwWacEwAAXASVNgDAKVm45MuEShsAABdBpQ0AcEpUlWYkbQCAU2L2uBkfZAAAcBFU2gAAp0RVacY5AQDARVBpAwCcEt/yZUbSBgA4JbqCzTgnAAC4CCptAIBT4pIvMyptAABcBJU2AMApUVWakbQBAE7JTfSPZ8QHGQAAXASVNgDAKTERzYxKGwAAF0GlDQBwSlSVZpwTAABcBJU2AMApMaZtRtIGADglLvkyo3scAAAXQaUNAHBKdI+bUWkDAOAiqLQBAE6JqtKMpA0AcEp0j5vxQQYAABdBpQ0AcEpc8mVGpQ0AgIug0gYAOCXGtM1I2gAAp0TONqN7HAAAF0GlDQBwSnSPm1FpAwDgIqi0AQBOiUu+zKi0AQBwEVTaAACnxJi2GUkbAOCU6Ao245wAAOAiqLQBAE6J3nEzKm0AAFwElTYAwCm5Wai1M6LSBgA4JYuDHncqOTlZzZo1U1xcnLWtf//+Wrx4sfX5yZMnFRERoUaNGql79+66dOmSJCkpKUldunRR48aNFRERoYSEBElSSkqK+vXrp8aNG6tVq1Y6dOiQXbGQtAEAyMKuXbv00ksv6ejRo5Kk+Ph4devWTWvWrLFZ7oMPPlD79u0VHR2toKAgTZ48WZI0fvx4hYSEaPXq1WrTpo2GDx8uSZozZ44eeOABrV69WoMGDdLAgQPtioekDQBwSo6qtJOSkhQXF2d6JCUlmWKIjIzUsGHD5OvrK0lavny56tevr8aNG1uXuX79urZt26awsDBJUuvWrRUdHS1JiomJUXh4uCSpWbNm2rRpk65fv66YmBg1b95cklStWjWdO3dOJ0+evO05YUwbAHBfmTVrliZOnGhq79mzp3r16mXTdqMyvuG1116TJO3YscPadv78eXl5ecnD49+U6uPjo/j4eEnSmTNn5OPjI0ny8PCQl5eXzp07Z9N+Y53Tp0+rRIkSt4ydpA0AcEqOmobWqVMntWrVytTu7e2dre0ZhiFLhklzGZ/fvKybm5tpnRvtt0PSBgA4pawS393y9vbOdoLOTKFChXTx4kWlpaXJ3d1dCQkJ1u50X19fJSYmqlixYkpNTdWlS5dUoEABFS1aVGfOnFHp0qUlSYmJidZ1boUxbQAA7oKnp6dCQkK0atUqSVJUVJRCQ0MlSXXr1lVUVJQkadWqVQoJCZGnp6fq1q2rpUuXSpK2b9+uvHnz3rZrXCJpAwCclLNc8mWPYcOGKTIyUk2aNNH27dv11ltvSZJ69+6tnTt3qmnTppo3b56GDh0qSerQoYNSUlLUtGlTDR8+XKNHj7ZrPxbDMAwHHYPDdLPcu24NILdMuXQ8t0MA7o38Dztks4sLFXPIdlufO+2Q7eYExrQBAE6JrmAzzgkAAC6CShsA4JS49bgZSRsA4JQsfDmnCd3jAAC4CCptAIBTos42o9IGAMBFUGkDAJwSlbYZSRsA4JTcyNomdI8DAOAiqLQBAE6JS77MqLQBAHARVNoAAKdEnW1G0gYAOCVuY2pG9zgAAC6CShsA4JQotM2otAEAcBFU2gAAp+RGrW1CpQ0AgIug0gYAOCXqbDOSNgDAKXHJlxnd4wAAuAgqbQCAU6LQNqPSBgDARVBpAwCcEt/yZUbSBgA4JTdytgnd4wAAuAgqbQCAU6LQNqPSBgDARVBpAwCcEpW2GUkbAOCUmD1uRvc4AAAugkobAOCUuPe4GZU2AAAugkobAOCUqCrNOCcAALgIKm0AgFNiSNuMpA0AcEoWZqKZ5FjSPnTokNasWaPTp0/Lzc1Nvr6+qlOnjipWrJhTIQAA4NJyZEx77ty5evvttyVJFStWVIUKFSRJ7733nmbMmJETIQAAXIzFQQ9XliOV9uzZsxUVFaUHHnjApr1z585q1aqVXn311ZwIAwAAl5YjSdvDw0Opqamm9qtXr8rT0zMnQgAAuBhXr4odIUeSdrdu3dSyZUvVqFFDPj4+slgsOnPmjLZs2aI+ffrkRAgAABfDRDQzi2EYRk7sKD4+Xj///LPOnDmj9PR0FStWTDVq1FDRokXveFvdLN4OiBDIWVMuHc/tEIB7I//DDtnsjhJlHLLdJ08ec8h2c0KOzR4vWrSoWrZsmVO7AwC4ODcKbRPuiAYAgIvg5ioAAKdkodQ2IWkDAJwS89DM6B4HAMBFUGkDAJwSlbYZlTYAAC6CShsA4JS4uYoZlTYAAC6CShsA4JQotM1I2gAAp0T3uBnd4wAAuAgqbQCAU6LQNqPSBgDARVBpAwCckhultglJGwDglMjZZnSPAwDgIqi0AQBOiUu+zKi0AQBwEVTaAACnZKGsNCFpAwCcEt3jZnyOAQDARVBpAwCcEoW2GZU2AAAugkobAOCUGNM2o9IGAMBFUGkDAJwShbYZSRsA4JT4whAzuscBAHARVNoAAKdEoW1GpQ0AgIsgaQMAnJLFYnHI404lJyerWbNmiouLkyTFxsYqPDxcDRs21Lhx46zL7du3T61bt1ZYWJgGDx6s1NRUSdLJkycVERGhRo0aqXv37rp06ZIkKSkpSV26dFHjxo0VERGhhISE28ZC0gYAOCWLxTGPO7Fr1y699NJLOnr0qCTp6tWrGjRokCZPnqxVq1Zp79692rhxoySpX79+Gjp0qNasWSPDMBQZGSlJ+uCDD9S+fXtFR0crKChIkydPliSNHz9eISEhWr16tdq0aaPhw4ffNh6SNgDgvpKUlKS4uDjTIykpybRsZGSkhg0bJl9fX0nS7t27VaZMGfn5+cnDw0Ph4eGKjo7WiRMndPXqVQUHB0uSWrdurejoaF2/fl3btm1TWFiYTbskxcTEKDw8XJLUrFkzbdq0SdevX79l7ExEAwA4JUdNRJs1a5YmTpxoau/Zs6d69epl05ax+j1z5ox8fHysz319fRUfH29q9/HxUXx8vM6fPy8vLy95eHjYtGfcloeHh7y8vHTu3DkVLVo0y9hJ2gCA+0qnTp3UqlUrU7u3t/dt101PT7cZFzcMQxaLJcv2G//eLKtxdcMw5OZ26w5wkjYAwClZ3BxTant7e9uVoDNTrFgxmwljCQkJ8vX1NbUnJibK19dXhQoV0sWLF5WWliZ3d3fr8tK/VXpiYqKKFSum1NRUXbp0SQUKFLjl/hnTBgA4JWeYiJZR5cqVdeTIER07dkxpaWlasWKFQkNDVbJkSeXNm1c7duyQJC1dulShoaHy9PRUSEiIVq1aJUmKiopSaGioJKlu3bqKioqSJK1atUohISHy9PS85f6ptAEAsFPevHk1cuRI9erVS9euXVPdunXVqFEjSdKYMWM0ZMgQJScnq0KFCurYsaMkadiwYRowYIC++OILFS9eXJ999pkkqXfv3howYICaNm2qhx56SGPGjLnt/i2GYRiOOzzH6GbJXrcG4EymXDqe2yEA90b+hx2y2fhq5R2y3aLb/nDIdnMC3eMAALgIuscBAE6Je4+bUWkDAOAiqLQBAE4pO/cJ/19H0gYAOCVythnd4wAAuAgqbQCAU6J73IxKGwAAF0GlDQBwShTaZiRtAIBTonvcjO5xAABcBJU2AMApWSgrTTglAAC4CCptAIBTYkzbjKQNAHBObiTtjOzqHjcMQ0uXLtXp06clSdOnT1ezZs00ePBgXb582aEBAgCAf9mVtCdOnKj3339fp0+f1vbt2zV27FhVq1ZNv/32mz799FNHxwgAuB9ZLI55uDC7kvaSJUv06aefKjg4WKtXr1ZwcLCGDRum4cOHa+3atY6OEQAAyM4x7YSEBAUFBUmSNm/erJYtW0qSfHx8lJyc7LDgAAD3LyaimdmVtP38/LR3716dO3dOx44dU2hoqCRpw4YN8vPzc2iAAID7FBPRTOxK2q+99pr69OkjNzc3VatWTRUqVNDkyZM1adIkjRgxwtExAgAA2Zm0W7durfLlyysuLk516tSRJAUHB2vmzJmqVq2aQwMEANyn6B43sfs67cDAQBUpUkQ7d+5U5cqVFRAQoMKFCzsyNgAAcBO7knZKSoref/99LV68WG5ublqzZo1Gjhyp5ORkTZw4UQ899JCj4wQA3GcsjGmb2H2d9p49ezRv3jzlzZtX0r/j3KdPn+Y6bQAAcohdSXv16tUaMmSIqlatam2rUqWKPvroI61fv95hwQEA7mPcXMXEru7xM2fOqESJEqb2IkWK6OLFi/c8KAAA6B43s6vSfuKJJ7Ru3TpTe2RkpAIDA+95UAAAwMyuSrtv37567bXXtHPnTqWmpmratGk6dOiQdu3apalTpzo6RgDA/cjFu7Idwa5KOyQkRPPnz5enp6fKlCmjPXv2qESJElq8eLFq1qzp6BgBAIDsrLSjoqLUpEkT00zxy5cva+bMmXrllVccERsA4H7GmLaJXZX2wIEDM/1ikMOHD2vs2LH3PCgAACwWi0MerizLSnvWrFkaOXKkJMkwDNWqVSvT5UJCQhwTGQAAsJFl0n755ZdVqFAhpaen691339WQIUNs7nxmsVj04IMPqnr16jkSKADgPkP3uEmWSdvd3V3h4eGSpOLFi6tq1ary8LD7VuUAAOAeyzILT5kyRa+88ory5cunX3/9Vb/++muWG+nWrZtDggMA3MdcfPzZEbJM2pGRkWrXrp3y5cunyMjILDdgsVhI2gCAe85i11Tp+0uWSfvme4pzf3EAAHIfg9QAAOdE97hJlkk7MDDQ7uvZ9u3bd88CAgAAmcsyaY8aNcqatOPi4jRt2jS1b99ewcHB8vT01J49e/TNN9+oS5cuORYsAOD+wbd8mWWZtFu0aGH9/4svvqhhw4apZcuW1rZnnnlG5cqV09SpU/Wf//zHoUECAAA7x7T37dun4OBgU3tgYKCOHj16j0MCAECMaWfCrgn15cqV0/z5823a0tPTNWPGDJUvX94hgQEA7nNuFsc8XJhdlXa/fv3UtWtXxcTEqHz58jIMQ3v27NE///yjmTNnOjhEAAAg2Vlp16hRQ8uXL1eDBg10+fJlXb16VeHh4VqxYoWCgoIcHSMA4D7Et3yZ2X2ddpkyZdSvXz+lpqbK3d3d5Q8cAABXY/dN4qKiotSoUSMFBwcrLi5Ow4YN06RJkxwZGwDgfsaYtkmWSfvUqVPW/0dFRWnEiBFq2bKl3Nz+XSUwMFDTpk3TtGnTHB8lAOD+Y7E45uHCskzarVu31pYtWyRJ06dP13vvvadu3brJ3d1dkvTSSy/po48+uuWXiQAAgHsny6TdvHlz9erVS5cuXdLff/+d6XXawcHBio+Pd2R8AID7FBPRzLJM2gMHDtTatWuVL18+FS9eXPv37zct8/PPP6t48eIODRAAAPzrlrPHCxQoIEl69dVX9f777yshIUGGYeiXX37R4sWLNXPmTL399ts5EScA4H7j4pPGHMGuS77atm2r1NRUffnll7p69aoGDx6sokWL6t1339WLL77o6BgBAPchV+/KdgS7kvaCBQsUFham9u3b69y5c8qTJ4+8vLwcHRsAALiJXddpjx07VklJSZKkQoUKkbABAI7HddomdiXtJ554QrGxsY6OBQAA3IJd3eOFCxfWxx9/rClTpsjPz0/58uWzeX3GjBkOCQ4AcB9jTNvErqSdL18+tWzZ0sGhAACAW7EraX/yySeOjgMAABsWFx9/dgS7v+UrLi5OCxcu1J9//ik3NzeVL19e7dq1k4+PjyPjAwDcr+geN7FrItr27dvVtGlTrVy5Uvny5ZOHh4cWL16sJk2aZHqnNAAAcO/Z3T3eokULvf/++9Zv+UpLS9N7772n4cOHa86cOQ4NEgBwH6J73MSuSvvgwYPq3LmzNWFLkru7u1577TXt2bPHYcEBAID/Y1el/dhjj2nHjh0qW7asTfuBAwf0yCOPOCKuW5q0YkyO7xO41/ZXqprbIQD3RODBQw7ZLrcxNbP73uMjR47U4cOHVa1aNXl4eOj333/XjBkz1LZtWy1fvty6bHh4uMOCBQDcR+geN7EYhmHcbqHAwED7NmaxaN++fXcd1O2krZzq8H0AjvZX71G5HQJwTziq0k7t2cwh2/WYuMIh280JdlXazBAHAOQ4usdN7JqIBgAAcp/dN1cBACBHUWmbkLQBAM6JpG1C9zgAAC7ijivtuLg4FStWTIZhyNPT0xExAQAguVFXZmTXGTEMQ5MmTVJwcLAaNmyoU6dOqX///ho0aJCuX7/u6BgBAIDsTNpff/21vvvuO3300UfKkyePJKlJkyaKiYnR+PHjHRkfAOB+ZbE45nEHpk6dqrCwMIWHh+uLL76QJMXGxio8PFwNGzbUuHHjrMvu27dPrVu3VlhYmAYPHqzU1FRJ0smTJxUREaFGjRqpe/fuunTpUrZPiV1J+7vvvtPQoUMVHh5uva3cc889pxEjRmjlypXZ3jkAAM4qNjZWy5cv16JFixQVFaVdu3Zp2bJlGjRokCZPnqxVq1Zp79692rhxoySpX79+Gjp0qNasWSPDMBQZGSlJ+uCDD9S+fXtFR0crKChIkydPznZMdiXtuLg4PfbYY6b2smXL6ty5c9neOQAAWXJQpZ2UlKS4uDjTIykpyWb3f/zxh2rXri0vLy+5u7urTp06WrhwocqUKSM/Pz95eHgoPDxc0dHROnHihK5evarg4GBJUuvWrRUdHa3r169r27ZtCgsLs2nPLruSdtmyZbV9+3ZT+5o1a0xfIgIAwD3hoKQ9a9Ys1a9f3/SYNWuWze4rVKigzZs368KFC7p27ZrWr1+vX3/9VT4+PtZlfH19FR8frzNnzti0+/j4KD4+XufPn5eXl5c8PDxs2rPLrtnjvXr1Ur9+/XTw4EGlpaVp2bJlOnbsmFauXKnRo0dne+cAAOS0Tp06qVWrVqZ2b29vm+c1atRQ69at1aFDBxUoUEA1atTQ5s2bbb59zDAMWSwWpaenZ9p+49+b3c23l9mVtBs0aKDx48fryy+/lLu7u2bNmqXHHntMU6ZMUZ06dbK9cwAAsuSgS768vb1NCTozycnJatiwoTp37ixJ+uqrr/TUU08pISHBukxCQoJ8fX1VrFgxm/bExET5+vqqUKFCunjxotLS0uTu7m5dPrvsPiN169bVvHnz9Ntvv+mXX37RvHnzSNgAgP9ZcXFx6tGjh1JTU3Xx4kV99913euutt3TkyBEdO3ZMaWlpWrFihUJDQ1WyZEnlzZtXO3bskCQtXbpUoaGh8vT0VEhIiFatWiVJioqKUmhoaLZjsqvSNgxDy5YtU/Xq1VWsWDFNnz5dS5YsUeXKlTV48GDlz58/2wEAAJCpXL6NaWBgoBo2bKjmzZsrLS1Nr7zyip588kmNHDlSvXr10rVr11S3bl01atRIkjRmzBgNGTJEycnJqlChgjp27ChJGjZsmAYMGKAvvvhCxYsX12effZbtmOz6Pu0JEyZoxowZ+vrrr5WamqoOHTroxRdf1NatW1W9enUNGzYs2wFkB9+njf8FfJ82/lc47Pu0B7zokO16jFzgkO3mBLu6x5csWaJPP/1UwcHBWr16tapUqaJhw4Zp+PDhWrt2raNjBAAAsjNpJyQkKCgoSJK0efNm61i2j4+PkpOTHRcdAOD+5QR3RHM2do1p+/n5ae/evTp37pyOHTtmHUTfsGGD/Pz8HBogAAD4l11J+7XXXlOfPn3k5uamatWqqUKFCpo8ebImTZqkESNGODpGAMD9iG/5MrErabdu3Vrly5dXXFyctWs8ODhYM2fOVLVq1RwaIADgPuXiXdmOYPf3aQcGBiowMFCSdO7cOSUlJalChQoOCwwAANiyq+9h//79atiwobZt26aLFy+qTZs2euutt9SkSRNt3rzZ0TECAO5HTEQzsStpjxo1Sv7+/ipXrpyioqJ05coVxcbGqnv37nyfNgAAOcSupL1z50717dtXhQoV0qZNm/TMM8+oUKFCat68uf766y9HxwgAuB9RaZvYlbTz5MkjwzCUkpKibdu2qVatWpL+Hdt+8MEHHRogAAD4l10T0Z566imNHj3a+q0odevW1f79+zV8+HDVqFHDoQECAO5PFi75MrHrjLz//vvy8PDQ/v37NWrUKHl5eWnp0qXKly+fBg0a5OgYAQD3I7rHTeyqtAsXLqwJEybYtPXt21fu7u4OCQoAAJjZfZ32unXrdODAAaWlpVnbUlJStGfPHn399dcOCQ4AcB9z8arYEexK2qNHj9bXX3+t4sWL69SpUypRooQSEhJ0/fp1NW/e3NExAgAA2TmmvXz5cg0dOlTr169X0aJFNWvWLMXGxuqpp55SsWLFHB0jAOB+xJi2iV1J+/z589Zv9goICNDu3bvl5eWlt956S6tXr3ZogACA+5Sbm2MeLsyu6AsUKKB//vlHkvTII4/owIEDkiRfX1/Fx8c7LjoAAGBlV9KuU6eOPvzwQx06dEghISFavny59u/frwULFqho0aKOjhEAcD+ie9zErqQ9YMAAFShQQFu2bFH9+vX1yCOPqGXLlvr666/Vq1cvR8cIAABk5+zxhx9+WFOmTLE+nz59ug4ePChvb2/5+vo6LDgAwH3MxatiR8gyaf/666+3XTkpKUlxcXGqWrXqPQ0KAACStlmWSbt9+/ayWCwyDOOWG7BYLNq3b989DwwAANjKMmmvW7cuJ+MAAMCWi1+e5QhZJu2SJUtmuVJiYqKKFCnikIAAAEDmbvkx5pdfflF4eLj1uuwb3nvvPTVq1Ei//fabQ4MDANzHuOTLJMukvXfvXr3++usqXry4HnzwQZvXOnfurJIlS6pz5876888/HR4kAAC4RdKeNGmSmjRpoqlTp5q6yp966ilNnz5dderU0cSJEx0eJADgPkSlbZJl0t69e7c6dep0y5VfffVV7dy5817HBAAA9x7PRJbRX7582dQtnlGRIkWUnJx8z4MCAABmWSbtRx55RLt3777lyrt371bx4sXveVAAANA9bpZl0m7WrJn++9//KjExMdPXExISNH78eIWFhTksOAAA8H+yvE67Y8eOio6OVtOmTfXCCy+ocuXKeuihh/TPP/9o165dWrRokUqVKqXXX389J+MFANwvXLwqdoQsk7anp6fmzJmjcePGaeHChZo+fbr1tcKFC6tt27bq0aOH8ufPnyOBAgDuMyRtk1t+y1e+fPk0cOBA9e3bV8ePH1dSUpIKFiyo0qVLy8LJBAAgR9n11Zyenp569NFHHR0LAAD/x8Uvz3IEzggAAC7CrkobAIAcxzCsCUkbAOCcSNomdI8DAOAiqLQBAM7JQl2ZEWcEAAAXQaUNAHBOboxpZ0SlDQCAi6DSBgA4J8a0TUjaAADnxCVfJnyMAQDARVBpAwCcE/ceN+GMAADgIqi0AQDOiTFtE5I2AMA5MXvchDMCAICLoNIGADgnusdNqLQBAHARVNoAAOfEJV8mJG0AgHOie9yEjzEAALgIKm0AgHPiki8TzggAAC6CShsA4JzcGNPOiEobAAAXQaUNAHBOjGmbkLQBAM6JS75M+BgDAICLoNIGADgnusdNOCMAALgIKm0AgHPiki8TkjYAwDkxEc2E7nEAAFwElTYAwDkxEc2EMwIAgIug0gYAOCcmopmQtAEAzonucRPOCAAALoKkDQBwThaLYx53YOnSpWratKmaNm2qUaNGSZJiY2MVHh6uhg0baty4cdZl9+3bp9atWyssLEyDBw9WamqqJOnkyZOKiIhQo0aN1L17d126dCnbp4SkDQBAJq5cuaLhw4drzpw5Wrp0qbZv367169dr0KBBmjx5slatWqW9e/dq48aNkqR+/fpp6NChWrNmjQzDUGRkpCTpgw8+UPv27RUdHa2goCBNnjw52zGRtAEAzsni5piHndLS0pSenq4rV64oNTVVqamp8vLyUpkyZeTn5ycPDw+Fh4crOjpaJ06c0NWrVxUcHCxJat26taKjo3X9+nVt27ZNYWFhNu3ZxUQ0AIBzctDs8aSkJCUlJZnavb295e3tbX3u5eWl3r17q3HjxnrggQdUrVo1nTlzRj4+PtZlfH19FR8fb2r38fFRfHy8zp8/Ly8vL3l4eNi0ZxdJGwBwX5k1a5YmTpxoau/Zs6d69eplfb5//34tWrRIGzZs0EMPPaS+ffvq6NGjstw0Lm4YhiwWi9LT0zNtv/HvzTI+vxMkbQCAc3LQJV+dOnVSq1atTO03V9mStHnzZtWoUUOFCxeW9G/X9vTp0+Xu7m5dJiEhQb6+vipWrJgSEhKs7YmJifL19VWhQoV08eJFpaWlyd3d3bp8djGmDQC4r3h7e6tUqVKmR8akHRgYqNjYWF2+fFmGYWj9+vWqXLmyjhw5omPHjiktLU0rVqxQaGioSpYsqbx582rHjh2S/p11HhoaKk9PT4WEhGjVqlWSpKioKIWGhmY7diptAIBzyuVv+apdu7b++OMPtW7dWp6enqpYsaJ69eqlWrVqqVevXrp27Zrq1q2rRo0aSZLGjBmjIUOGKDk5WRUqVFDHjh0lScOGDdOAAQP0xRdfqHjx4vrss8+yHZPFMAzjnhxdDkpbOTW3QwDu2l+9R+V2CMA9EXjwkEO266i/9e5NuzhkuzmBShsA4JzcGMHNiKQNAHBOudw97oz4GAMAgIug0gYAOCe+5cuEMwIAgIug0gYAOCfGtE1I2gAA58TscZMcSdonT5685eslSpTIiTAAAHBpOZK0u3btqqNHj8rX11cZ7+VisVi0bt26nAgDAOBK6B43yZGkPX/+fLVv317Dhg3Tk08+mRO7BADgf06ODBh4eXnp448/VlRUVE7sDgDwv8Di5piHC8uxiWiVKlVSpUqVcmp3AABXR/e4iWt/5AAA4D7CJV8AAOfk4l3ZjsAZAQDARVBpAwCckxtj2hlRaQMA4CKotAEAzokxbROSNgDAOXHJlwkfYwAAcBFU2gAA50T3uAlnBAAAF0GlDQBwShbGtE1I2gAA50T3uAlnBAAAF0GlDQBwTlTaJpwRAABcBJU2AMA5ce9xE5I2AMA50T1uwhkBAMBFUGkDAJwT12mbUGkDAOAiqLQBAM6JMW0TzggAAC6CShsA4JwY0zYhaQMAnBPd4yacEQAAXASVNgDAOXFHNBMqbQAAXASVNgDAOTGmbULSBgA4J2aPm/AxBgAAF0GlDQBwTnSPm3BGAABwEVTaAADnxJi2CUkbAOCc6B434YwAAOAiqLQBAM7JjboyI84IAAAugkobAOCULExEM6HSBgDARVBpAwCcE7PHTUjaAADnRPe4CR9jAABwEVTaAADnRPe4CWcEAAAXQaUNAHBOjGmbkLQBAM6JO6KZcEYAAHARVNoAAOdE97gJlTYAAC6CShsA4Jy45MuEpA0AcE50j5vwMQYAABdBpQ0AcFJU2hlRaQMA4CKotAEAzokxbRMqbQAAXASVNgDAOVFpm5C0AQBOiqSdEd3jAAC4CCptAIBzonvchEobAAAXQaUNAHBOFNomJG0AgJMia2dE0gYAIBMLFy7UN998Y30eFxenFi1aqEGDBvrkk0907do1NW7cWH369JEk7du3T4MHD9alS5cUEhKiDz74QB4eHjp58qT69euns2fPqmzZshozZowefPDBbMXEmDYAwDlZLI552KlNmzZaunSpli5dqjFjxqhw4cJ6/fXXNWjQIE2ePFmrVq3S3r17tXHjRklSv379NHToUK1Zs0aGYSgyMlKS9MEHH6h9+/aKjo5WUFCQJk+enO1TQtIGANxXkpKSFBcXZ3okJSVluc7777+vPn366Pjx4ypTpoz8/Pzk4eGh8PBwRUdH68SJE7p69aqCg4MlSa1bt1Z0dLSuX7+ubdu2KSwszKY9u+geBwA4Jwdd8jVr1ixNnDjR1N6zZ0/16tXL1B4bG6urV6+qcePGWrFihXx8fKyv+fr6Kj4+XmfOnLFp9/HxUXx8vM6fPy8vLy95eHjYtGcXSRsA4KQck7Q7deqkVq1amdq9vb0zXX7BggXq3LmzJCk9PV2Wmz5MGIYhi8WSZfuNf2+W8fmdIGkDAO4r3t7eWSbojFJSUrRt2zaNHDlSklSsWDElJCRYX09ISJCvr6+pPTExUb6+vipUqJAuXryotLQ0ubu7W5fPLsa0AQDOKZcnoknSn3/+qUceeUT58+eXJFWuXFlHjhzRsWPHlJaWphUrVig0NFQlS5ZU3rx5tWPHDknS0qVLFRoaKk9PT4WEhGjVqlWSpKioKIWGhmb7lFBpAwCQhePHj6tYsWLW53nz5tXIkSPVq1cvXbt2TXXr1lWjRo0kSWPGjNGQIUOUnJysChUqqGPHjpKkYcOGacCAAfriiy9UvHhxffbZZ9mOx2IYhnF3h5Tz0lZOze0QgLv2V+9RuR0CcE8EHjzkkO0a8Uccsl1L0bIO2W5OoHscAAAXQfc4AMA58S1fJiRtAIBzImmb0D0OAICLoNIGADgpKu2MqLQBAHARVNoAAKd0N7f7/F9F0gYAOCeStgnd4wAAuAgqbQCAk6LSzohKGwAAF0GlDQBwToxpm5C0AQDOiaRtQvc4AAAugkobAOCkqLQzotIGAMBFUGkDAJwTY9omVNoAALgIKm0AgHOi0DYhaQMAnBRZOyO6xwEAcBFU2gAA58RENBMqbQAAXASVNgDAOVFpm5C0AQBOiqSdEd3jAAC4CCptAIBzonvchEobAAAXQaUNAHBOVNomJG0AgJMiaWdE9zgAAC6CShsA4JzoHjexGIZh5HYQAADg9ugeBwDARZC0AQBwESRtAABcBEkbAAAXQdIGAMBFkLQBAHARJG0AAFwESRsAABdB0gYAwEWQtAEAcBEkbdhYvny5mjRpooYNG2ru3Lm5HQ5wV5KTk9WsWTPFxcXldijAPUHShlV8fLzGjRunefPmKSoqSt9++60OHjyY22EB2bJr1y699NJLOnr0aG6HAtwzJG1YxcbG6umnn1aBAgWUP39+hYWFKTo6OrfDArIlMjJSw4YNk6+vb26HAtwzfDUnrM6cOSMfHx/rc19fX+3evTsXIwKyb/jw4bkdAnDPUWnDKj09XZabvr/WMAyb5wCA3EXShlWxYsWUkJBgfZ6QkEDXIgA4EZI2rGrWrKmff/5Z586d05UrV/T9998rNDQ0t8MCAPx/jGnDqmjRourTp486duyo69ev64UXXlClSpVyOywAwP9nMQzDyO0gAADA7dE9DgCAiyBpAwDgIkjaAAC4CJI2AAAugqQNAICLIGnjf0JKSoqmT5+uli1bqkqVKqpZs6a6deumPXv2WJeJi4tTQECAtm/fnouRZk9KSopq166t3r1739F6W7duVUBAgE6fPi1JqlevniZPnuyIEAHkAJI2XN6VK1cUERGh+fPn69VXX1VUVJS++uorFShQQBEREdqyZUtuh3jXFi1apIcfflgjRozI7VAA5CJurgKXN378eB09elQrVqxQ0aJFre0jR47U2bNn9dFHH2nFihW5GOHda9mypZ5//nnlyZMnt0MBkIuotOHSUlJStHjxYr3wwgs2CfuGoUOHauzYsZl+8cmFCxc0cOBA1a5dWxUqVFDt2rU1atQopaenS5ISExPVs2dPVa9eXcHBwXrllVe0b98+6/qLFy9W48aNFRQUpGeffVaff/65dV1J+uGHH9S8eXNVrFhRjRo10vTp021ezyggIED//e9/FRoaqtDQUCUkJOiff/7RwIED9cwzz6h27dp6/fXXdfjwYZv1IiMjFRYWpkqVKik8PFxLliyx+/zdLsapU6eqfv36CgoKUlhYmObOnWv3tgE4gAG4sIMHDxr+/v7G6tWrb7vs8ePHDX9/f2Pbtm2GYRhGly5djDZt2hi7d+82/v77b+Obb74xAgICjLVr1xqGYRg9e/Y0unbtahw8eNA4dOiQ0aNHD6N+/fqGYRjGvn37jAoVKhhr1qwxTpw4YXz//fdGpUqVjCVLlhiGYRgxMTFG5cqVjYULFxrHjh0zfvjhByM0NNSYMGFClvH5+/sbtWrVMv744w9j165dRnp6utG2bVvj1VdfNXbv3m389ddfxtChQ43q1asb586dMwzDMObOnWs8/fTTxurVq41jx44ZUVFRxpNPPmksXrzYMAzD2LJli+Hv72+cOnXKMAzDePbZZ41JkybZFeO6deuMp556yoiNjTXi4uKMyMhIIyAgwPjll1/u9McE4B6hexwuLSkpSZLk7e19x+vWqVNH1atX1+OPPy5JioiI0FdffaU///xTDRo00LFjxxQQEKBSpUopb968+vDDD3Xw4EGlp6fr+PHjslgsKlGihPXx9ddfq1ixYpKkKVOm6KWXXtILL7wgSSpdurQuXbqk9957Tz169JCbW+adXK1atdITTzwhSYqNjdWePXv0yy+/yMvLS5L0wQcfaMuWLYqMjFTXrl01ZcoU9ezZU40aNbLu5+TJk5oyZYpatWp1y+O/XYx///23PD09VaJECZUsWVJt2rRRqVKl9Oijj97xuQZwb5C04dIKFiwo6d+u7jv10ksvad26dVq4cKGOHj2qP//8U6dPn7Z2D/fo0UPvvvuuvv/+e1WrVk2hoaFq2bKl3NzcVKdOHVWuXFnPP/+8ypQpo9q1a6tJkyYqUaKEJGnfvn3as2ePFixYYN1fenq6rl69qhMnTsjPzy/TmG5u/+OPP5SWlqY6derYLHPt2jUdOnRI586dU3x8vEaNGqUxY8ZYX09NTVVaWppSUlJuefy3izE8PFzfffedGjZsKH9/f9WuXVvNmzdX4cKF7TzDAO41kjZcWunSpVW4cGHt2rVLTZo0Mb2+detWff311/rwww9t2g3DUJcuXXTkyBGFh4erRYsWqlSpkjp16mRdplGjRqpZs6Y2btyo2NhYTZ48WTNnzlRkZKSKFCmib775Rnv27NGmTZv0448/at68eXrnnXf0+uuvy9PTU6+99prCw8NNMWU29n5D3rx5rf/39PRUgQIFFBkZaVouf/788vT0lCS99957euqpp0zLeHjc+u19uxjz5MmjZcuWaceOHdq8ebM2btyoWbNmadSoUZmuA8DxmIgGl+bm5qZWrVpp0aJFio+Pt3nNMAxNnTpVR44ckY+Pj81rBw8e1ObNmzVhwgT16dNHTZs2VcGCBZWQkCDDMJSamqpRo0ZZK85PPvlEK1eu1IkTJ/TLL7/op59+0qRJk1SxYkW98cYbWrBggV588UXrJLDHHntMR48eVZkyZayPAwcOaNy4cXYf2+OPP27tQbixjVKlSmn8+PHatm2bHnroIRUtWlRxcXE2+4mNjdX06dOz7IK/4XYxrlq1SvPnz1e1atXUp08fRUVFqVatWlq2bJndxwDg3iJpw+X16NFDpUqVUvv27bVixQodP35cv/32m958801t27ZNw4cPN80e9/b2loeHh1avXq24uDj99ttv6tGjh1JSUpSSkiIPDw/9/vvvGjp0qHbt2qXjx4/r22+/laenpypUqCBPT09NmjRJs2fPtu5v69atqly5siSpe/fuWrlypaZOnaqjR48qJiZGQ4cOVb58+ey+bKtGjRoKDg7WW2+9pe3bt+vIkSMaMmSINmzYIH9/f+t+Zs6cqW+//VZ///23li9frpEjR5o+pGTmdjGmpKRo1KhRWrZsmU6cOKGff/5Zf/zxh/UYAeQ8vk8b/xOSk5M1bdo0rVmzRqdOndJDDz2kypUrq2fPntaJXXFxcapfv77mzp2rkJAQLV26VBMmTFB8fLyKFi2qxo0b6/Tp0zpz5oxmzZqlhIQEjRgxQj///LMuXbqkxx9/XL1791bdunUlyXoTl7///lteXl5q0KCB+vfvb500tnz5cmulX6hQITVt2lR9+vTJMmkHBARo9OjRatGihbUtMTFRo0aN0saNG5WSkqInnnhC77zzjkJCQqzLzJo1S3PnztXJkydVtGhRtW3bVl26dJHFYtHWrVvVsWNHbdy4UcWKFVO9evX0wgsvqEePHnbFOH36dC1YsECnTp1S4cKF1bx5c/Xu3fu2Xe8AHIOkDQCAi6B7HAAAF0HSBgDARZC0AQBwESRtAABcBEkbAAAXQdIGAMBFkLQBAHARJG0AAFzE/wMX3yCnrQRstg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8695" y="1663508"/>
            <a:ext cx="11079517" cy="107020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389870" y="5661308"/>
            <a:ext cx="12188825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dirty="0" err="1"/>
              <a:t>GradientBoostingClassifier</a:t>
            </a:r>
            <a:r>
              <a:rPr lang="fr-FR" dirty="0"/>
              <a:t> amélioré: f1=0.595 </a:t>
            </a:r>
            <a:r>
              <a:rPr lang="fr-FR" dirty="0" err="1"/>
              <a:t>auc</a:t>
            </a:r>
            <a:r>
              <a:rPr lang="fr-FR" dirty="0"/>
              <a:t>=0.647</a:t>
            </a:r>
          </a:p>
          <a:p>
            <a:r>
              <a:rPr lang="fr-FR" dirty="0" err="1"/>
              <a:t>GradientBoostingClassifier</a:t>
            </a:r>
            <a:r>
              <a:rPr lang="fr-FR" dirty="0"/>
              <a:t> amélioré: </a:t>
            </a:r>
            <a:r>
              <a:rPr lang="fr-FR" dirty="0" err="1"/>
              <a:t>Accurancy</a:t>
            </a:r>
            <a:r>
              <a:rPr lang="fr-FR" dirty="0"/>
              <a:t>=0.618 </a:t>
            </a:r>
          </a:p>
          <a:p>
            <a:r>
              <a:rPr lang="fr-FR" dirty="0" err="1"/>
              <a:t>GradientBoostingClassifier</a:t>
            </a:r>
            <a:r>
              <a:rPr lang="fr-FR" dirty="0"/>
              <a:t> amélioré: </a:t>
            </a:r>
            <a:r>
              <a:rPr lang="fr-FR" dirty="0" err="1"/>
              <a:t>precision</a:t>
            </a:r>
            <a:r>
              <a:rPr lang="fr-FR" dirty="0"/>
              <a:t>=0.630 rappel=0.563</a:t>
            </a:r>
          </a:p>
        </p:txBody>
      </p:sp>
      <p:sp>
        <p:nvSpPr>
          <p:cNvPr id="6" name="Rectangle 5"/>
          <p:cNvSpPr/>
          <p:nvPr/>
        </p:nvSpPr>
        <p:spPr>
          <a:xfrm>
            <a:off x="268756" y="2992142"/>
            <a:ext cx="12188825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dirty="0" err="1"/>
              <a:t>GradientBoostingClassifier</a:t>
            </a:r>
            <a:r>
              <a:rPr lang="fr-FR" dirty="0"/>
              <a:t>: f1=0.596 </a:t>
            </a:r>
            <a:r>
              <a:rPr lang="fr-FR" dirty="0" err="1"/>
              <a:t>auc</a:t>
            </a:r>
            <a:r>
              <a:rPr lang="fr-FR" dirty="0"/>
              <a:t>=0.641</a:t>
            </a:r>
          </a:p>
          <a:p>
            <a:r>
              <a:rPr lang="fr-FR" dirty="0" err="1"/>
              <a:t>GradientBoostingClassifier</a:t>
            </a:r>
            <a:r>
              <a:rPr lang="fr-FR" dirty="0"/>
              <a:t>: </a:t>
            </a:r>
            <a:r>
              <a:rPr lang="fr-FR" dirty="0" err="1"/>
              <a:t>Accurancy</a:t>
            </a:r>
            <a:r>
              <a:rPr lang="fr-FR" dirty="0"/>
              <a:t>=0.612 </a:t>
            </a:r>
          </a:p>
          <a:p>
            <a:r>
              <a:rPr lang="fr-FR" dirty="0" err="1"/>
              <a:t>GradientBoostingClassifier</a:t>
            </a:r>
            <a:r>
              <a:rPr lang="fr-FR" dirty="0"/>
              <a:t>: </a:t>
            </a:r>
            <a:r>
              <a:rPr lang="fr-FR" dirty="0" err="1"/>
              <a:t>precision</a:t>
            </a:r>
            <a:r>
              <a:rPr lang="fr-FR" dirty="0"/>
              <a:t>=0.620 rappel=0.574</a:t>
            </a:r>
          </a:p>
        </p:txBody>
      </p:sp>
    </p:spTree>
    <p:extLst>
      <p:ext uri="{BB962C8B-B14F-4D97-AF65-F5344CB8AC3E}">
        <p14:creationId xmlns:p14="http://schemas.microsoft.com/office/powerpoint/2010/main" val="3995442307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1558408" y="6997386"/>
            <a:ext cx="7888698" cy="21390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300" spc="300" dirty="0" err="1" smtClean="0">
                <a:solidFill>
                  <a:schemeClr val="accent2"/>
                </a:solidFill>
                <a:latin typeface="Nunito" charset="0"/>
                <a:ea typeface="Nunito" charset="0"/>
                <a:cs typeface="Nunito" charset="0"/>
              </a:rPr>
              <a:t>Dashbord</a:t>
            </a:r>
            <a:endParaRPr lang="en-US" sz="13300" spc="300" dirty="0">
              <a:solidFill>
                <a:schemeClr val="accent2"/>
              </a:solidFill>
              <a:latin typeface="Nunito" charset="0"/>
              <a:ea typeface="Nunito" charset="0"/>
              <a:cs typeface="Nunito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15835816" y="0"/>
            <a:ext cx="8541834" cy="13716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Nunito Light" charset="0"/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17244912" y="4242322"/>
            <a:ext cx="6502122" cy="3202553"/>
            <a:chOff x="10263392" y="3506605"/>
            <a:chExt cx="3873862" cy="1908031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38" name="Freeform 1025"/>
            <p:cNvSpPr>
              <a:spLocks/>
            </p:cNvSpPr>
            <p:nvPr/>
          </p:nvSpPr>
          <p:spPr bwMode="auto">
            <a:xfrm>
              <a:off x="13526123" y="4299560"/>
              <a:ext cx="611131" cy="926798"/>
            </a:xfrm>
            <a:custGeom>
              <a:avLst/>
              <a:gdLst>
                <a:gd name="T0" fmla="*/ 14 w 242"/>
                <a:gd name="T1" fmla="*/ 367 h 367"/>
                <a:gd name="T2" fmla="*/ 0 w 242"/>
                <a:gd name="T3" fmla="*/ 358 h 367"/>
                <a:gd name="T4" fmla="*/ 229 w 242"/>
                <a:gd name="T5" fmla="*/ 0 h 367"/>
                <a:gd name="T6" fmla="*/ 242 w 242"/>
                <a:gd name="T7" fmla="*/ 9 h 367"/>
                <a:gd name="T8" fmla="*/ 14 w 242"/>
                <a:gd name="T9" fmla="*/ 367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2" h="367">
                  <a:moveTo>
                    <a:pt x="14" y="367"/>
                  </a:moveTo>
                  <a:lnTo>
                    <a:pt x="0" y="358"/>
                  </a:lnTo>
                  <a:lnTo>
                    <a:pt x="229" y="0"/>
                  </a:lnTo>
                  <a:lnTo>
                    <a:pt x="242" y="9"/>
                  </a:lnTo>
                  <a:lnTo>
                    <a:pt x="14" y="3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Nunito Light" charset="0"/>
              </a:endParaRPr>
            </a:p>
          </p:txBody>
        </p:sp>
        <p:sp>
          <p:nvSpPr>
            <p:cNvPr id="39" name="Freeform 1026"/>
            <p:cNvSpPr>
              <a:spLocks/>
            </p:cNvSpPr>
            <p:nvPr/>
          </p:nvSpPr>
          <p:spPr bwMode="auto">
            <a:xfrm>
              <a:off x="13182678" y="4370269"/>
              <a:ext cx="378800" cy="851039"/>
            </a:xfrm>
            <a:custGeom>
              <a:avLst/>
              <a:gdLst>
                <a:gd name="T0" fmla="*/ 136 w 150"/>
                <a:gd name="T1" fmla="*/ 337 h 337"/>
                <a:gd name="T2" fmla="*/ 0 w 150"/>
                <a:gd name="T3" fmla="*/ 6 h 337"/>
                <a:gd name="T4" fmla="*/ 14 w 150"/>
                <a:gd name="T5" fmla="*/ 0 h 337"/>
                <a:gd name="T6" fmla="*/ 150 w 150"/>
                <a:gd name="T7" fmla="*/ 331 h 337"/>
                <a:gd name="T8" fmla="*/ 136 w 150"/>
                <a:gd name="T9" fmla="*/ 337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0" h="337">
                  <a:moveTo>
                    <a:pt x="136" y="337"/>
                  </a:moveTo>
                  <a:lnTo>
                    <a:pt x="0" y="6"/>
                  </a:lnTo>
                  <a:lnTo>
                    <a:pt x="14" y="0"/>
                  </a:lnTo>
                  <a:lnTo>
                    <a:pt x="150" y="331"/>
                  </a:lnTo>
                  <a:lnTo>
                    <a:pt x="136" y="3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Nunito Light" charset="0"/>
              </a:endParaRPr>
            </a:p>
          </p:txBody>
        </p:sp>
        <p:sp>
          <p:nvSpPr>
            <p:cNvPr id="42" name="Freeform 1027"/>
            <p:cNvSpPr>
              <a:spLocks/>
            </p:cNvSpPr>
            <p:nvPr/>
          </p:nvSpPr>
          <p:spPr bwMode="auto">
            <a:xfrm>
              <a:off x="13200356" y="4291983"/>
              <a:ext cx="921747" cy="106065"/>
            </a:xfrm>
            <a:custGeom>
              <a:avLst/>
              <a:gdLst>
                <a:gd name="T0" fmla="*/ 1 w 365"/>
                <a:gd name="T1" fmla="*/ 42 h 42"/>
                <a:gd name="T2" fmla="*/ 0 w 365"/>
                <a:gd name="T3" fmla="*/ 27 h 42"/>
                <a:gd name="T4" fmla="*/ 364 w 365"/>
                <a:gd name="T5" fmla="*/ 0 h 42"/>
                <a:gd name="T6" fmla="*/ 365 w 365"/>
                <a:gd name="T7" fmla="*/ 16 h 42"/>
                <a:gd name="T8" fmla="*/ 1 w 365"/>
                <a:gd name="T9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5" h="42">
                  <a:moveTo>
                    <a:pt x="1" y="42"/>
                  </a:moveTo>
                  <a:lnTo>
                    <a:pt x="0" y="27"/>
                  </a:lnTo>
                  <a:lnTo>
                    <a:pt x="364" y="0"/>
                  </a:lnTo>
                  <a:lnTo>
                    <a:pt x="365" y="16"/>
                  </a:lnTo>
                  <a:lnTo>
                    <a:pt x="1" y="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Nunito Light" charset="0"/>
              </a:endParaRPr>
            </a:p>
          </p:txBody>
        </p:sp>
        <p:sp>
          <p:nvSpPr>
            <p:cNvPr id="43" name="Freeform 1028"/>
            <p:cNvSpPr>
              <a:spLocks/>
            </p:cNvSpPr>
            <p:nvPr/>
          </p:nvSpPr>
          <p:spPr bwMode="auto">
            <a:xfrm>
              <a:off x="13137221" y="3524282"/>
              <a:ext cx="83336" cy="853563"/>
            </a:xfrm>
            <a:custGeom>
              <a:avLst/>
              <a:gdLst>
                <a:gd name="T0" fmla="*/ 17 w 33"/>
                <a:gd name="T1" fmla="*/ 338 h 338"/>
                <a:gd name="T2" fmla="*/ 0 w 33"/>
                <a:gd name="T3" fmla="*/ 1 h 338"/>
                <a:gd name="T4" fmla="*/ 16 w 33"/>
                <a:gd name="T5" fmla="*/ 0 h 338"/>
                <a:gd name="T6" fmla="*/ 33 w 33"/>
                <a:gd name="T7" fmla="*/ 338 h 338"/>
                <a:gd name="T8" fmla="*/ 17 w 33"/>
                <a:gd name="T9" fmla="*/ 338 h 3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38">
                  <a:moveTo>
                    <a:pt x="17" y="338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33" y="338"/>
                  </a:lnTo>
                  <a:lnTo>
                    <a:pt x="17" y="3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Nunito Light" charset="0"/>
              </a:endParaRPr>
            </a:p>
          </p:txBody>
        </p:sp>
        <p:sp>
          <p:nvSpPr>
            <p:cNvPr id="44" name="Freeform 1029"/>
            <p:cNvSpPr>
              <a:spLocks/>
            </p:cNvSpPr>
            <p:nvPr/>
          </p:nvSpPr>
          <p:spPr bwMode="auto">
            <a:xfrm>
              <a:off x="13144799" y="3509129"/>
              <a:ext cx="989931" cy="818209"/>
            </a:xfrm>
            <a:custGeom>
              <a:avLst/>
              <a:gdLst>
                <a:gd name="T0" fmla="*/ 382 w 392"/>
                <a:gd name="T1" fmla="*/ 324 h 324"/>
                <a:gd name="T2" fmla="*/ 0 w 392"/>
                <a:gd name="T3" fmla="*/ 13 h 324"/>
                <a:gd name="T4" fmla="*/ 10 w 392"/>
                <a:gd name="T5" fmla="*/ 0 h 324"/>
                <a:gd name="T6" fmla="*/ 392 w 392"/>
                <a:gd name="T7" fmla="*/ 312 h 324"/>
                <a:gd name="T8" fmla="*/ 382 w 392"/>
                <a:gd name="T9" fmla="*/ 324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2" h="324">
                  <a:moveTo>
                    <a:pt x="382" y="324"/>
                  </a:moveTo>
                  <a:lnTo>
                    <a:pt x="0" y="13"/>
                  </a:lnTo>
                  <a:lnTo>
                    <a:pt x="10" y="0"/>
                  </a:lnTo>
                  <a:lnTo>
                    <a:pt x="392" y="312"/>
                  </a:lnTo>
                  <a:lnTo>
                    <a:pt x="382" y="3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Nunito Light" charset="0"/>
              </a:endParaRPr>
            </a:p>
          </p:txBody>
        </p:sp>
        <p:sp>
          <p:nvSpPr>
            <p:cNvPr id="45" name="Rectangle 1030"/>
            <p:cNvSpPr>
              <a:spLocks noChangeArrowheads="1"/>
            </p:cNvSpPr>
            <p:nvPr/>
          </p:nvSpPr>
          <p:spPr bwMode="auto">
            <a:xfrm>
              <a:off x="12137190" y="3506605"/>
              <a:ext cx="1020235" cy="3788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Nunito Light" charset="0"/>
              </a:endParaRPr>
            </a:p>
          </p:txBody>
        </p:sp>
        <p:sp>
          <p:nvSpPr>
            <p:cNvPr id="46" name="Freeform 1031"/>
            <p:cNvSpPr>
              <a:spLocks/>
            </p:cNvSpPr>
            <p:nvPr/>
          </p:nvSpPr>
          <p:spPr bwMode="auto">
            <a:xfrm>
              <a:off x="12127087" y="3509129"/>
              <a:ext cx="1040438" cy="593455"/>
            </a:xfrm>
            <a:custGeom>
              <a:avLst/>
              <a:gdLst>
                <a:gd name="T0" fmla="*/ 8 w 412"/>
                <a:gd name="T1" fmla="*/ 235 h 235"/>
                <a:gd name="T2" fmla="*/ 0 w 412"/>
                <a:gd name="T3" fmla="*/ 221 h 235"/>
                <a:gd name="T4" fmla="*/ 404 w 412"/>
                <a:gd name="T5" fmla="*/ 0 h 235"/>
                <a:gd name="T6" fmla="*/ 412 w 412"/>
                <a:gd name="T7" fmla="*/ 14 h 235"/>
                <a:gd name="T8" fmla="*/ 8 w 412"/>
                <a:gd name="T9" fmla="*/ 235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2" h="235">
                  <a:moveTo>
                    <a:pt x="8" y="235"/>
                  </a:moveTo>
                  <a:lnTo>
                    <a:pt x="0" y="221"/>
                  </a:lnTo>
                  <a:lnTo>
                    <a:pt x="404" y="0"/>
                  </a:lnTo>
                  <a:lnTo>
                    <a:pt x="412" y="14"/>
                  </a:lnTo>
                  <a:lnTo>
                    <a:pt x="8" y="2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Nunito Light" charset="0"/>
              </a:endParaRPr>
            </a:p>
          </p:txBody>
        </p:sp>
        <p:sp>
          <p:nvSpPr>
            <p:cNvPr id="47" name="Freeform 1032"/>
            <p:cNvSpPr>
              <a:spLocks/>
            </p:cNvSpPr>
            <p:nvPr/>
          </p:nvSpPr>
          <p:spPr bwMode="auto">
            <a:xfrm>
              <a:off x="11268474" y="4064703"/>
              <a:ext cx="873766" cy="262635"/>
            </a:xfrm>
            <a:custGeom>
              <a:avLst/>
              <a:gdLst>
                <a:gd name="T0" fmla="*/ 4 w 346"/>
                <a:gd name="T1" fmla="*/ 104 h 104"/>
                <a:gd name="T2" fmla="*/ 0 w 346"/>
                <a:gd name="T3" fmla="*/ 89 h 104"/>
                <a:gd name="T4" fmla="*/ 342 w 346"/>
                <a:gd name="T5" fmla="*/ 0 h 104"/>
                <a:gd name="T6" fmla="*/ 346 w 346"/>
                <a:gd name="T7" fmla="*/ 16 h 104"/>
                <a:gd name="T8" fmla="*/ 4 w 346"/>
                <a:gd name="T9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6" h="104">
                  <a:moveTo>
                    <a:pt x="4" y="104"/>
                  </a:moveTo>
                  <a:lnTo>
                    <a:pt x="0" y="89"/>
                  </a:lnTo>
                  <a:lnTo>
                    <a:pt x="342" y="0"/>
                  </a:lnTo>
                  <a:lnTo>
                    <a:pt x="346" y="16"/>
                  </a:lnTo>
                  <a:lnTo>
                    <a:pt x="4" y="10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Nunito Light" charset="0"/>
              </a:endParaRPr>
            </a:p>
          </p:txBody>
        </p:sp>
        <p:sp>
          <p:nvSpPr>
            <p:cNvPr id="48" name="Freeform 1033"/>
            <p:cNvSpPr>
              <a:spLocks/>
            </p:cNvSpPr>
            <p:nvPr/>
          </p:nvSpPr>
          <p:spPr bwMode="auto">
            <a:xfrm>
              <a:off x="10528553" y="3506605"/>
              <a:ext cx="1611163" cy="318192"/>
            </a:xfrm>
            <a:custGeom>
              <a:avLst/>
              <a:gdLst>
                <a:gd name="T0" fmla="*/ 3 w 638"/>
                <a:gd name="T1" fmla="*/ 126 h 126"/>
                <a:gd name="T2" fmla="*/ 0 w 638"/>
                <a:gd name="T3" fmla="*/ 111 h 126"/>
                <a:gd name="T4" fmla="*/ 635 w 638"/>
                <a:gd name="T5" fmla="*/ 0 h 126"/>
                <a:gd name="T6" fmla="*/ 638 w 638"/>
                <a:gd name="T7" fmla="*/ 15 h 126"/>
                <a:gd name="T8" fmla="*/ 3 w 638"/>
                <a:gd name="T9" fmla="*/ 126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8" h="126">
                  <a:moveTo>
                    <a:pt x="3" y="126"/>
                  </a:moveTo>
                  <a:lnTo>
                    <a:pt x="0" y="111"/>
                  </a:lnTo>
                  <a:lnTo>
                    <a:pt x="635" y="0"/>
                  </a:lnTo>
                  <a:lnTo>
                    <a:pt x="638" y="15"/>
                  </a:lnTo>
                  <a:lnTo>
                    <a:pt x="3" y="1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Nunito Light" charset="0"/>
              </a:endParaRPr>
            </a:p>
          </p:txBody>
        </p:sp>
        <p:sp>
          <p:nvSpPr>
            <p:cNvPr id="49" name="Rectangle 1034"/>
            <p:cNvSpPr>
              <a:spLocks noChangeArrowheads="1"/>
            </p:cNvSpPr>
            <p:nvPr/>
          </p:nvSpPr>
          <p:spPr bwMode="auto">
            <a:xfrm>
              <a:off x="12116986" y="3526807"/>
              <a:ext cx="40405" cy="5581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Nunito Light" charset="0"/>
              </a:endParaRPr>
            </a:p>
          </p:txBody>
        </p:sp>
        <p:sp>
          <p:nvSpPr>
            <p:cNvPr id="50" name="Freeform 1035"/>
            <p:cNvSpPr>
              <a:spLocks/>
            </p:cNvSpPr>
            <p:nvPr/>
          </p:nvSpPr>
          <p:spPr bwMode="auto">
            <a:xfrm>
              <a:off x="10520976" y="3789442"/>
              <a:ext cx="765177" cy="535371"/>
            </a:xfrm>
            <a:custGeom>
              <a:avLst/>
              <a:gdLst>
                <a:gd name="T0" fmla="*/ 294 w 303"/>
                <a:gd name="T1" fmla="*/ 212 h 212"/>
                <a:gd name="T2" fmla="*/ 0 w 303"/>
                <a:gd name="T3" fmla="*/ 13 h 212"/>
                <a:gd name="T4" fmla="*/ 9 w 303"/>
                <a:gd name="T5" fmla="*/ 0 h 212"/>
                <a:gd name="T6" fmla="*/ 303 w 303"/>
                <a:gd name="T7" fmla="*/ 199 h 212"/>
                <a:gd name="T8" fmla="*/ 294 w 303"/>
                <a:gd name="T9" fmla="*/ 212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3" h="212">
                  <a:moveTo>
                    <a:pt x="294" y="212"/>
                  </a:moveTo>
                  <a:lnTo>
                    <a:pt x="0" y="13"/>
                  </a:lnTo>
                  <a:lnTo>
                    <a:pt x="9" y="0"/>
                  </a:lnTo>
                  <a:lnTo>
                    <a:pt x="303" y="199"/>
                  </a:lnTo>
                  <a:lnTo>
                    <a:pt x="294" y="2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Nunito Light" charset="0"/>
              </a:endParaRPr>
            </a:p>
          </p:txBody>
        </p:sp>
        <p:sp>
          <p:nvSpPr>
            <p:cNvPr id="51" name="Freeform 1036"/>
            <p:cNvSpPr>
              <a:spLocks/>
            </p:cNvSpPr>
            <p:nvPr/>
          </p:nvSpPr>
          <p:spPr bwMode="auto">
            <a:xfrm>
              <a:off x="10273493" y="4291983"/>
              <a:ext cx="1010134" cy="560624"/>
            </a:xfrm>
            <a:custGeom>
              <a:avLst/>
              <a:gdLst>
                <a:gd name="T0" fmla="*/ 7 w 400"/>
                <a:gd name="T1" fmla="*/ 222 h 222"/>
                <a:gd name="T2" fmla="*/ 0 w 400"/>
                <a:gd name="T3" fmla="*/ 208 h 222"/>
                <a:gd name="T4" fmla="*/ 393 w 400"/>
                <a:gd name="T5" fmla="*/ 0 h 222"/>
                <a:gd name="T6" fmla="*/ 400 w 400"/>
                <a:gd name="T7" fmla="*/ 14 h 222"/>
                <a:gd name="T8" fmla="*/ 7 w 400"/>
                <a:gd name="T9" fmla="*/ 222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222">
                  <a:moveTo>
                    <a:pt x="7" y="222"/>
                  </a:moveTo>
                  <a:lnTo>
                    <a:pt x="0" y="208"/>
                  </a:lnTo>
                  <a:lnTo>
                    <a:pt x="393" y="0"/>
                  </a:lnTo>
                  <a:lnTo>
                    <a:pt x="400" y="14"/>
                  </a:lnTo>
                  <a:lnTo>
                    <a:pt x="7" y="2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Nunito Light" charset="0"/>
              </a:endParaRPr>
            </a:p>
          </p:txBody>
        </p:sp>
        <p:sp>
          <p:nvSpPr>
            <p:cNvPr id="60" name="Freeform 1037"/>
            <p:cNvSpPr>
              <a:spLocks/>
            </p:cNvSpPr>
            <p:nvPr/>
          </p:nvSpPr>
          <p:spPr bwMode="auto">
            <a:xfrm>
              <a:off x="10263392" y="3799542"/>
              <a:ext cx="287888" cy="1040439"/>
            </a:xfrm>
            <a:custGeom>
              <a:avLst/>
              <a:gdLst>
                <a:gd name="T0" fmla="*/ 15 w 114"/>
                <a:gd name="T1" fmla="*/ 412 h 412"/>
                <a:gd name="T2" fmla="*/ 0 w 114"/>
                <a:gd name="T3" fmla="*/ 408 h 412"/>
                <a:gd name="T4" fmla="*/ 99 w 114"/>
                <a:gd name="T5" fmla="*/ 0 h 412"/>
                <a:gd name="T6" fmla="*/ 114 w 114"/>
                <a:gd name="T7" fmla="*/ 4 h 412"/>
                <a:gd name="T8" fmla="*/ 15 w 114"/>
                <a:gd name="T9" fmla="*/ 412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4" h="412">
                  <a:moveTo>
                    <a:pt x="15" y="412"/>
                  </a:moveTo>
                  <a:lnTo>
                    <a:pt x="0" y="408"/>
                  </a:lnTo>
                  <a:lnTo>
                    <a:pt x="99" y="0"/>
                  </a:lnTo>
                  <a:lnTo>
                    <a:pt x="114" y="4"/>
                  </a:lnTo>
                  <a:lnTo>
                    <a:pt x="15" y="4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Nunito Light" charset="0"/>
              </a:endParaRPr>
            </a:p>
          </p:txBody>
        </p:sp>
        <p:sp>
          <p:nvSpPr>
            <p:cNvPr id="61" name="Freeform 1038"/>
            <p:cNvSpPr>
              <a:spLocks/>
            </p:cNvSpPr>
            <p:nvPr/>
          </p:nvSpPr>
          <p:spPr bwMode="auto">
            <a:xfrm>
              <a:off x="12132139" y="4067229"/>
              <a:ext cx="1073267" cy="330820"/>
            </a:xfrm>
            <a:custGeom>
              <a:avLst/>
              <a:gdLst>
                <a:gd name="T0" fmla="*/ 421 w 425"/>
                <a:gd name="T1" fmla="*/ 131 h 131"/>
                <a:gd name="T2" fmla="*/ 0 w 425"/>
                <a:gd name="T3" fmla="*/ 15 h 131"/>
                <a:gd name="T4" fmla="*/ 4 w 425"/>
                <a:gd name="T5" fmla="*/ 0 h 131"/>
                <a:gd name="T6" fmla="*/ 425 w 425"/>
                <a:gd name="T7" fmla="*/ 116 h 131"/>
                <a:gd name="T8" fmla="*/ 421 w 425"/>
                <a:gd name="T9" fmla="*/ 131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5" h="131">
                  <a:moveTo>
                    <a:pt x="421" y="131"/>
                  </a:moveTo>
                  <a:lnTo>
                    <a:pt x="0" y="15"/>
                  </a:lnTo>
                  <a:lnTo>
                    <a:pt x="4" y="0"/>
                  </a:lnTo>
                  <a:lnTo>
                    <a:pt x="425" y="116"/>
                  </a:lnTo>
                  <a:lnTo>
                    <a:pt x="421" y="1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Nunito Light" charset="0"/>
              </a:endParaRPr>
            </a:p>
          </p:txBody>
        </p:sp>
        <p:sp>
          <p:nvSpPr>
            <p:cNvPr id="62" name="Freeform 1039"/>
            <p:cNvSpPr>
              <a:spLocks/>
            </p:cNvSpPr>
            <p:nvPr/>
          </p:nvSpPr>
          <p:spPr bwMode="auto">
            <a:xfrm>
              <a:off x="12771049" y="5229506"/>
              <a:ext cx="777804" cy="185130"/>
            </a:xfrm>
            <a:custGeom>
              <a:avLst/>
              <a:gdLst>
                <a:gd name="T0" fmla="*/ 4 w 406"/>
                <a:gd name="T1" fmla="*/ 105 h 105"/>
                <a:gd name="T2" fmla="*/ 0 w 406"/>
                <a:gd name="T3" fmla="*/ 90 h 105"/>
                <a:gd name="T4" fmla="*/ 402 w 406"/>
                <a:gd name="T5" fmla="*/ 0 h 105"/>
                <a:gd name="T6" fmla="*/ 406 w 406"/>
                <a:gd name="T7" fmla="*/ 15 h 105"/>
                <a:gd name="T8" fmla="*/ 4 w 406"/>
                <a:gd name="T9" fmla="*/ 10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6" h="105">
                  <a:moveTo>
                    <a:pt x="4" y="105"/>
                  </a:moveTo>
                  <a:lnTo>
                    <a:pt x="0" y="90"/>
                  </a:lnTo>
                  <a:lnTo>
                    <a:pt x="402" y="0"/>
                  </a:lnTo>
                  <a:lnTo>
                    <a:pt x="406" y="15"/>
                  </a:lnTo>
                  <a:lnTo>
                    <a:pt x="4" y="1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Nunito Light" charset="0"/>
              </a:endParaRPr>
            </a:p>
          </p:txBody>
        </p:sp>
        <p:sp>
          <p:nvSpPr>
            <p:cNvPr id="63" name="Freeform 1040"/>
            <p:cNvSpPr>
              <a:spLocks/>
            </p:cNvSpPr>
            <p:nvPr/>
          </p:nvSpPr>
          <p:spPr bwMode="auto">
            <a:xfrm>
              <a:off x="12493263" y="4362692"/>
              <a:ext cx="719720" cy="601031"/>
            </a:xfrm>
            <a:custGeom>
              <a:avLst/>
              <a:gdLst>
                <a:gd name="T0" fmla="*/ 10 w 285"/>
                <a:gd name="T1" fmla="*/ 238 h 238"/>
                <a:gd name="T2" fmla="*/ 0 w 285"/>
                <a:gd name="T3" fmla="*/ 226 h 238"/>
                <a:gd name="T4" fmla="*/ 275 w 285"/>
                <a:gd name="T5" fmla="*/ 0 h 238"/>
                <a:gd name="T6" fmla="*/ 285 w 285"/>
                <a:gd name="T7" fmla="*/ 12 h 238"/>
                <a:gd name="T8" fmla="*/ 10 w 285"/>
                <a:gd name="T9" fmla="*/ 23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5" h="238">
                  <a:moveTo>
                    <a:pt x="10" y="238"/>
                  </a:moveTo>
                  <a:lnTo>
                    <a:pt x="0" y="226"/>
                  </a:lnTo>
                  <a:lnTo>
                    <a:pt x="275" y="0"/>
                  </a:lnTo>
                  <a:lnTo>
                    <a:pt x="285" y="12"/>
                  </a:lnTo>
                  <a:lnTo>
                    <a:pt x="10" y="2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Nunito Light" charset="0"/>
              </a:endParaRPr>
            </a:p>
          </p:txBody>
        </p:sp>
        <p:sp>
          <p:nvSpPr>
            <p:cNvPr id="64" name="Rectangle 1041"/>
            <p:cNvSpPr>
              <a:spLocks noChangeArrowheads="1"/>
            </p:cNvSpPr>
            <p:nvPr/>
          </p:nvSpPr>
          <p:spPr bwMode="auto">
            <a:xfrm>
              <a:off x="12116986" y="4084906"/>
              <a:ext cx="45719" cy="75045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Nunito Light" charset="0"/>
              </a:endParaRPr>
            </a:p>
          </p:txBody>
        </p:sp>
        <p:sp>
          <p:nvSpPr>
            <p:cNvPr id="65" name="Freeform 1042"/>
            <p:cNvSpPr>
              <a:spLocks/>
            </p:cNvSpPr>
            <p:nvPr/>
          </p:nvSpPr>
          <p:spPr bwMode="auto">
            <a:xfrm>
              <a:off x="11258372" y="4297035"/>
              <a:ext cx="484865" cy="628382"/>
            </a:xfrm>
            <a:custGeom>
              <a:avLst/>
              <a:gdLst>
                <a:gd name="T0" fmla="*/ 171 w 184"/>
                <a:gd name="T1" fmla="*/ 252 h 252"/>
                <a:gd name="T2" fmla="*/ 0 w 184"/>
                <a:gd name="T3" fmla="*/ 9 h 252"/>
                <a:gd name="T4" fmla="*/ 12 w 184"/>
                <a:gd name="T5" fmla="*/ 0 h 252"/>
                <a:gd name="T6" fmla="*/ 184 w 184"/>
                <a:gd name="T7" fmla="*/ 243 h 252"/>
                <a:gd name="T8" fmla="*/ 171 w 184"/>
                <a:gd name="T9" fmla="*/ 252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4" h="252">
                  <a:moveTo>
                    <a:pt x="171" y="252"/>
                  </a:moveTo>
                  <a:lnTo>
                    <a:pt x="0" y="9"/>
                  </a:lnTo>
                  <a:lnTo>
                    <a:pt x="12" y="0"/>
                  </a:lnTo>
                  <a:lnTo>
                    <a:pt x="184" y="243"/>
                  </a:lnTo>
                  <a:lnTo>
                    <a:pt x="171" y="2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Nunito Light" charset="0"/>
              </a:endParaRPr>
            </a:p>
          </p:txBody>
        </p:sp>
        <p:sp>
          <p:nvSpPr>
            <p:cNvPr id="66" name="Freeform 1043"/>
            <p:cNvSpPr>
              <a:spLocks/>
            </p:cNvSpPr>
            <p:nvPr/>
          </p:nvSpPr>
          <p:spPr bwMode="auto">
            <a:xfrm>
              <a:off x="10278543" y="4814728"/>
              <a:ext cx="1310650" cy="333301"/>
            </a:xfrm>
            <a:custGeom>
              <a:avLst/>
              <a:gdLst>
                <a:gd name="T0" fmla="*/ 550 w 553"/>
                <a:gd name="T1" fmla="*/ 128 h 128"/>
                <a:gd name="T2" fmla="*/ 0 w 553"/>
                <a:gd name="T3" fmla="*/ 16 h 128"/>
                <a:gd name="T4" fmla="*/ 3 w 553"/>
                <a:gd name="T5" fmla="*/ 0 h 128"/>
                <a:gd name="T6" fmla="*/ 553 w 553"/>
                <a:gd name="T7" fmla="*/ 113 h 128"/>
                <a:gd name="T8" fmla="*/ 550 w 553"/>
                <a:gd name="T9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3" h="128">
                  <a:moveTo>
                    <a:pt x="550" y="128"/>
                  </a:moveTo>
                  <a:lnTo>
                    <a:pt x="0" y="16"/>
                  </a:lnTo>
                  <a:lnTo>
                    <a:pt x="3" y="0"/>
                  </a:lnTo>
                  <a:lnTo>
                    <a:pt x="553" y="113"/>
                  </a:lnTo>
                  <a:lnTo>
                    <a:pt x="550" y="1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Nunito Light" charset="0"/>
              </a:endParaRPr>
            </a:p>
          </p:txBody>
        </p:sp>
      </p:grpSp>
      <p:sp>
        <p:nvSpPr>
          <p:cNvPr id="67" name="Freeform 1053"/>
          <p:cNvSpPr>
            <a:spLocks/>
          </p:cNvSpPr>
          <p:nvPr/>
        </p:nvSpPr>
        <p:spPr bwMode="auto">
          <a:xfrm>
            <a:off x="19270996" y="6442853"/>
            <a:ext cx="2182918" cy="2678844"/>
          </a:xfrm>
          <a:custGeom>
            <a:avLst/>
            <a:gdLst>
              <a:gd name="T0" fmla="*/ 265 w 521"/>
              <a:gd name="T1" fmla="*/ 0 h 638"/>
              <a:gd name="T2" fmla="*/ 54 w 521"/>
              <a:gd name="T3" fmla="*/ 117 h 638"/>
              <a:gd name="T4" fmla="*/ 41 w 521"/>
              <a:gd name="T5" fmla="*/ 251 h 638"/>
              <a:gd name="T6" fmla="*/ 0 w 521"/>
              <a:gd name="T7" fmla="*/ 391 h 638"/>
              <a:gd name="T8" fmla="*/ 48 w 521"/>
              <a:gd name="T9" fmla="*/ 413 h 638"/>
              <a:gd name="T10" fmla="*/ 34 w 521"/>
              <a:gd name="T11" fmla="*/ 444 h 638"/>
              <a:gd name="T12" fmla="*/ 52 w 521"/>
              <a:gd name="T13" fmla="*/ 459 h 638"/>
              <a:gd name="T14" fmla="*/ 37 w 521"/>
              <a:gd name="T15" fmla="*/ 470 h 638"/>
              <a:gd name="T16" fmla="*/ 49 w 521"/>
              <a:gd name="T17" fmla="*/ 507 h 638"/>
              <a:gd name="T18" fmla="*/ 49 w 521"/>
              <a:gd name="T19" fmla="*/ 506 h 638"/>
              <a:gd name="T20" fmla="*/ 74 w 521"/>
              <a:gd name="T21" fmla="*/ 556 h 638"/>
              <a:gd name="T22" fmla="*/ 180 w 521"/>
              <a:gd name="T23" fmla="*/ 544 h 638"/>
              <a:gd name="T24" fmla="*/ 180 w 521"/>
              <a:gd name="T25" fmla="*/ 638 h 638"/>
              <a:gd name="T26" fmla="*/ 423 w 521"/>
              <a:gd name="T27" fmla="*/ 638 h 638"/>
              <a:gd name="T28" fmla="*/ 416 w 521"/>
              <a:gd name="T29" fmla="*/ 504 h 638"/>
              <a:gd name="T30" fmla="*/ 521 w 521"/>
              <a:gd name="T31" fmla="*/ 265 h 638"/>
              <a:gd name="T32" fmla="*/ 265 w 521"/>
              <a:gd name="T33" fmla="*/ 0 h 6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521" h="638">
                <a:moveTo>
                  <a:pt x="265" y="0"/>
                </a:moveTo>
                <a:cubicBezTo>
                  <a:pt x="158" y="0"/>
                  <a:pt x="92" y="39"/>
                  <a:pt x="54" y="117"/>
                </a:cubicBezTo>
                <a:cubicBezTo>
                  <a:pt x="38" y="149"/>
                  <a:pt x="27" y="237"/>
                  <a:pt x="41" y="251"/>
                </a:cubicBezTo>
                <a:cubicBezTo>
                  <a:pt x="71" y="281"/>
                  <a:pt x="0" y="345"/>
                  <a:pt x="0" y="391"/>
                </a:cubicBezTo>
                <a:cubicBezTo>
                  <a:pt x="0" y="417"/>
                  <a:pt x="37" y="403"/>
                  <a:pt x="48" y="413"/>
                </a:cubicBezTo>
                <a:cubicBezTo>
                  <a:pt x="57" y="423"/>
                  <a:pt x="34" y="438"/>
                  <a:pt x="34" y="444"/>
                </a:cubicBezTo>
                <a:cubicBezTo>
                  <a:pt x="34" y="456"/>
                  <a:pt x="45" y="459"/>
                  <a:pt x="52" y="459"/>
                </a:cubicBezTo>
                <a:cubicBezTo>
                  <a:pt x="52" y="459"/>
                  <a:pt x="37" y="458"/>
                  <a:pt x="37" y="470"/>
                </a:cubicBezTo>
                <a:cubicBezTo>
                  <a:pt x="37" y="485"/>
                  <a:pt x="50" y="478"/>
                  <a:pt x="49" y="507"/>
                </a:cubicBezTo>
                <a:cubicBezTo>
                  <a:pt x="49" y="506"/>
                  <a:pt x="49" y="506"/>
                  <a:pt x="49" y="506"/>
                </a:cubicBezTo>
                <a:cubicBezTo>
                  <a:pt x="46" y="528"/>
                  <a:pt x="46" y="556"/>
                  <a:pt x="74" y="556"/>
                </a:cubicBezTo>
                <a:cubicBezTo>
                  <a:pt x="108" y="556"/>
                  <a:pt x="148" y="533"/>
                  <a:pt x="180" y="544"/>
                </a:cubicBezTo>
                <a:cubicBezTo>
                  <a:pt x="203" y="551"/>
                  <a:pt x="196" y="622"/>
                  <a:pt x="180" y="638"/>
                </a:cubicBezTo>
                <a:cubicBezTo>
                  <a:pt x="423" y="638"/>
                  <a:pt x="423" y="638"/>
                  <a:pt x="423" y="638"/>
                </a:cubicBezTo>
                <a:cubicBezTo>
                  <a:pt x="423" y="638"/>
                  <a:pt x="386" y="595"/>
                  <a:pt x="416" y="504"/>
                </a:cubicBezTo>
                <a:cubicBezTo>
                  <a:pt x="438" y="437"/>
                  <a:pt x="521" y="448"/>
                  <a:pt x="521" y="265"/>
                </a:cubicBezTo>
                <a:cubicBezTo>
                  <a:pt x="521" y="119"/>
                  <a:pt x="422" y="0"/>
                  <a:pt x="26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en-US" sz="3599" dirty="0">
              <a:latin typeface="Nunito Light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17155900" y="4144117"/>
            <a:ext cx="6684386" cy="3123901"/>
            <a:chOff x="17155900" y="4144117"/>
            <a:chExt cx="6684386" cy="3123901"/>
          </a:xfrm>
          <a:solidFill>
            <a:schemeClr val="bg1"/>
          </a:solidFill>
        </p:grpSpPr>
        <p:sp>
          <p:nvSpPr>
            <p:cNvPr id="69" name="Oval 1044"/>
            <p:cNvSpPr>
              <a:spLocks noChangeArrowheads="1"/>
            </p:cNvSpPr>
            <p:nvPr/>
          </p:nvSpPr>
          <p:spPr bwMode="auto">
            <a:xfrm>
              <a:off x="20237414" y="5072383"/>
              <a:ext cx="296706" cy="29670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Nunito Light" charset="0"/>
              </a:endParaRPr>
            </a:p>
          </p:txBody>
        </p:sp>
        <p:sp>
          <p:nvSpPr>
            <p:cNvPr id="70" name="Oval 1045"/>
            <p:cNvSpPr>
              <a:spLocks noChangeArrowheads="1"/>
            </p:cNvSpPr>
            <p:nvPr/>
          </p:nvSpPr>
          <p:spPr bwMode="auto">
            <a:xfrm>
              <a:off x="22013420" y="5581024"/>
              <a:ext cx="330618" cy="32637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Nunito Light" charset="0"/>
              </a:endParaRPr>
            </a:p>
          </p:txBody>
        </p:sp>
        <p:sp>
          <p:nvSpPr>
            <p:cNvPr id="71" name="Oval 1046"/>
            <p:cNvSpPr>
              <a:spLocks noChangeArrowheads="1"/>
            </p:cNvSpPr>
            <p:nvPr/>
          </p:nvSpPr>
          <p:spPr bwMode="auto">
            <a:xfrm>
              <a:off x="21941361" y="4144117"/>
              <a:ext cx="330618" cy="33061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Nunito Light" charset="0"/>
              </a:endParaRPr>
            </a:p>
          </p:txBody>
        </p:sp>
        <p:sp>
          <p:nvSpPr>
            <p:cNvPr id="72" name="Oval 1047"/>
            <p:cNvSpPr>
              <a:spLocks noChangeArrowheads="1"/>
            </p:cNvSpPr>
            <p:nvPr/>
          </p:nvSpPr>
          <p:spPr bwMode="auto">
            <a:xfrm>
              <a:off x="23598681" y="5508968"/>
              <a:ext cx="241605" cy="2373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Nunito Light" charset="0"/>
              </a:endParaRPr>
            </a:p>
          </p:txBody>
        </p:sp>
        <p:sp>
          <p:nvSpPr>
            <p:cNvPr id="73" name="Oval 1048"/>
            <p:cNvSpPr>
              <a:spLocks noChangeArrowheads="1"/>
            </p:cNvSpPr>
            <p:nvPr/>
          </p:nvSpPr>
          <p:spPr bwMode="auto">
            <a:xfrm>
              <a:off x="18817459" y="5504729"/>
              <a:ext cx="241605" cy="24160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Nunito Light" charset="0"/>
              </a:endParaRPr>
            </a:p>
          </p:txBody>
        </p:sp>
        <p:sp>
          <p:nvSpPr>
            <p:cNvPr id="74" name="Oval 1049"/>
            <p:cNvSpPr>
              <a:spLocks noChangeArrowheads="1"/>
            </p:cNvSpPr>
            <p:nvPr/>
          </p:nvSpPr>
          <p:spPr bwMode="auto">
            <a:xfrm>
              <a:off x="20245891" y="4169548"/>
              <a:ext cx="279754" cy="27975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Nunito Light" charset="0"/>
              </a:endParaRPr>
            </a:p>
          </p:txBody>
        </p:sp>
        <p:sp>
          <p:nvSpPr>
            <p:cNvPr id="75" name="Oval 1050"/>
            <p:cNvSpPr>
              <a:spLocks noChangeArrowheads="1"/>
            </p:cNvSpPr>
            <p:nvPr/>
          </p:nvSpPr>
          <p:spPr bwMode="auto">
            <a:xfrm>
              <a:off x="17155900" y="6365181"/>
              <a:ext cx="241605" cy="2373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Nunito Light" charset="0"/>
              </a:endParaRPr>
            </a:p>
          </p:txBody>
        </p:sp>
        <p:sp>
          <p:nvSpPr>
            <p:cNvPr id="76" name="Oval 1051"/>
            <p:cNvSpPr>
              <a:spLocks noChangeArrowheads="1"/>
            </p:cNvSpPr>
            <p:nvPr/>
          </p:nvSpPr>
          <p:spPr bwMode="auto">
            <a:xfrm>
              <a:off x="22632266" y="7026413"/>
              <a:ext cx="233127" cy="24160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Nunito Light" charset="0"/>
              </a:endParaRPr>
            </a:p>
          </p:txBody>
        </p:sp>
        <p:sp>
          <p:nvSpPr>
            <p:cNvPr id="77" name="Oval 1052"/>
            <p:cNvSpPr>
              <a:spLocks noChangeArrowheads="1"/>
            </p:cNvSpPr>
            <p:nvPr/>
          </p:nvSpPr>
          <p:spPr bwMode="auto">
            <a:xfrm>
              <a:off x="17575528" y="4661234"/>
              <a:ext cx="237366" cy="2373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Nunito Light" charset="0"/>
              </a:endParaRPr>
            </a:p>
          </p:txBody>
        </p:sp>
      </p:grpSp>
      <p:sp>
        <p:nvSpPr>
          <p:cNvPr id="37" name="ZoneTexte 36"/>
          <p:cNvSpPr txBox="1"/>
          <p:nvPr/>
        </p:nvSpPr>
        <p:spPr>
          <a:xfrm>
            <a:off x="23658212" y="0"/>
            <a:ext cx="697627" cy="646331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</a:rPr>
              <a:t>26</a:t>
            </a:r>
            <a:endParaRPr lang="fr-F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124594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/>
          <p:cNvSpPr/>
          <p:nvPr/>
        </p:nvSpPr>
        <p:spPr>
          <a:xfrm>
            <a:off x="0" y="10787426"/>
            <a:ext cx="24377650" cy="26701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5604" name="Picture 4" descr="C:\Users\Karim\Desktop\Data_Science\Projets\Projet_07\P7_Yahiatene_Karim\app_scoring\images\logo_streamli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11023" y="506901"/>
            <a:ext cx="2762250" cy="1657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5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0641" y="692536"/>
            <a:ext cx="4217987" cy="18306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606" name="Picture 6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78" t="13505" r="17047" b="20986"/>
          <a:stretch/>
        </p:blipFill>
        <p:spPr bwMode="auto">
          <a:xfrm>
            <a:off x="19898633" y="701636"/>
            <a:ext cx="1828800" cy="16173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7249885" y="2144486"/>
            <a:ext cx="14325600" cy="1054825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87" name="Espace réservé du texte 1"/>
          <p:cNvSpPr txBox="1">
            <a:spLocks/>
          </p:cNvSpPr>
          <p:nvPr/>
        </p:nvSpPr>
        <p:spPr>
          <a:xfrm>
            <a:off x="323531" y="339513"/>
            <a:ext cx="12079276" cy="724247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1828434">
              <a:spcBef>
                <a:spcPts val="0"/>
              </a:spcBef>
              <a:buNone/>
            </a:pPr>
            <a:r>
              <a:rPr lang="fr-FR" sz="8000" dirty="0" err="1" smtClean="0">
                <a:solidFill>
                  <a:srgbClr val="1B243B"/>
                </a:solidFill>
                <a:latin typeface="Adobe Caslon Pro Bold" pitchFamily="18" charset="0"/>
              </a:rPr>
              <a:t>Dashbord</a:t>
            </a:r>
            <a:endParaRPr lang="fr-FR" sz="8000" dirty="0">
              <a:solidFill>
                <a:srgbClr val="1B243B"/>
              </a:solidFill>
              <a:latin typeface="Adobe Caslon Pro Bold" pitchFamily="18" charset="0"/>
            </a:endParaRPr>
          </a:p>
        </p:txBody>
      </p:sp>
      <p:sp>
        <p:nvSpPr>
          <p:cNvPr id="26" name="ZoneTexte 25"/>
          <p:cNvSpPr txBox="1"/>
          <p:nvPr/>
        </p:nvSpPr>
        <p:spPr>
          <a:xfrm>
            <a:off x="23658212" y="0"/>
            <a:ext cx="697627" cy="646331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</a:rPr>
              <a:t>27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389870" y="1340343"/>
            <a:ext cx="749948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Présentation du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</a:t>
            </a:r>
            <a:r>
              <a:rPr lang="fr-FR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ashbord</a:t>
            </a:r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AutoShape 4" descr="data:image/png;base64,iVBORw0KGgoAAAANSUhEUgAABekAAAMACAYAAACww+x2AAAAOXRFWHRTb2Z0d2FyZQBNYXRwbG90bGliIHZlcnNpb24zLjMuNCwgaHR0cHM6Ly9tYXRwbG90bGliLm9yZy8QVMy6AAAACXBIWXMAAAsTAAALEwEAmpwYAAEAAElEQVR4nOzde3zP9f//8ft7ZtEOMlv6EAudU5JDa5tDKlIR7ymHJPWRTlIicuiwkEMxpw4o1hDD9kGJKDWx1Me3PiFFfSaGWjtgB2a2vX9/7Lf3x9sOvLXt+ZrdrpdLl7bn6/1+7/4+eL9f78fr+Xo8bQ6HwyEAAAAAAAAAAFDpPEwHAAAAAAAAAACguqJIDwAAAAAAAACAIRTpAQAAAAAAAAAwhCI9AAAAAAAAAACGUKQHAAAAAAAAAMAQivQAAAAAAAAAABhCkR4AAAAAAAAAAEM8TQe4EBw5kq2CAofpGMbUq+ejtLQs0zGKIZd7yOU+q2Yjl3vI5R5yucequSTrZiOXe8jlHnK5h1zus2o2crmHXO4hl3usmkuybjZyuYdc1uThYVPdut6lbqdIXw4KChzVukgvybL3n1zuIZf7rJqNXO4hl3vI5R6r5pKsm41c7iGXe8jlHnK5z6rZyOUecrmHXO6xai7JutnI5R5yVT20uwEAAAAAAAAAwJAqUaT/5JNPdO+99+qmm25S165dtWrVqnO+7pQpUzRw4MBi43l5eZoxY4Y6dOigFi1aqF+/ftqxY0f5hQYAAAAAAAAA4CwsX6Rft26dRowYodDQUL399ttq27atRo0apfXr15/1uosXL9aCBQtK3DZx4kRFRUXp8ccfV2RkpGrUqKGBAwcqKSmpvO8CAAAAAAAAAAAlsnxP+unTp6tr164aM2aMJKldu3Y6duyYZs6cqbvvvrvE6yQnJ2vq1Kn69NNP5evrW2z7wYMHFRMTo5dffll9+/aVJIWFhalLly56//33FRERUXF3CAAAAAAAAACA/8/SM+mTkpJ04MABde7c2WW8S5cuSkxMLHXWe2RkpHbv3q2FCxfquuuuK7Z927Ztys/PV5cuXZxjXl5e6tixozZv3ly+dwIAAAAAAAAAgFJYukifmJgoSWrSpInLeFBQkCRp3759JV5v0KBBWrt2rYKDg0u93Tp16sjf37/Y7R4+fFg5OTl/NzoAAAAAAAAAAGdl6XY3mZmZkiQfHx+XcW9vb0lSVlZWide78sory7zdrKysYrd5+u1mZ2erVq1a55yzXr3it1XdBAYWbytkBeRyD7ncZ9Vs5HIPudxDLvdYNZdk3Wzkcg+53EMu95DLfVbNRi73kMs95HKPVXNJ1s1GLveQq+qxdJHe4XBIkmw2W4njHh7ndyJA0fXP9e+dTVpalgoKSr7N6iAw0FcpKZmmYxRDLveQy31WzUYu95DLPeRyj1VzSdbNRi73kMs95HIPudxn1Wzkcg+53EMu91g1l2TdbORyD7msycPDVuZEb0u3uyla9PXMGfPZ2dku293l4+PjvI2SbrekWfYAAAAAAAAAAJQ3Sxfpi3rRHzhwwGV8//79Ltvd1bRpUx09elTHjh0rdruXX365vLy8zut2AQAAAAAAAABwh6WL9EFBQbr88su1fv16l/ENGzboiiuuUIMGDc7rdkNCQiRJn332mXMsNzdX8fHxzm0AAAAAAAAAAFQ0S/ekl6RnnnlGo0ePVp06ddSxY0dt2rRJ69atU2RkpCQpPT1dBw4c0JVXXnnObWoaNmyonj17asKECTp+/LiCgoK0cOFCHTt2TIMGDarIuwMAAAAAAAAAgJPli/R2u125ublasGCBVqxYoUaNGmnKlCm65557JElfffWVRo8erejoaN16663nfLuvv/66/Pz8NG/ePB0/flw33HCDFi5cqKCgoIq6KwAAAAAAAAAAuLB8kV6S+vTpoz59+pS4zW63y263l3rdRYsWlTju5eWlMWPGaMyYMeWSEQAAAAAAAED5yNiWoNS4WO09ki7Puv4KsIfLL5g21bgwVYkiPQAAAAAAAIDqIWNbgpKjo+TIzZUk5aWnKTk6SpIo1OOCZOmFYwEAAAAAAABUL6lxsc4CfRFHbq5S42INJQIqFkV6AAAAAAAAAJaRl57m1jhQ1VGkBwAAAAAAAGAZnv713BoHqjqK9AAAAAAAAAAsI8AeLpuXl8uYzctLAfZwQ4mAisXCsUA1x2rpAAAAAADASorqEqlxscqjXoFqgCI9UI2xWjoAAAAAALAiv+AQ+QWHKDDQVykpmabjABWKdjdANcZq6QAAAAAAAIBZFOmBaozV0gEAAAAAAACzKNID1RirpQMAAAAAAABmUaQHqjFWSwcAAAAAAADMYuFYoBpjtXQAAAAAAADALIr0QDXHaukAAAAAAACAObS7AQAAAAAAAADAEIr0AAAAAAAAAAAYQpEeAAAAAAAAAABDKNIDAAAAAAAAAGAIRXoAAAAAAAAAAAyhSA8AAAAAAAAAgCEU6QEAAAAAAAAAMIQiPQAAAAAAAAAAhlCkBwAAAAAAAADAEIr0AAAAAAAAAAAYQpEeAAAAAAAAAABDKNIDAAAAAAAAAGAIRXoAAAAAAAAAAAyhSA8AAAAAAAAAgCEU6QEAAAAAAAAAMIQiPQAAAAAAAAAAhlCkBwAAAAAAAADAEIr0AAAAAAAAAAAYQpEeAAAAAAAAAABDKNIDAAAAAAAAAGAIRXoAAAAAAAAAAAyhSA8AAAAAAAAAgCEU6QEAAAAAAAAAMIQiPQAAAAAAAAAAhlCkBwAAAAAAAADAEIr0AAAAAAAAAAAYQpEeAAAAAAAAAABDKNIDAAAAAAAAAGAIRXoAAAAAAAAAAAyhSA8AAAAAAAAAgCEU6QEAAAAAAAAAMIQiPQAAAAAAAAAAhlCkBwAAAAAAAADAEIr0AAAAAAAAAAAYQpEeAAAAAAAAAABDKNIDAAAAAAAAAGAIRXoAAAAAAAAAAAyhSA8AAAAAAAAAgCEU6QEAAAAAAAAAMIQiPQAAAAAAAAAAhlCkBwAAAAAAAADAEIr0AAAAAAAAAAAYQpEeAAAAAAAAAABDKNIDAAAAAAAAAGCIp+kAqLoytiUoNS5We4+ky7OuvwLs4fILDjEdCwAAAAAAAACqDIr0OC8Z2xKUHB0lR26uJCkvPU3J0VGSRKEeAAAAAAAAAM4R7W5wXlLjYp0F+iKO3FylxsUaSgQAAAAAAAAAVQ9FepyXvPQ0t8YBAAAAAAAAAMVRpMd58fSv59Y4AAAAAAAAAKA4ivQ4LwH2cNm8vFzGbF5eCrCHG0oEAAAAAAAAAFUPC8fivBQtDpsaF6u8I+nyrOuvAHs4i8YCAAAAAAAAgBso0uO8+QWHyC84RIGBvkpJyTQdBwAAAAAAAACqHNrdAAAAAAAAAABgCEV6AAAAAAAAAAAMoUgPAAAAAAAAAIAhFOkBAAAAAAAAADCEIj0AAAAAAAAAAIZUiSL9J598onvvvVc33XSTunbtqlWrVpV5+ezsbEVERCg0NFQtW7bU448/rt9//93lMtu3b9c111xT7L8nnnii4u4IAAAAAAAAAACn8TQd4GzWrVunESNGaMCAAWrXrp0+//xzjRo1SrVq1dLdd99d4nWGDRumnTt3auTIkfL29tacOXM0YMAArV27Vr6+vpKkPXv26OKLL9bChQtdruvn51fh9wkAAAAAAAAAAKkKFOmnT5+url27asyYMZKkdu3a6dixY5o5c2aJRfrt27crPj5e8+fPV/v27SVJrVu31h133KGlS5dq8ODBkqRffvlFV111lW6++eZKuy8AAAAAAAAAAJzO0u1ukpKSdODAAXXu3NllvEuXLkpMTFRSUlKx62zdulXe3t4KDQ11jvn7+6tNmzbavHmzc+znn3/WNddcU3HhAQAAAFhCxrYEJY4crq09eilx5HBlbEswHQkAAABwsnSRPjExUZLUpEkTl/GgoCBJ0r59+0q8TlBQkGrUqOEy3rhxY+flCwoK9Ouvv+rPP/9Uz5491bx5c3Xs2FELFiyQw+GoiLsCAAAAwICMbQlKjo5SXnqa5HAoLz1NydFRFOoBAABgGZZud5OZmSlJ8vHxcRn39vaWJGVlZRW7TlZWVrHLF12n6PL79u1TTk6O9u3bpxdeeEF169bVF198oalTpyorK0tDhw51K2e9esX/XnUTGOhrOkKJyOUecrnPqtnI5R5yuYdc7rFqLsm62cjlHnKVbf/qODlyc13GHLm5OrI6Ts26dTGUqjirPF5nIpf7rJqNXO4hl3vI5R6r5pKsm41c7iFX1WPpIn3RrHabzVbiuIdH8RMBypoJX3T5+vXra/78+bruuusUGBgoSbrtttuUk5Oj+fPn67HHHiux0F+atLQsFRRU3xn4gYG+SknJNB2jGHK5h1zus2o2crmHXO4hl3usmkuybjZyuYdcZ3cyJbXUcatktNLjdTpyuc+q2cjlHnK5h1zusWouybrZyOUeclmTh4etzInelm534+tbeHTlzBnz2dnZLttP5+Pj49x+5nWKCu8+Pj5q3769s0BfpGPHjsrNzS2xjQ4AAACAqsfTv55b4wAAAEBls3SRvqgX/YEDB1zG9+/f77L9zOskJSUVm1G/f/9+5+X37Nmjjz76SKdOnXK5TE5OjiSpbt265XMHAAAAABgVYA+XzcvLZczm5aUAe7ihRAAAAIArSxfpg4KCdPnll2v9+vUu4xs2bNAVV1yhBg0aFLtOWFiYMjIylJDwv4Wg0tPTtX37doWEhEgqLNhHRERo8+bNLtf99NNPdfnll6thw4YVcG8AAAAAVDa/4BDVHzCwcOa8zSZP/3qqP2Cg/IJDTEcDAAAAJFm8J70kPfPMMxo9erTq1Kmjjh07atOmTVq3bp0iIyMlFRbgDxw4oCuvvFI+Pj5q06aN2rZtqxdeeEEjRozQJZdcotmzZ8vX11d9+/aVVNjWpnnz5nr55ZeVnp6uyy67TB9//LE2bdqk2bNnF+uBDwAAAKDq8gsOkV9wSLXvhQoAAABrsnyR3m63Kzc3VwsWLNCKFSvUqFEjTZkyRffcc48k6auvvtLo0aMVHR2tW2+9VZI0Z84cTZ48WVOnTlVBQYFatWqlGTNmqE6dOpIkLy8vzZ8/XzNmzNCcOXOUnp6uq666SnPmzNGdd95p7L4CAAAAAAAAAKoXyxfpJalPnz7q06dPidvsdrvsdrvLWJ06dTRp0iRNmjSp1Nv09/fX66+/Xq45AQAAAAAAylPGtgSlxsVq75F0edb1V4A9nJZdAHCBqRJFegAAAAAAgOomY1uCkqOj5MjNlSTlpacpOTpKkijUA8AFhCI9ALiJmSwAAAAAKkNqXKyzQF/EkZur1LhYvoMAwAWEIj0AuIGZLAAAAAAqS156mlvjAICqycN0AACoSsqayQIAAAAA5cnTv55b4wCAqokiPQC4gZksAAAAACpLgD1cNi8vlzGbl5cC7OGGEgEAKgLtbgDADZ7+9UosyDOTBQAAAEB5K2qpmRoXqzzWxAKACxZFegBwQ4A93KUnvcRMFgAAAAAVxy84RH7BIQoM9FVKSqbpOACACkCRHgDcwEwWAAAAAAAAlCeK9ADgJmayAAAAAAAAoLywcCwAAAAAAAAAAIZQpAcAAAAAAAAAwBCK9AAAAAAAAAAAGEJPegAAAKAUGdsSlBoXq70sFg4AAACgglCkBwAAAEqQsS1BydFRcuTmSpLy0tOUHB0lSRTqAQAAAJQb2t0AAAAAJUiNi3UW6Is4cnOVGhdrKBEAAACACxFFegAAAKAEeelpbo0DAAAAwPmgSA8AAACUwNO/nlvjAAAAAHA+KNIDAAAAJQiwh8vm5eUyZvPyUoA93FAiAAAAABciFo4FAAAASlC0OGxqXKzyjqTLs66/AuzhLBoLAAAAoFxRpAcAAABK4RccIr/gEAUG+iolJdN0HABABcrYlqDUuFjt5cAsAKCSUaQHAAAAAADVWsa2BCVHR8mRmyupcJHw5OgoSaJQDwCocPSkBwAAAAAA1VpqXKyzQF/EkZur1LhYQ4kAANUJRXoAAAAAAFCt5aWnuTUOAEB5okgPAAAAAACqNU//em6NAwBQnuhJDwCoUCzABQAAAKsLsIe79KSXJJuXlwLs4QZTAQCqC4r0AIAKwwJcAAAAqAqK9k1T42KVx+QSAEAlo0gPAKgwZS3AxRceAAAAWIlfcIj8gkMUGOirlJRM03EAANUIPekBABWGBbgAAAAAAADKRpEeAFBhWIALAAAAAACgbBTpAQAVJsAeLpuXl8sYC3ABAAAAAAD8Dz3pAQAVhgW4AAAAAAAAykaRHgBQoViACwAAAAAAoHS0uwEAAAAAAAAAwBCK9AAAAAAAAAAAGEKRHgAAAAAAAAAAQyjSAwAAAAAAAABgCEV6AAAAAAAAAAAMoUgPAAAAAAAAAIAhFOkBAAAAAAAAADCEIj0AAAAAAAAAAIZQpAcAAAAAAAAAwBCK9AAAAAAAAAAAGEKRHgAAAAAAAAAAQyjSAwAAAAAAAABgiKfpAAAAAAAAAADMyNiWoNS4WO09ki7Puv4KsIfLLzjEdCygWqFIDwAAAAAAAFRDGdsSlBwdJUduriQpLz1NydFRkkShHqhEtLsBAAAAAAAAqqHUuFhngb6IIzdXqXGxhhIB1RNFegAAAAAAAKAayktPc2scQMWgSA8AAAAAAABUQ57+9dwaB1AxKNIDAAAAAAAA1VCAPVw2Ly+XMZuXlwLs4YYSAdUTC8cCAAAAAAAA1VDR4rCpcbHKO5Iuz7r+CrCHs2gsUMko0gMAAAAAAADVlF9wiPyCQxQY6KuUlEzTcYBqiSI9AAAWkrEtQalxsdrLLBYAAAAAAKoFivQAAFhExrYEJUdHyZGbK0nKS09TcnSUJFGoBwAAAADgAsXCsQAAWERqXKyzQF/EkZur1LhYQ4kAAAAAAEBFo0gPAIBF5KWnuTUOAAAAAACqPor0AABYhKd/PbfGAQAAAABA1UdPegAALCLAHu7Sk16SbF5eCrCHG0wFAAAA4O/K2Jag1LhY7T2SLs+6/gqwh7PuFAAnivQAAFhE0U56alys8th5BwAAAC4IGdsSXCbj5KWnKTk6SpLY1wcgiSI9AACW4hccIr/gEAUG+iolJdN0HAAAUIUxcxewhtS4WJezZSXJkZur1LhY/k0CkESRHgAAAACACw4zdwHryEtPc2scOB8cmK3aWDgWAAAAAIALTFkzdwFULk//em6NA+4qOjCbl54mORzOA7MZ2xJMR8M5okgPAAAAAMAFhpm7gHUE2MNl8/JyGbN5eSnAHm4oES40HJit+mh3AwAAAADABcbTv16JBXlm7gKVr6jlSGpcrPJoRYIKwIHZqo8iPQAAAAAAF5gAe7hLT3qJmbuASX7BIfILDlFgoK9SUjJNx8EFhgOzVR/tbgAAAAAAuMD4BYeo/oCBhQUam02e/vVUf8BAZu4CwAWIlkpVHzPpAQAAAJSLjG0JSo2L1V5O5QcsgZm7AFA90FKp6qNIDwAAAOBvy9iW4NJaIy89TcnRUZLEF0QAAIAKxoHZqo12NwAAAAD+ttS4WJfe15LkyM1ValysoUQAAABA1UCRHgAAAMDfVtJiZWWNAwAAAChUJYr0n3zyie69917ddNNN6tq1q1atWlXm5bOzsxUREaHQ0FC1bNlSjz/+uH7//XeXy+Tl5WnGjBnq0KGDWrRooX79+mnHjh0VdycAAACAC5infz23xgEAAAAUsnyRft26dRoxYoRCQ0P19ttvq23btho1apTWr19f6nWGDRum9evXa8SIEZoyZYqSk5M1YMAAZWb+rx/TxIkTFRUVpccff1yRkZGqUaOGBg4cqKSkpMq4WwAAAMAFJcAeLpuXl8uYzctLAfZwQ4kAAACAqsHyC8dOnz5dXbt21ZgxYyRJ7dq107FjxzRz5kzdfffdxS6/fft2xcfHa/78+Wrfvr0kqXXr1rrjjju0dOlSDR48WAcPHlRMTIxefvll9e3bV5IUFhamLl266P3331dERETl3UEAAADgAlC0OGxqXKzyjqTLs66/AuzhLBoLAAAAnIWlZ9InJSXpwIED6ty5s8t4ly5dlJiYWOKs961bt8rb21uhoaHOMX9/f7Vp00abN2+WJG3btk35+fnq0qWL8zJeXl7q2LGj8zIAAAAA3OMXHKKmU6cpdNVKNZ06jQI9AAAAcA7cmkmfm5urWbNm6eOPP1ZaWpry8/OLXcZms2n37t3lEi4xMVGS1KRJE5fxoKAgSdK+ffvUqFGjYtcJCgpSjRo1XMYbN26sdevWOS9Tp04d+fv7F7vdw4cPKycnR7Vq1SqX+wAAAAAAAAAAQGncKtJPnTpVixcvVrNmzdS6dWt5ndFzsrwV9ZD38fFxGff29pYkZWVlFbtOVlZWscsXXafo8mVdRipceJYiPQAAAAAAAACgorlVpF+3bp06d+6sWbNmVVQeFw6HQ1Lh7PySxj08infrKdpWkqLLl3aZ0v7e2dSrV7zgX90EBvqajlAicrmHXO6zajZyuYdc7iGXe6yaS7JuNnK5h1zuIZd7rJTrr/jNOrBoifampumigHpq/PBDurRDe9OxirHSY3Y6crmHXO4hl3usmkuybjZyuYdcVY9bRfrs7Gy1a9euorIU4+tb+MSdOWM+OzvbZfvpfHx8dPDgwWLj2dnZztnzPj4+ztso6XZLmmVflrS0LBUUlH5w4EIXGOirlJRM0zGKIZd7yOU+q2Yjl3vI5R5yucequSTrZiOXe8jlHnK5x0q5MrYlKDk6So7cXEnSyZRU/TbnXWVmnLDU2gdWesxORy73kMs95HKPVXNJ1s1GLvdYLVfGtgSlxsUq70i6POv6K8AebqnP7sri4WErc6K3WwvHNm/eXLt27frboc5VUS/6AwcOuIzv37/fZfuZ10lKSio2W37//v3Oyzdt2lRHjx7VsWPHil3m8ssvr/A2PgAAAACAc5caF+ss0Bdx5OYqNS7WUCIAAHA2RQfZ89LTJIdDeelpSo6OUsa2BNPRLMetIv2oUaO0fv16LVmyROnp6RWVySkoKEiXX3651q9f7zK+YcMGXXHFFWrQoEGx64SFhSkjI0MJCf97stPT07V9+3aFhBQepSn6/2effea8TG5uruLj453bAAAAAADWkJee5tY4AAAwj4Ps586tdjcjR46UJE2YMEETJkwo8TI2m027d+/++8n+v2eeeUajR49WnTp11LFjR23atEnr1q1TZGSkpMIC/IEDB3TllVfKx8dHbdq0Udu2bfXCCy9oxIgRuuSSSzR79mz5+vqqb9++kqSGDRuqZ8+emjBhgo4fP66goCAtXLhQx44d06BBg8otO4DzV3Q61N5qfjoUAAAAJE//eiUW5D396xlIAwAAzgUH2c+dW0X6Fi1auL2o6t9lt9uVm5urBQsWaMWKFWrUqJGmTJmie+65R5L01VdfafTo0YqOjtatt94qSZozZ44mT56sqVOnqqCgQK1atdKMGTNUp04d5+2+/vrr8vPz07x583T8+HHdcMMNWrhwoYKCgir1/gEo7syeo0WnQ0miUA8AAFANBdjDXfYPJcnm5aUAe7jBVAAAoCwcZD93bhXpJ0+eXFE5ytSnTx/16dOnxG12u112u91lrE6dOpo0aZImTZpU6m16eXlpzJgxGjNmTLlmBfD3lXU6FEV6AACA6qdoH5CF5wAAqDo4yH7u3CrSF/nvf/+rL774QocPH1bNmjXVoEEDdejQQU2bNi3vfACqIU6HAgAAwJn8gkPkFxyiwEBfpaRkmo4DAADOgoPs587tIv1bb72lBQsWqKCgwGX8zTff1MCBA5196wHgfHE6FAAAAAAAQNXHQfZz4+HOhVesWKH3339f7du3V0xMjLZv367vvvtOy5Yt0+23366FCxfqX//6V0VlBVBNBNjDZfPychnjdCgAAAAAAABciNwq0i9evFi33nqr3nvvPbVo0UI+Pj7y8/PTzTffrLfffltt27bV4sWLKyorgGrCLzhE9QcMLJw5b7PJ07+e6g8YyOlQAAAAAAAAuOC41e5m3759GjVqVKnbO3furLfeeutvhwIATocCAAAAAABAdeDWTHpvb2+lpKSUuv2vv/7SRRdd9LdDAQAAAAAAAABQHbhVpA8LC9PixYv1yy+/FNv2888/a/HixQoNDS23cAAAAAAAAAAAXMjcanczbNgwbdmyReHh4QoLC1OTJk0kSYmJidq6dat8fX31/PPPV0ROAAAAAAAAAAAuOG4V6Rs0aKAVK1Zo2rRpio+PV3x8vCSpdu3auvPOOzVixAg1atSoQoICAAAAAAAAAHChcatIL0mXX365IiMjVVBQoCNHjsjhcMjf318eHm51zgEAAAAAAAAAoNpzu0hfxMPDQ/Xq1SvPLAAAVJqMbQlKjYvV3iPp8qzrrwB7uPyCQ0zHAgAAAAAA1UyZRfrrrrtOU6dOVbdu3SRJ1157rWw2W5k3aLPZtHv37vJLCABAOcvYlqDk6Cg5cnMlSXnpaUqOjpIkCvUAAADAOWDSCwCUnzKL9D169FDjxo1dfj9bkR4AAKtLjYt1FuiLOHJzlRoXyxcLAAAA4CyY9AIA5avMIv2kSZNcfp88eXKFhgEAoDLkpae5NQ4AAIDywwzsqo9JLwBQvtxa7XXAgAH65ptvSt2+adMm3XvvvX87FAAAFcnTv+Q1VUobBwAAQPkomoGdl54mORzOGdgZ2xJMR4MbmPQCAOWrzJn0J06c0JEjR5y/f/fdd7rrrrsUFBRU7LIFBQXavHmzDh48WP4pAQAoRwH2cJfTcyXJ5uWlAHu4wVQAAAAXPmZgXxg8/euVWJBn0gsAnJ+zFul79OihzMxMSYWLwr7xxht64403Sry8w+FQaGho+acEAKAcFX0BTI2LVR6nWQMAAFQaZmBfGJj0AgDlq8wivb+/v958803t3LlTDodDb7/9tu666y5dc801xS7r4eEhf39/2t0AAKoEv+AQ+QWHKDDQVykpmabjAAAAVAvMwL4wMOkFAMpXmUV6SerQoYM6dOggSTp8+LD69OmjFi1aVHgwAAAAAABwYWEG9oWDSS8AUH7OWqQ/3aRJk856mfT0dPn7+593IAAAAAAAcGFiBjYAAMW5VaSXpFWrVmnDhg06fvy4CgoKnOP5+fnKzs7Wb7/9pl27dpVrSAAAAAAAcGFgBjYAAK7cKtLPnz9f06dPV82aNeXj46MjR47osssu09GjR3XixAnVqlVLDz/8cEVlBQAAAAAAAADgguLhzoXj4uJ07bXXKiEhQTExMXI4HIqOjtb27dv1yiuv6OTJk/SrBwAAAAAAAADgHLlVpD906JDuv/9++fj4qFGjRqpTp462b9+uGjVqqF+/frrnnnv04YcfVlRWAAAAAAAAAAAuKG4V6T09PeXt7e38PSgoSHv27HH+fuutt+r3338vt3AAAAAAAAAAAFzI3CrSN2vWTD/88IPz9yZNmrgsEpuRkaHc3NzySwcAAAAAAAAAwAXMrSK93W5XXFycRowYoePHj6tTp07avn275syZo08//VRRUVG69tprKyorAAAAAAAAAAAXFE93Lty3b1/9+eefWrJkiTw9PdW5c2fde++9mjNnjiTJx8dHI0aMqJCgAAAAAAAAAABcaNwq0kvSsGHD9Oyzz8rTs/Cq06ZNU58+fXTs2DG1bNlS9erVK/eQAAAAAAAAAABciNwu0ktyFuiLtGnTplzCAAAAAAAAAABQnZRZpB8wYIDbN2iz2fThhx+edyAAAAAAAAAAAKqLMov0Bw8erKwcAAAAAAAAAABUO2UW6Tdt2lRZOQAAAAAAAAAAqHbOqye9JCUnJ+vPP/9U06ZNddFFF8nT01MeHh7lmQ0AAKBKytiWoNS4WO09ki7Puv4KsIfLLzjEdCwAAAAAgAW5XVX/v//7P9ntdnXs2FF9+vTRrl279N1336ljx4769NNPKyIjAABAlZGxLUHJ0VHKS0+THA7lpacpOTpKGdsSTEcDAAAAAFhQmUX6rKwsl9937NihRx99VNnZ2XrkkUec43Xq1JGnp6dGjBih+Pj4ikkKAABQBaTGxcqRm+sy5sjNVWpcrKFEAAAAAAArK7NI361bN33zzTfO32fOnKnLL79cq1ev1uDBg+VwOCRJN954o9asWaNmzZpp7ty5FZsYAADAwvLS09waBwAAAABUb2UW6Y8ePap//vOfioyMlCT98MMPstvtqlWrlmw2m8tlfXx89OCDD+rXX3+tuLQAAAAW5+lfz61xAAAAAED1VmaR/uuvv9aYMWO0b98+55iXl1eplz958qQKCgrKLx0AAEAVE2APl+2M/SWbl5cC7OGGEgEAAAAArKzMIr2Pj4/69++vWbNmSZJatGihTz75pMTLHj9+XCtWrNCNN95Y/ikBAACqCL/gENUfMLBw5rzNJk//eqo/YKD8gkNMRwMAAAAAWJCnOxceOnSoHn74YfXv31933HGHbDabduzYoV9//VWLFi3S4cOHFRERUVFZAQAAqgS/4BD5BYcoMNBXKSmZpuMAAAAAACzMrSJ9y5YtNXfuXL366quaMmWKJDn71QcGBioyMlLBwcHlnxIAAAAAAAAAgAuQW0X6I0eOKDQ0VBs3btTu3bt14MABFRQUqGHDhmrevLk8Pd26OQAAAAAAAAAAqjW3quo9e/bUAw88oGeeeUY33HCDbrjhhorKBQAAAAAAAADABa/MhWPPlJ6ersDAwIrKAgAAAAAAAABAteJWkb5bt26KiYnRwYMHKyoPAAAAAAAAAADVhlvtbjw8PJSYmKguXbqocePGqlevnjw8XOv8NptNH374YbmGBAAAAAAAAADgQuRWkX7r1q2qW7euJOnkyZM6fPhwhYQCAAAAAAAAAKA6cKtIv3LlSvn7+1dUFgAAAAAAAAAAqhW3etLb7Xa98847FZUFAAAAAAAAAIBqxa0ifXp6ugICAioqCwAAAAAAAAAA1Ypb7W66deummJgYhYSE6PLLL6+oTAAAAAAAQzK2JSg1LlZ7j6TLs66/Auzh8gsOMR0LAADgguVWkd7Dw0OJiYnq0qWLGjdurHr16snDw3Uyvs1m04cffliuIQEAAAAAFS9jW4KSo6PkyM2VJOWlpyk5OkqSKNQDAABUELeK9Fu3blXdunUlSSdPntThw4crJBQAAAAAoPKlxsU6C/RFHLm5So2LpUgPAABQQdwq0m/atKmicgAAAAAADMtLT3NrHAAAAH+fW0X6Ivn5+dq1a5cOHTokLy8v/eMf/9ANN9xQ3tkAAAAAAJXI079eiQV5T/96BtIAAABUD24X6b/88ktFREQoOTlZDodDUmEf+ksvvVSvvvqqOnXqVO4hAQAAAAAVL8Ae7tKTXpJsXl4KsIcbTAUAAHBhc6tIv337dj377LOqV6+ehg0bpmbNmsnhcCgxMVEfffSRhg4dqujoaN1yyy0VlRcAAAAAUEGK+s6nxsUq70i6POv6K8AeTj96AACACuRWkX727Nlq2LChVq5cKV9fX5dt/fr1U3h4uN59913Nnz+/XEMCAACzMrYlKDUuVnsp2ADABc8vOER+wSEKDPRVSkqm6TgAAAAXPA93Lrxjxw498MADxQr0kuTj46NevXrpxx9/LLdwAADAvIxtCUqOjirsUexwKC89TcnRUcrYlmA6GgAAAAAAVZ5bRfqzsdlsOnXqVHneJAAAMCw1LtalN7EkOXJzlRoXaygRAAAAAAAXDrfa3bRo0UIrV65Uv379dPHFF7tsy8rK0ooVK3TjjTeWa0AAwLmhHQkqSl56mlvjAAAAAADg3LlVpB8yZIgGDBig++67T/3799cVV1whSc6FY5OTkxUREVEROQEAZShqR1I027moHYkkCvX42zz965VYkPf0r2cgDQAAAAAAFxa3ivStW7fW7NmzNX78eE2dOlU2m02S5HA4FBgYqMjISAUHB1dIUABA6cpqR0KRHn9XgD3c5SCQJNm8vBRgDzeYCgAA6+CMRgAA8He4VaSXpOuuu05du3ZV165ddfDgQUnSwYMHlZ6erlatWpV7QADA2dGOBBWpqMiQGherPIoPAAC44IxGAADwd7lVpN+7d68efvhhZWVl6f7779c999wjSXrrrbf00Ucfae3atfroo4/UqFGjCgkLACgZ7UhQ0fyCQ+QXHKLAQF+lpGSajgMAgGVwRiMAAPi7PNy58LRp0+Tt7a21a9fq2muvdY6PGDFCa9euVc2aNfXWW2+Ve0gAQNkC7OGyeXm5jNGOBAAuXBnbEpQ4cri29uilxJHDlbEtwXQkoNrijEYAAPB3uVWk/89//qNHHnnEuWDs6Ro1aqT+/fvr3//+d3llAwCcI7/gENUfMLBw5rzNJk//eqo/YCCztwDgAlTUWiMvPU1yOJytNSjUA2aUduYiZzQCAIBz5Va7G4fDoZMnT5a5PScn52+HAgC4j3YkAFA90FoDsBYWWAcAAH+XWzPpW7RooZiYGGVkZBTblp2drRUrVqhFixblFg4AAACAK1prANbCGY0AAODvcmsm/ZAhQ9S/f3/dd9996tatm4KCgmSz2XTgwAGtXbtWKSkpmjRpUrkGzM7O1ltvvaUNGzbo+PHjat26tcaOHVtiy53T7dy5U1OnTtWuXbvk7e0tu92uZ599VjVr1nReZuzYsVq5cmWx686cOVN33313ud4PAAAAoDywWDhgPZzRCAAA/g63ivQtWrTQwoULNWXKFC1YsEAOh8O57dprr9WkSZPUsmXLcg04bNgw7dy5UyNHjpS3t7fmzJmjAQMGaO3atfL19S3xOvv379fAgQPVsmVLzZgxQ//9738VGRmprKwsvfLKK87L/fLLL+ratasGDhzocv2zHQAAAAAATKG1BgAAAHBhcatIL0mtW7fWihUrlJ6erkOHDqmgoED/+Mc/dOmll5Z7uO3btys+Pl7z589X+/btnX//jjvu0NKlSzV48OASrzdv3jz5+vrqnXfekZeXlzp06KBatWppwoQJeuKJJ1S/fn3l5+frt99+U69evXTzzTeXe3YAAACgIhS10EiNi1XekXR51vVXgD2c1hoAAABAFeV2kb6Iv7+//P39yzNLMVu3bpW3t7dCQ0Nd/m6bNm20efPmUov0W7du1e233y4vLy/n2N13362IiAht2bJF4eHh2rdvn3JycnTNNddU6H0AAAAAyhutNQAAAIALh1sLx1a2xMREBQUFqUaNGi7jjRs31r59+0q8zokTJ/THH3+oSZMmLuP+/v7y8fFxXu+XX36RJK1atUphYWFq3ry5+vXrpx07dlTAPQEAAAAAAAAAoLjznkn/d+Xl5Wnt2rWlbg8ICFBWVpZ8fHyKbfP29lZWVlaJ18vMLJxJdLbrFRXpMzMz9dZbbykjI0Nz587VgAEDtHz5cl199dVu3ycAAAAAAAAAANxhrEh/8uRJjRw5stTtbdu2Vc2aNUvd7uFR8kkARYvZ2my2ErcVXe+BBx5QmzZt1KFDB+f24OBgde7cWXPnztW0adPO6X5IUr16xQ8IVDeBgSUv4msaudxDLvdZNRu53EMu95DLPVbNJVk3G7ncQy73kMs95HKfVbORyz3kcg+53GPVXJJ1s5HLPeSqeowV6b29vbVnz54yLzN06FAdPHiw2Hh2dnaJM+Wl/82gL2mm/fHjx+XrW/hiCAoKUlBQkMt2Pz8/3XLLLWfNdaa0tCwVFDjcus6FxKq9UMnlHnK5z6rZyOUecrmHXO6xai7JutnI5R5yuYdc7iGX+6yajVzuIZd7yOUeq+aSrJuNXO4hlzV5eNjKnOht6Z70TZo0UVJSknN2fJH9+/cX6zlfxNvbW/Xr19f+/ftdxtPS0pSVleW83oYNGxQfH1/s+idPnlTdunXL6R4AAAAAAAAAAFA6Sxfpw8LClJGRoYSEBOdYenq6tm/frpCQkFKvFxoaqi+//FK5ubnOsc8++0w1atRQ27ZtJUlxcXEaN26ccnJynJdJTk7W999/77wMAAAAAAAAAAAVydJF+jZt2qht27Z64YUXtGLFCm3cuFEDBw6Ur6+v+vbt67zcb7/9pt27dzt/HzRokFJSUjR48GB9+eWXWrhwoSZNmqQHH3xQDRo0kCQ99dRTOnLkiJ566inFx8frk08+0YABA3TJJZfo0UcfrfT7CgAAAAAAAACofixdpJekOXPmqFOnTpo6dapeeuklXXbZZYqKilKdOnWcl4mIiNCQIUOcvzdr1kwLFizQ8ePHNXToUC1cuFCPPvqoxo4d67xMixYtFBUVpby8PL3wwguKiIjQ9ddfryVLlpTa7x4AAAAAAAAAgPJkbOHYc1WnTh1NmjRJkyZNKvUyixYtKjbWunVrLV++vMzbbt26dYnXBQAAAAAAAACgMlh+Jj0AAAAAAAAAABcqivQAAAAAAAAAABhi+XY3AAAApcnYlqDUuFjtPZIuz7r+CrCHyy84xHQsAAAAAADOGUV6AABQJWVsS1BydJQcubmSpLz0NCVHR0kShXoAAAAAQJVBuxsAAFAlpcbFOgv0RRy5uUqNizWUCAAAAAAA9zGTHhccWh8AQPWQl57m1jgAAAAAAFbETHpcUIpaH+Slp0kOh7P1Qca2BNPRAADlzNO/nlvjAAAAAABYEUV6XFBofQAA1UeAPVw2Ly+XMZuXlwLs4YYSAQAAAADgPtrd4IJC6wMAqD6KWpmlxsUqjxZnAAAAAIAqiiI9Liie/vVKLMjT+gAALkx+wSHyCw5RYKCvUlIyTccBAAAAAMBttLvBBYXWBwAAAAAAAACqEmbS44JC6wMAAAAAAAAAVQlFelxwaH0AAAAAAAAAoKqg3Q0AAAAAAAAAAIZQpAcAAAAAAAAAwBCK9AAAAAAAAAAAGEKRHgAAAAAAAAAAQyjSAwAAAAAAAABgCEV6AAAAAAAAAAAMoUgPAAAAAAAAAIAhFOkBAAAAAAAAADCEIj0AAAAAAAAAAIZQpAcAAAAAAAAAwBCK9AAAAAAAAAAAGEKRHgAAAAAAAAAAQyjSAwAAAAAAAABgCEV6AAAAAAAAAAAMoUgPAAAAAAAAAIAhFOkBAAAAAAAAADCEIj0AAAAAAAAAAIZQpAcAAAAAAAAAwBCK9AAAAAAAAAAAGEKRHgAAAAAAAAAAQzxNBwAAAEDlydiWoNS4WO09ki7Puv4KsIfLLzjEdCwAAAAAqLYo0gMAAFQTGdsSlBwdJUduriQpLz1NydFRkkShHgAAAAAMod0NAABANZEaF+ss0Bdx5OYqNS7WUCIAAAAAAEV6AACAaiIvPc2tcQAAAABAxaNIDwAAUE14+tdzaxwAAAAAUPEo0gMAAFQTAfZw2by8XMZsXl4KsIcbSgQAAAAAYOFYAACAaqJocdjUuFjlHUmXZ11/BdjDWTQWAAAAAAyiSA8AAFCN+AWHyC84RIGBvkpJyTQdBwAAAACqPdrdAAAAAAAAAABgCEV6AAAAAAAAAAAMoUgPAAAAAAAAAIAhFOkBAAAAAAAAADCEIj0AAAAAAAAAAIZQpAcAAAAAAAAAwBCK9AAAAAAAAAAAGEKRHgAAAAAAAAAAQyjSAwAAAAAAAABgCEV6AAAAAAAAAAAM8TQdAAAAAAAAAACqgoxtCUqNi9XeI+nyrOuvAHu4/IJDTMdCFUeRHgAAAAAAAADOImNbgpKjo+TIzZUk5aWnKTk6SpIo1ONvod0NAAAAAAAAAJxFalyss0BfxJGbq9S4WEOJcKGgSA8AAAAAAAAAZ5GXnubWOHCuKNIDAAAAAAAAwFl4+tdzaxw4VxTpAQAAAAAAAOAsAuzhsnl5uYzZvLwUYA83lAgXChaOBSoJq38DAAAAAABUXUV1nNS4WOVR30E5okgPVAJW/wYAAAAAAKj6/IJD5BccosBAX6WkZJqOgwsE7W6ASsDq3wAAAAAAAABKQpEeqASs/g0AAAAAAACgJBTpgUrA6t8AAAAAAAAASkKRHqgErP4NAAAAAAAAoCQsHAtUAlb/BgAAAAAAAFASivRAJWH1bwAAAAAAAABnot0NAAAAAAAAAACGUKQHAAAAAAAAAMAQivQAAAAAAAAAABhCkR4AAAAAAAAAAEMo0gMAAAAAAAAAYAhFegAAAAAAAAAADLF8kT47O1sREREKDQ1Vy5Yt9fjjj+v333936/qdOnXS6tWri237/fff9eSTT6p169a69dZb9eqrryorK6sc0wMAAAAAAAAAUDpP0wHOZtiwYdq5c6dGjhwpb29vzZkzRwMGDNDatWvl6+tb5nWzsrL09NNP69ChQ8W2HTt2TI888ogCAwM1ZcoUpaWl6c0339Sff/6puXPnVtTdAQAAAAAAAADAydJF+u3btys+Pl7z589X+/btJUmtW7fWHXfcoaVLl2rw4MGlXnfLli0aP368jh49WuL2JUuWKCMjQ6tWrVLdunUlSfXr19fgwYP1448/qkWLFuV+fwAAAAAAAAAAOJ2l291s3bpV3t7eCg0NdY75+/urTZs22rx5c5nXHTRokJo3b6758+eXettt2rRxFuglKSwsTN7e3oqPjy+fOwAAAAAAAAAAQBksXaRPTExUUFCQatSo4TLeuHFj7du3r8zrrlmzRtOmTZO/v3+pt92kSROXsRo1aujyyy8/620DAAAAAAAAAFAejLW7ycvL09q1a0vdHhAQoKysLPn4+BTb5u3tfdYFXq+++uoyt2dmZp73bZ+pXr3it1PdBAaWvT6AKeRyD7ncZ9Vs5HIPudxDLvdYNZdk3Wzkcg+53EMu95DLfVbNRi73kMs95HKPVXNJ1s1GLveQq+oxVqQ/efKkRo4cWer2tm3bqmbNmqVu9/D4+ycB2Gy2YmMOh8Pt205Ly1JBgeNv56mqAgN9lZKSaTpGMeRyD7ncZ9Vs5HIPudxDLvdYNZdk3Wzkcg+53EMu95DLfVbNRi73kMs95HKPVXNJ1s1GLveQy5o8PGxlTvQ2VqT39vbWnj17yrzM0KFDdfDgwWLj2dnZJc6Cd4ePj0+JM+azs7PVsGHDv3XbAAAAAAAAAACcC0v3pG/SpImSkpLkcLjOUt+/f3+xfvLnc9v79+93GcvPz9fBgwf/9m0DAAAAAAAAAHAuLF2kDwsLU0ZGhhISEpxj6enp2r59u0JCQv7WbYeGhurbb7/V0aNHnWNbtmzR8ePH//ZtAwAAAAAAAABwLixdpG/Tpo3atm2rF154QStWrNDGjRs1cOBA+fr6qm/fvs7L/fbbb9q9e7dbt92vXz95eXlp4MCB2rhxo1asWKEXX3xR7du31y233FLedwUAAAAAAAAAgGKM9aQ/V3PmzNHkyZM1depUFRQUqFWrVpoxY4bq1KnjvExERIQOHTqkTZs2nfPt+vv7Kzo6Wm+88YZGjBghb29v3X333WUuZgsAAAAAAAAAQHmyfJG+Tp06mjRpkiZNmlTqZRYtWlTqtssvv7zUBWqvvvpqRUVF/d2IAAAAAAAAAACcF0u3uwEAAAAAAAAA4EJGkR4AAAAAAAAAAEMo0gMAAAAAAAAAYAhFegAAAAAAAAAADLH8wrEAAAAAAADAucjYlqDUuFjtPZIuz7r+CrCHyy84xHQsACgTRXoAAAAAAABUeRnbEpQcHSVHbq4kKS89TcnRUZJEoR6ApdHuBgAAAAAAAFVealyss0BfxJGbq9S4WEOJAODcUKQHAAAAAABAlZeXnubWOABYBUV6AAAAAAAAVHme/vXcGgcAq6BIDwAAAAAAgCovwB4um5eXy5jNy0sB9nBDiQDg3LBwLAAAAAAAAKq8osVhU+NilXckXZ51/RVgD2fRWACWR5EeAAAAAAAAFwS/4BD5BYcoMNBXKSmZpuMAwDmh3Q0AAAAAAAAAAIZQpAcAAAAAAAAAwBCK9AAAAAAAAAAAGEKRHgAAAAAAAAAAQyjSAwAAAAAAAABgCEV6AAAAAAAAAAAMoUgPAAAAAAAAAIAhFOkBAAAAAAAAADCEIj0AAAAAAAAAAIZQpAcAAAAAAAAAwBCK9AAAAAAAAAAAGEKRHgAAAAAAAAAAQyjSAwAAAAAAAABgCEV6AAAAAAAAAAAMoUgPAAAAAAAAAIAhFOkBAAAAAAAAADCEIj0AAAAAAAAAAIZQpAcAAAAAAAAAwBCK9AAAAAAAAAAAGEKRHgAAAAAAAAAAQyjSAwAAAAAAAABgCEV6AAAAAAAAAAAMoUgPAAAAAAAAAIAhFOkBAAAAAAAAADCEIj0AAAAAAAAAAIZQpAcAAAAAAAAAwBCK9AAAAAAAAAAAGEKRHgAAAAAAAAAAQyjSAwAAAAAAAABgCEV6AAAAAAAAAAAMoUgPAAAAAAAAAIAhFOkBAAAAAAAAADCEIj0AAAAAAAAAAIZQpAcAAAAAAAAAwBCK9AAAAAAAAAAAGEKRHgAAAAAAAAAAQyjSAwAAAAAAAABgCEV6AAAAAAAAAAAMoUgPAAAAAAAAAIAhFOkBAAAAAAAAADCEIj0AAAAAAAAAAIZ4mg4AAAAAZGxLUGpcrPYeSZdnXX8F2MPlFxxiOhYAAAAAVDiK9AAAADAqY1uCkqOj5MjNlSTlpacpOTpKkijUAwAAALjg0e4GAAAARqXGxToL9EUcublKjYs1lAgAAAAAKg9FegAAABiVl57m1jgAAAAAXEgo0gMAAMAoT/96bo0DAAAAwIWEIj0AAACMCrCHy+bl5TJm8/JSgD3cUCIAAAAAqDwsHAsAAACjihaHTY2LVd6RdHnW9VeAPZxFYwEAAABUCxTpAQAAYJxfcIj8gkMUGOirlJRM03EAAAAAoNLQ7gYAAAAAAAAAAEMo0gMAAAAAAAAAYAhFegAAAAAAAAAADKFIDwAAAAAAAACAIRTpAQAAAAAAAAAwhCI9AAAAAAAAAACGUKQHAAAAAAAAAMAQivQAAAAAAAAAABhCkR4AAAAAAAAAAEMsX6TPzs5WRESEQkND1bJlSz3++OP6/fff3bp+p06dtHr16mLbxo4dq2uuuabYf+vXry/HewAAAAAAAAAAQMk8TQc4m2HDhmnnzp0aOXKkvL29NWfOHA0YMEBr166Vr69vmdfNysrS008/rUOHDpW4/ZdfflHXrl01cOBAl/ErrriinNIDAAAAAAAAAFA6Sxfpt2/frvj4eM2fP1/t27eXJLVu3Vp33HGHli5dqsGDB5d63S1btmj8+PE6evRoidvz8/P122+/qVevXrr55psrID0AAAAAAAAAAGWzdLubrVu3ytvbW6Ghoc4xf39/tWnTRps3by7zuoMGDVLz5s01f/78Erfv27dPOTk5uuaaa8o1MwAAAAAAAAAA58rSRfrExEQFBQWpRo0aLuONGzfWvn37yrzumjVrNG3aNPn7+5e4/ZdffpEkrVq1SmFhYWrevLn69eunHTt2lE94AAAAAAAAAADOwli7m7y8PK1du7bU7QEBAcrKypKPj0+xbd7e3srKyirz9q+++uoytxcV6TMzM/XWW28pIyNDc+fO1YABA7R8+fKzXv909eoVz1jdBAaWvT6AKeRyD7ncZ9Vs5HIPudxDLvdYNZdk3Wzkcg+53EMu95DLfVbNRi73kMs95HKPVXNJ1s1GLveQq+oxVqQ/efKkRo4cWer2tm3bqmbNmqVu9/D4eycBPPDAA2rTpo06dOjgHAsODlbnzp01d+5cTZs27W/dPgAAAAAAAAAAZ2OsSO/t7a09e/aUeZmhQ4fq4MGDxcazs7NLnGHvjqCgIAUFBbmM+fn56ZZbbjlrLgAAAAAAAAAAyoOle9I3adJESUlJcjgcLuP79+9XkyZN/tZtb9iwQfHx8cXGT548qbp16/6t2wYAAAAAAAAA4FxYukgfFhamjIwMJSQkOMfS09O1fft2hYSE/K3bjouL07hx45STk+McS05O1vfff6+2bdv+rdsGAAAAAAAAAOBcWLpI36ZNG7Vt21YvvPCCVqxYoY0bN2rgwIHy9fVV3759nZf77bfftHv3brdu+6mnntKRI0f01FNPKT4+Xp988okGDBigSy65RI8++mh53xUAAAAAAAAAAIqxOc7sJWMxx44d0+TJk/X555+roKBArVq10ksvvaSmTZs6L/Pwww/r0KFD2rRpU7HrHzx4UHfccYemTp2q+++/32Xb9u3bNXPmTO3evVseHh4KCwvTiy++qAYNGlT4/QIAAAAAAAAAwPJFegAAAAAAAAAALlSWbncDAAAAAAAAAMCFjCI9AAAAAAAAAACGUKQHAAAAAAAAAMAQivQAAKBKSUpKMh2hRCdOnDAdAQAuSDt27Cg2lpCQYCAJ/i6rPpclLdV37NgxA0lcWfXxgnuWLFliOkKp9uzZYzoCgP+PIj3OW1ZWliRp9+7dWrVqlU6dOmU40f/k5ubq8OHDpmMAwDmrauu4x8fHG/vbQ4cONfa3yxIeHq5ff/3VdAy3pKenG/vbixcvdv585uP22muvVXIalJevv/5aeXl5pmO4yMnJ0Z49e+RwODiYVsXs3r1bP/30k0aNGuX8+aefftKPP/5omfeJGTNmFBubMGFC5QcpQdFB7a+++kpvv/22MjMzjWWx+nNpt9uLjT300EMGkhSy6uP15JNPlvmfFeTm5urYsWM6evSo8z/Tli5dajpCqYYOHao+ffpo9erVys3NNR3HBZ/fqG48TQdA1TRz5kwdOHBAw4cP16BBg3TllVfq3//+tyZOnGgs08aNG7Vt2zYNGzZM3bt3V2ZmpoYMGaJHHnnEWCZJ2rBhQ5nbO3fuXElJXPXs2VP/+te/JEmbN29W+/btjeQ4V//5z38UFRVV4hehyjBnzpwytw8ZMqSSkhS3cuVK9erVy9jfL8m///3vMre3adOmkpJUHQMGDFBkZKQCAgJMRzknw4YN0/fff2/kb1v1gMZDDz2khx9+WMOHD9cDDzxgOo7TY489pgULFkiS5s6dqyeeeMK57Z///Kfzs6CyxcbGqn///pKkkSNHuuT48ccfjWSSpIcfflg2m63U7dHR0ZWYprhVq1aVub1Hjx6VkqM0CxYs0KhRo9SuXTt16dJFYWFh8vLyMpbnP//5j4YMGSJPT08tW7ZM999/v959913dcsstxjKdbSJJgwYNKilJ6RITEzV//nwdPXrU5T33vffeq9QcS5cu1datW/XXX3+57Gt5enrqrrvuqtQsZ5o1a5YyMjL06aefOicvSdKpU6e0ZcsWjRs3zmA66ZVXXpEkPfLIIxo3bpzatWunMWPGaPbs2UbyWPW5fOSRR7Rz507l5OS4vC8UFBToxhtvNJbLqo9Xly5djP3tc7F06VJNmjTJOYHQ4XDIZrPp559/NpqrSZMmGjdunFq3bq2LL77YOW6qFnC6zz77TN98842WL1+ut956S926dVOfPn3UuHFjo7ms+Pl9uuzsbO3bt0+1a9dWo0aNjO/r3HzzzSVus2KtoEh6err8/f1Nx7AUivQ4L/Hx8VqyZIliYmJ07733auzYsQoPDzeaae7cuZo4caI2bNigm2++Wa+//roGDBhgvEg/dOhQBQQEqGnTpsUKSzabzdgH8+lZIiMjLVmkLygo0Pr16xUVFaXdu3fr3nvvNZblyJEjxcZOnjypNWvWyMfHx2iRft68efruu+8UERGh2rVrG8txutdff73E8QMHDujUqVPavXt3JSf6n06dOpVagLPZbPr8888rOVGhG2+8UT169NCUKVMUGhpqJIM7TBbKMzMztXHjxlIzmHpffeihhxQaGqpRo0Zp27ZtmjBhgiX+TZ4+W379+vUuRXqTz+Ppf9tKB16KDhxs3LhRWVlZCg8PV40aNbR69Wr5+fkZTlf4HEpSSkqKEhMTFRwcLE9PT3377be67rrrjBfpFy5cqKysLMXHx2vt2rV6/fXX1apVK02bNs1InqlTpyoqKkojRozQZZddpqlTp2rixImKjY01kkeS7r33XtlsNjkcDuXk5Ojiiy+Wp6enMjIyVK9ePW3ZssVYtiIvvfSSbrrpJrVp06bMg1YVbfz48ZIK91WHDRtmLEdJWrRooZ07d8rDw0OXXHKJc7xGjRp66623zAX7/3bt2qWVK1dq3rx56tmzp4YPH17ibPHKYtXn8u2339bRo0c1ZswYTZo0yTnu6empwMBAY7ms+nj17NmzxHGHw6H9+/dXcpriPvjgAy1dulQ33HCD6Sguimb0n/4YmawFnOm2227Tbbfdpm+++Ubjxo1TdHS0QkJC9PLLL6tRo0ZGMlnx81uS8vPzNWnSJMXExMjHx0c2m00nTpxQ//799cILLxj5zIyIiHBOdundu7diYmKc25YsWWK0SG/VyUJWRZEe56127dpKSEhQ7969Jcn4qVEOh0PXXHON5s+fr/bt28vHx8cSX/rfeOMNrV69WsePH1ePHj3UrVs3S3zJP/3DwwqP0+kyMjK0bNkyffTRRzpx4oTy8/O1du1aBQUFGcv08ssvu/z+66+/6oUXXlDr1q01ZcoUQ6kKrVq1ShMnTpTdbtfMmTN19dVXG80jSR9//LHL7ydOnNDEiRN15MgR44/XrFmzio1t375d06dPNzo7aOTIkerUqZNGjx6te+65R88995w8PKzblc5k0SY9Pb3U2cymv/BcccUVWrp0qcaMGaO77rpLdevWdW47899FZSnr/d7k83j63zaZ40xF7wMffPCBli1b5vx32LFjR+c+j0lFM5kHDx6syMhI50y3w4cPF/usMiUtLU1Hjx7ViRMnlJuba7TVQE5Ojq688krn7x06dFBkZKSxPJL0ww8/SCqc6Xzrrbc6JyF88cUXxg4Un+nEiRPGZ4Kf7vnnn9d3332nY8eOubyPmXy/79Chgzp06KD27dvrpptuMpajNA6HQx4eHtq6dauzDUlOTo7hVNZ7Ln18fOTj46Po6Gjl5ubqxIkTzlwZGRkuB2BMsNrjVWTZsmWaOnWqSwsSf39/bd261WAqKSAgwHIFeklatGiR6QilysrK0scff6wVK1boxIkTeuSRR9SzZ09t3rxZTz/9tLH9Vyt+fkvS/Pnz9ccff+jzzz9X/fr1JUmHDh3ShAkTNHfuXCNtn05/bzh58mSp20yw6mQhq6JIj/NSt25dvfbaa9q1a5dmzpypt956S5deeqnRTB4eHvr000+1ZcsWjRo1SvHx8Zb40m+322W323X48GGtXr1aDz30kJo2bSq73a527dpZoghnhcepSEREhD755BO1atVKL730kjp16qS7777baIH+TEuWLNGMGTP01FNP6bHHHjMdRxdffLEmTpyoL7/8UkOGDFHv3r1dZjyY3on/+eefNXz4cDVu3Fhr1qwxfkpb8+bNnT8XFBRo1qxZWrp0qSZMmKDu3bsbTCa1bt1aq1ev1ujRo9WjRw+XlgeV3WJAkiV6eJYkKCjIsl92Tp06pRkzZig+Pl4jRowwNvvodKfvAFvp/d7qjhw5opMnTzrPhsjOzrbEIoJF/vjjD5dT0Rs0aKA///zTYKJCnTp10qlTp3TfffepX79+ioyM1EUXXWQsj6enp44dO+Z87ScmJhrLcqZdu3a5nHl2xx13nLW9XmUJCgrSX3/9ZXz/vsgrr7yi+Ph4l/1B0wdli/j4+Gj06NHGWwOdqXHjxnr88cd18OBBtW3bVsOHD9c111xjNJNk3edy2bJleuONN3Tq1Cnn82iFNilWfbzmzZunhQsX6t1339Xzzz+vL7/80hKfQWFhYfroo490xx13uHz2mD7YkpKSorFjx2r//v366KOPNHLkSE2ePNno2RpFOnTooNtuu00jRoxQSEiIc/zee+/VsmXLjOWy6uf3unXrFBMTo1q1ajnHGjZsqClTpuiRRx4xUqQva+KL6X1/q04WsiqK9DgvU6ZM0fLlyzV37lzVrl1bNpvN+OzYUaNGac6cORo2bJgCAwP17rvvauzYsUYzna5BgwZ66qmn9NRTT+mHH37Q9OnTNW7cOH399ddG8mRkZDjbRWRmZhbrnW9qxy8uLk533nmnevbsqZCQEHl4eFjmzfvo0aN66aWX9Pvvv+vDDz/U9ddfbzqSixtuuEFBQUFavny580u16Z34BQsW6J133tHzzz/vbCFhFYcOHdLw4cMlFfbqs0IxVSo8M+Lbb79Vv379jGcKDg52tmTA2f3yyy968cUXdckll+hf//qXLrvsMtORJFl3BzgtLU0LFy4s9rNkdkHbIvfdd58efPBB3XXXXXI4HFq/fr0efPBB07GcAgMDNWvWLGfrgZiYGOPvGVLhadZbtmzRl19+qePHj+vEiRMKDg6Wr6+vkTxPPvmk+vfvr9TUVL3wwgvaunVrqS3ZKltBQYG+/fZb3XrrrZIK1wiyyr/XgoIC3XfffbrhhhtcCl2mCs9bt27Vp59+Kh8fHyN/vyxWaQ10pkmTJmnjxo1q1aqVatasqdatW5faqqQyWfW5fP/99y3ZJsWqj9cll1yiFi1a6LrrrlNaWpqeeuop3XPPPaZjad68ecrNzXV5n7fCwZaIiAjdeeedWrx4sfz8/HTttddq7NixmjdvntFckvToo4+W2rrV5KSYp556yrKf36cX6Iv4+flZ6jPAKpgs5B6K9DgvAQEBGjRokE6cOKGjR4/qn//8p+lIat26taKiopy/mzzqW5rU1FR98sknWr16tXJycvTQQw8Zy9KgQQNnu4h//OMfLh/AJgu7X331lVauXKnXXntNOTk56tatm/Ly8oxkOd0333yjUaNGqX379poxY0aJH8wmffzxx5owYYLsdrveeecd1axZ02ietLQ0jRw5Un/99ZeWLl2qq666ymieM61Zs0YTJ05U37599eyzz6pGjRqmIyk5OVmjR4/WH3/8oQULFljiINAvv/xS6jaT/y6t8CWwJH369NETTzyhJ5980lI7oYmJierWrZukwnUhin6WpKSkJFOxFBoaqr179xb7WZLLTC5TnnvuOTVv3lzffPONpMJCXIcOHQyn+p/JkycrIiJC999/vzw8PNSuXTu98cYbpmPpiSee0BNPPKHs7GzFx8crMjJS+/fv108//WQkT6dOndSsWTNt3bpVBQUFeuaZZ9SsWTMjWc40btw4Pf/886pZs6YcDoccDofefvtt07EkSXfddZfxhVlP16BBA8sVKYtYrTVQkQkTJri8J/Tt21dDhw4tse1fZbLqc2nVNilWfbyKZjkHBQVpx44dCg0NVX5+vulY2rFjh+kIJTp06JAefPBBffTRR6pZs6ZefPFFl/0xk9avX290fbXS3H777WratKnlPr/L6oRgamJTTk6Odu/e7Vzrpujnom0mWek7UVVgczA9DufBiqumF81OP7Nfn6keakVOnDihDRs2aM2aNdqzZ4+6dOmi+++/35K9K8/0ySef6L777jPytx0OhzZv3qylS5dq8+bNatWqlR5//HFjC9xed911qlmzZqltd0y+zp577jl9//33mjx5smUWHA0JCVF2dra6d+9eYpsDk19mR44cqc8++0zDhg1TmzZtim039QWtbdu26ty5s8aOHWuJxUZLc+zYMcXExGjJkiWKj483kuFsbXhMndL8/fff65ZbbjHyt8vy3Xfflbm9bdu2lZSk6tmxY4d2794tu92un376SS1btjQdqZhjx46pTp06pmM4JSUlafPmzfr666+1c+dOtWnTRnfddZexxd///e9/u/xus9lUq1YtXXHFFZYofJ06dcp5gOqaa66Rp6c15lANGzZMXbp0UYcOHSzxmTR9+nQlJSXp9ttvd5koYbrlhyQNGTJEr7zyimVaA7366qtKTk7W//3f/6lVq1bO8by8PCUlJemzzz4zmM66z+WcOXPk7+9vuTYpVn28Vq5cqZUrV+q9995Tjx495O/vr/r16+vdd981mqugoEAffPCBNm/erLy8PIWGhurJJ580/t5qt9u1cuVK2e12rVq1SllZWerdu7fWrl1rNJckPfvss6pTp45at26tiy++2Dlu+jUmWXM/rGvXrpo2bVqJBfkRI0Zo3bp1lZ6pU6dOpW6z2Wz64osvKjGNqxYtWjjbMx44cMClVWNSUpL+85//GEpmTRTpcV7uvPNOzZw501KzDbp16ya73a7rr7/e5Wid6eJDy5YtVbduXXXv3l0dO3YsNsPZSo/hmXr27GmJ1bYPHz6sZcuWKS4uTlu2bDGS4VyKXMePH3fZsaksTz75pN54440ye71XdrbZs2eXedTc5GwNq+7EfPbZZ2dduNbkgbP//ve/io6O1po1axQQEKAnnnhCvXr1MpLl2muvLbUNj8kDxlZ5zyxNXl6e80tqSkqKJfqg/vnnnzp+/LiaNm2qyMhIZWdny8PDQ8OHDzfax1ySYmNjtWDBAp08eVIxMTG67777NGzYMMu0vElMTNSQIUOUmZmplStXauDAgZozZ47xWWa33XabOnXqpDvvvFOhoaHy8vIymsdut+uXX37RVVddJQ8PD+3du1eBgYHOBc3vvPNOY9mys7M1bdo0/fe//9XMmTM1ffp0jRo1St7e3sYyFVmzZo02bdqkf//737rlllvUuXNn3X777cYObDz88MPFxmw2W6mLiFemp59+Wtu3b7dMa6CdO3fq119/1ezZszV06FDneI0aNXTzzTe7FEhMsOpzedNNNyk3N9dlzPQkNMm6j5f0v+8XycnJ2rlzp9q1a2f8s/vNN9/UL7/8or59+6qgoEAxMTFq2rSp8Ta47733nvbu3asff/xRjz/+uFasWKHbb7/dEjPYrfoai4uL0wcffGC5/bCyvktK0qZNmyopSdXAZCH3UKTHeenTp4/l2slYtThy+pv4mUUl00c1z6ZHjx5atWqV6RhOp06dMt7GpSxWfQ1K1s5mRSaL4WUx8Txu2bJFUVFR2rZtm0JCQvTTTz9p8+bNlmgRZDVWe88skpmZqaeeekp9+vRxvq4HDx6sEydO6N133zVWdNuxY4eeeOIJjR49Wt27d1fnzp3VvXt3ff/99woLCzO+MHfPnj21aNEi9e/fX6tWrdIff/yhQYMGWWLWmyQ99thj+uc//6k333xTq1at0pIlS/Tpp59qyZIlRnMVFBTojz/+0Hfffae8vDzdeuutRouCQ4YM0cMPP+zs+75jxw5FRUVp5MiReuqpp4x+No4ePVqXXnqpvvjiC61YsUJjx46VzWbTtGnTjGU606lTp7R+/XpNnz5daWlplm0lYVJpryHT/d///PNPy6yNggvH6tWrdf/997usI3O6Rx99tJITuerevbtiY2Od3xlzc3PVvXt3rV+/3mguqXDdqa+++koFBQUKCwvTAw88QCuQMlh9P8xqlixZon379ik4ONjoBISSHDlyRIcPH9aVV15p/ECe1VnjfEpUOVZcNf2qq67Snj17dM011xjLUJJzOZJq1YKgiZ2GTp06lfp3bTabPv/880pOdO6sfMyzsrO99NJLmjx5sqTCL6+nf1Ht1auXVq5cWal53PXBBx9Y8t9kZT+P9913n2rWrKnu3btr8uTJCggI0B133GGZAn12drb27dun2rVrq1GjRsZn7GZmZjoX5C6JqdOG33zzTV199dUu/aXnzJmjiRMn6q233tJrr71mJNfMmTMVGRmp4OBgSZK3t7eGDBmiQ4cOaejQocaL9B4eHi4HMP7xj39Y5rUvFbZ9Cg0N1ZtvvilJeuihh7R8+XLDqaSEhASNGDFCrVq1Un5+vqZOnapJkyYZ+8KYlJTkLNBLhbNlf//9d0sUL3/++WdNmjRJ8fHxql27tt566y3LfPZ899132rp1qxISEvTXX38pODhYYWFhxvKkpKRo7Nix2r9/vz766CONHDlSkydPtsQZQT179tSff/6pPXv2KCwsTMnJyWrQoIHpWPrjjz/04osvWq4VqFWfy4KCAi1cuFC//vqrxo0bpyVLlmjQoEHG3/et9njt379fklzWkbESh8PhMqnLy8vLMpO8evTooR49epiOUczvv/+uxYsX6/jx43I4HCooKND+/fuNT8q06n7Yhg0bnPv0Z7YcfOedd/T0009XeqZJkybpxx9/VKtWrTR9+nQdPHhQAwcOrPQcJfnyyy/1wgsvqHbt2vLw8NC7776rG2+80XQsy6JIj/NixVXTk5KSFB4ergYNGrgcODC9I3ourFoQNKGkxay2b9+u6dOnn7UViGlWnglR2dlOX3A0OjrapUhvhYWAz8aqB1wq+3n08vLSqVOndOTIER07dkwBAQGV+vdLk5+fr0mTJikmJkY+Pj6y2Ww6ceKE+vfvrxdeeMHYv8X09PRSTw02uSD3999/r9WrV7t8sfHy8tLYsWONfllMSkpyFuil//27a9iwoY4dO2YqltMll1yin3/+2fl6WrNmjaV6v0vSyZMnnflSUlJUUFBgOJE0Y8YMLV68WFdeeaUk6ddff9WLL75orEjv6empLVu2OAvMW7ZsUc2aNZWenm788+jMxefy8/PLXJCuMg0YMECBgYF66qmn9OCDDxrv5xwREaE777xTixcvlp+fn6699lqNHTtW8+bNM5pLkuLj4/Xqq6/Kw8NDy5Yt07333qs333zT+EzGV155pcRWoKZZ9bmcOnWq0tPTtXPnTjkcDn399ddKSUkxviiw1R6vohZKkyZN0r///W+1adNGR48e1fbt242/5qXClohvvPGG+vfvL5vNpsWLF+vqq682HUsbN250vsZO/57x/fffG0xVaPjw4WrevLl++OEH3Xvvvfryyy8t0ZLXqvth7777rnOffuDAgS5nU23cuNFIkT4hIUH/+te/5OnpqQEDBujpp5+2TJH+7bff1tKlS3Xttddqw4YNmjVrlubPn286lmVRpMd5seKprsOGDTMd4bxZtSBoQvPmzZ0/FxQUaNasWVq6dKkmTJig7t27G0yG83Xm69tKXxRLUxUyVoa4uDjt2LFDS5culd1u15VXXqns7GxlZ2cb7Zk8f/58/fHHH/r8889Vv359SdKhQ4c0YcIEzZ07V08++aSRXEFBQVq0aJGRv12WmjVrljjzyMvLy+gpp2ee+XB6mxY/P7/KjlPMmDFj9Nxzz+nAgQMKCwvTRRddpHfeecd0LKd+/frpn//8p9LS0jRt2jStXbtWgwYNMh1Lp06dchbopcIzHfPz843lefXVVzV06FDZbDYVFBTooosu0qxZs/T++++rT58+xnJJUps2bfTmm28qJydHX3/9tZYsWWKZ3qxFi/9u2bJFH3zwga6++mqFhYXpoYceMpLn0KFDevDBB/XRRx+pZs2aevHFF9WtWzcjWc40Z84cLV++XIMHD9all16qjz76SKNGjTJesPT09DTeeqQkVn0uv/nmG/3rX/+S3W6Xr6+vFixYoPvvv990LMs+XpGRkfr++++1aNEi5eTkaN68edq7d6+RAuXpXn31VY0fP159+vRxtpV5+eWXjWaSCs9qHDVqlHNdJSvJzs5WRESEJk6cqPbt22vAgAHq37+/6ViW3Q87/bvtmd9zTdV1PD09nQfT69evr1OnThnJUZK8vDxde+21kgrPKp49e7bhRNZGkR7nJTc3V/Hx8crOzpZUOPPnwIEDRgvlbdu21dGjR3XixAk5HA5npqrAah/URUwePDh06JCGDx8uSVq5cqUaNWpkLAv+Hqu+vnFubrrpJt1000166aWXFBsbq5iYGHXs2FG9e/fWiBEjjGRat26dYmJiVKtWLedYw4YNNWXKFD3yyCPGivRWddFFFyk9Pb3Y4tJpaWlG3+cvvvhil57JRQd+/vjjD5fn1pRmzZpp9erV+v3335Wfn68mTZpY5pR5qbB1WFBQkL766ivl5eVp/PjxCg0NNR1LtWrV0s6dO52nMu/cuVO1a9c2luemm27SF198ob1796pGjRpq1qyZatSo4fzCaNKIESM0b948+fr6KjIyUu3atdMzzzxjOpYk6dJLL1V4eLhuv/12ffXVV3r//fe1fft2Y0X6ooMsRbKysixx5ohU+D3o0ksvdf5+3XXXWWLfx6qtQK36XHp6erqcyeLl5WX8DBLJuo/XF1984ZxBfNlll2nx4sWy2+3Gi/Q+Pj6aMmWK0Qwl8fHxMX7grjRFLYuDgoL066+/6qabbrLEe1hOTo4l98NOf2zOfJys8LhJskRboCJnniFopWxWZP5TB1XSsGHDlJSUpJSUFF1//fX68ccfjc/8mTlzpvO0vxo1ajhnclWFdjdW89tvv+nKK680NktjzZo1mjhxovr27atnn32WN/IqyCo7KBeayi6ovvjii85+13Xq1NFjjz2mxx57TFu2bDHep7KkIq6fn5/R194999xj7G+XpXfv3ho6dKgmTZrkPOB54MABjR07VuHh4cZyPfjggxo+fLhmzZqlevXqSSrs7Tl69Gj17dvXWK7SFsXbunWrJPOL4mVlZcnHx0dHjx7VVVddpauuusq57ejRo0bXB5IK3zeefPJJBQUFSZL27dunmTNnGsuTnp6uNWvWKDs726XXrhUWZ42Pj9czzzzjUphftWqVJXoWz5w5U5s3b1ZycrJuv/12jRo1SiEhIcbydO7cWSNGjFBmZqaWLVumFStWqGvXrsbynK527do6fPiw8/Nn+/btllgYz6qtQK36XF599dVasmSJ8vPzlZiYqKioKEsczLPq43Xq1CmXgmnNmjWN7oM999xzmjlzZqnfX02/7m+88UZ9/vnnlizUBwUFaeLEierZs6fGjh2r48ePG28HJxUeyF63bp2aNWtmOorl5eTkaPfu3c7vimf+brJ9UVU8q94kivQ4Lz///LM2bNig1157TY8++qgKCgqMLTxXZPXq1fryyy81efJkjRw5Utu2bVN8fLzRTFZ28OBBRUZG6pJLLtGIESNUu3ZtZWdna9asWVqyZIl27dqlf/7zn5Wea+TIkfrss880bNgwtWnTxqW3uWT2A+ZsLr74YtMRSlXZ2ZKSkpyzmU//WSp87VmdidnFv/76q0uxrSSVfeDst99+K3E8LCzM6AKCZfVsNjkz/MEHH9TRo0dL3W6qeNqzZ08lJyfr/vvvV+3atVVQUKC8vDwNGjRIDz/8sJFMUuFM8AMHDuiOO+5Qs2bNZLPZlJiYqAEDBhg9ld/qi+I9/PDD+te//qXg4GCXLzoOh8P4+kCS1Lp1a61du1Y//vijCgoKdPPNN6tu3brG8jz//POqVauWfvvtN4WEhCghIUGtWrUylkeSNm3apLy8PE2dOlUOh8P5vpWXl6fZs2dbokifnZ2t0aNHq1WrVpb4Qv3kk09q1apVKigoUEJCgnr37q0HHnjAdCxJhYWkxx57TCkpKerdu7d+//13S5zOb9VWoFZ9LseOHas33nhDaWlp6tu3r8LCwoz3o5es+3jdcsstGj58uHr16iWbzaZVq1apRYsWxvI8/vjjkmSJ1jana9mypWw2m/Lz8xUTE+M8Q6PoM9sKPelfe+01bd68Wddff70eeOABbd261WXtQVOuueYaffzxx2rVqpXLd1nTkxEyMjK0ceNGORwOZWZmasOGDc5tmZmZRjKdPHlSQ4YMcRkr+t1ms+mLL74wEUuSlJiY6LJff+DAAZffTR9Asxqbg2bYOA99+vTRsmXL9P7776thw4bq2rWrunfvrjVr1hjL1KtXL61cuVJz5sxR8+bN1bFjR917771au3atsUznqkePHlq1alWl/s0BAwbo6quv1l9//aWmTZuqU6dOGjp0qHx8fDRu3DiXxfwqU6dOnUrdZvoDZuvWrfLz83NZjfyXX35RRESEli5daiyXZL1spy+gU5LTF5KtbOdSDP/ggw8q/SBVmzZtNGrUKPXq1atS/25Zevbsedbn0oSuXbtq2rRpJRbki2bdmFDUZ7SkXFYonp44cUKJiYny8PBQs2bNivWENyU1NVX/+c9/JEnXX3+9vv/+e3344YdasWKF0VzTpk1ztl2zol27drms42La2fZjTBWe77zzTn3++ed67bXX1KdPH9WtW1dPP/20YmNjjeSRChdR27ZtW7Hn0NPTU506dTJ68KxIfn6+FixYoM2bNysvL0+hoaF68sknLdH+w4oyMjL0ww8/qKCgQC1atCjWXsyUHTt2aPfu3bLb7frpp5/UsmVL05FwgTh+/Lhmzpypb775Rp6enrrttts0ZMgQo+3NpMI+5m+88YbL2NChQzVr1iwjeQ4dOlTm9oYNG1ZSkqqnefPmxWb0W2F/+myf0SbWpyooKLDMwvNn+u6778rcbrojh9Wwl4XzcvHFF+vjjz/Wtddeq+XLl6tp06Y6fvy40Uyenp46cOCAmjZtqu3btyssLEwnT540mulsTLaV+fPPPxUdHa2cnBzZ7XYtX75cAwcO1GOPPWb0C9imTZtK3WZy4bkpU6Zo3bp1ysnJ0fjx49WxY0dNmTJFS5cuNb6grRWzlVWEL212dmXp16/fWYvhJs4iWbRokV588UVt27ZNr7/+uiXOzNizZ49uueWWYuOmZ/+UNFvECs4888cqTp/dX/Rl8Pjx487PbdMzkgICAtSmTRvFxMRo/PjxOn78uCUWLPvqq68sXaR/8cUXjR2QKsn69eslSSkpKUpMTFRwcLA8PT317bff6rrrrjNWpA8ICJAkXXHFFdq7d6+6d+9u/DT+ohY3S5YsMdbj/WwiIyP1888/65FHHlFBQYFiYmI0depUjRkzxkieTz/9VDNnzlRGRobL+DfffGMkz5kSExMlFZ7ptXPnTklShw4dTEZSXFycPvjgA508eVJ33XWXnn76aQ0bNkwPPvig0VxWfS5//fVXLVq0SMeOHXMZN9muS7Lu43XxxRdr9OjROnbsmOrUqWM0i1S4YGxycrL+7//+T+np6c7xvLw8JSUlGctVtN9V0oHs2rVrKycnx1g7l7IWsbXZbNq9e3clJ3K1a9cuo3+/NNHR0ZY4w+x0jzzyiCIjI537PFZy4MABS01CszqK9Dgvr7zyipYvX64XX3xRK1euVP/+/fXCCy8YzfTEE0/o5Zdf1rvvvqsZM2Zo1apV6tixo9FMknXbyhQVAGvVqqVjx45p6tSpRttXFJk+fXqJr6WUlBQ9//zzWrJkiYFU0saNG7VmzRqlpKRo4sSJioqKUkZGhqKjo42fNm/FbEWv+7p162r48OElvu5NsWIxXCrcUY6NjVVkZKQeeOABTZ482WXBZBOF1CZNmjjX+rCSsg7mobiitihWnOGfmJioDz/8UGvWrFHDhg2Vk5OjTZs2ydfX11imIpdffrkee+wx3XLLLc5FbSXzPemLWO008Pfee0+SNHjwYEVGRqpx48aSpMOHDxttP1CvXj29//77uvnmmzV79mz5+PgoJyfHWJ7TPfDAA9q4caOys7MlFU5GOHDggCXalGzevFmxsbHOntMdO3ZU9+7djRXp33zzTY0bN875urKSYcOGafv27S6Lx9psNuNF+kWLFikmJkb9+/dXvXr1FBcXp0GDBhkv0lv1uXz++ecVFhZmuYV2rfp4JSYmasiQIcrMzNTKlSs1cOBAzZkzx1jBuVevXvr111+1Z88edenSxTleo0YN3XzzzUYynW716tX6z3/+o+DgYNWoUUPffPONGjVqpIyMDD3xxBPq3bt3pWf65ptv5HA4NHPmTDVs2FC9e/dWjRo1FBcXp8OHD1d6njPNmTPH5XebzabatWvrqquuUrt27QylKuxIYLWC+I033qgePXpoypQpCg0NNR3Hxbx58/Tdd98pIiLC+Jk2VQFFepyXK664QiNHjtShQ4c0bNgwRUZGGj+aePvtt+v222+XVPghuH//fkvsZI0ZM8bZVmbu3LkubWXef/990/EkSf7+/pYo0EuFs1gGDRqkyMhIZ5Fm27ZtGj58uPP5NcHb21t+fn7y8/PTTz/9pC5duujll1+2xArzVsxm5de9FYvhRby8vDRy5EgdPXpUDzzwgLOwaqqQ6uXlZcnTcDds2KDOnTtLUrEZXO+8846efvppI7k6derk8llYo0YNXXLJJWrfvr3RNhFWneE/ePBg7dq1S/fcc4+io6N14403qlOnTpYo0Ev/ey8426nqpnzxxRfO2etFTB90kaQ//vjDpZjUoEED/fnnn8byvP7661q7dq1at26t5s2ba9asWRoxYoSxPKcbNmyYkpKSlJKSouuvv14//vijZU77djgcLvsRXl5eRvcrGjZsqDvuuMPY3y/Lrl279MUXX1imhVgRDw8P+fj4OH//xz/+oRo1ahhMVMiqz2WtWrU0evRo0zGKserjNWHCBI0dO1Zvvvmm6tevr/79++uVV14xNqHqxhtv1I033qiQkBBddtllRjKUxWazaeXKlc6DGElJSZowYYIWL16sfv36GSnSF60Xs2vXLkVERDjHBwwYILvdXul5zrR371798MMP6tKli2rUqKGNGzeqYcOGWrdunXbs2OGy6HplsmJBfOTIkerUqZNGjx6te+65R88995xl2t+sWrVKEydOlN1u18yZM3X11VebjmRpFOlxXn7//Xc988wzSk5OlsPhUN26dTV37lyjK28fP35cU6dOdemdOXbsWJedUxOs2lbm9EKSlfqLFp0J0atXL82ePVtffPGF3n//fb388stGF1I7/UPukksu0SuvvGKZx82K2az6ui9itWJ4kf3792vUqFGSCs+QOP3ggQkXXXSR0b9fmnfffddZpB84cKBL3/yNGzcaK9Kf2e+0oKBAaWlpiomJ0ezZsy0xO/ZMy5cvNzarcvfu3brhhht01VVXKSgoSJKMH/A/XUBAgKXb3SxdutRSPemLBAYGatasWc62ZzExMUbfy+rVq6cBAwZIKmwR9OKLLxrLcqaff/5ZGzZs0GuvvaZHH31UBQUFeu2110zHklR4QPuNN95Q//79ZbPZtHjxYqNfrIsKIu3bt3fZj2jTpo2xTEWaNm2qvLw8yxXpL7nkEv3888/O99U1a9ZYoi2JVZ/Ltm3bKj4+XmFhYZY4mFHEqo/X0aNHFRoaqjfffFOS9NBDD2n58uVGM0mFB4ojIiJ0/PhxORwOFRQU6ODBg/rqq6+M5kpJSXGplTRq1EjJycny8fEx/norWrOoadOmkgrbXZ46dcpoJklKS0tTXFycAgMDJRUuovzcc89pyZIlCg8PN1akt2pBvHXr1lq9erVGjx6tHj16qEGDBs5tRWc7mnDxxRdr4sSJ+vLLLzVkyBD17t3bZb+w6DsdCpmvlKBKGj9+vAYNGuT8AhYbG6uIiAhFR0cbyzRp0iTl5+fr7bffVn5+vj766CONHz9eU6ZMMZZJsm5bmdN7Tefk5Dh/Nt1rWio83bRp06bq0aOHAgICtHz5cqMHgM508cUXW6LQXBKrZLPq676I1YrhkrRkyRJNnz5dDz/8sJ599lnjO+yStGzZMknSqVOn9N///ldSYTHCdCHi9LYtZ7ZwKamlS2UprWAaHBysBx54wFiR/uuvv9bo0aNVt25dvfvuu7r88su1c+dOvfbaazp06JCxIv1XX32lDRs2aOnSpZo4caI6duxoqbVk6El/fiZPnqyIiAjdf//9stlsat++fbFF/CpD3759tXTpUrVs2bLEgz8m93OKXHrppfL09HT2y+/atasyMzNNx5JU2N95/Pjx6tOnjwoKChQWFma0bdG3336rzZs3a8uWLS7jH3/8saFE/9O7d291795dLVu2dNkHmzRpksFUhWc1Pvfcczpw4IDCwsJ00UUX6Z133jGaSbLucxkQEKAnnnjC+X5hhckbknUfL6lwjaCixyslJUUFBQWGE0njxo3T/fffr88++0x9+vTRF198YYkiYJ06dRQTE6NevXrJ4XAoNjZWl1xyifbt22f8cXv++efVu3dvXXPNNSooKNB///tfvfXWW0YzSYUHgooK9FLhzP+jR4/Ky8vL+PddqxbEV61apW+//Vb9+vWzxPfb091www0KCgrS8uXLne3hbDabJf59Won5Sg6qpLS0NJeFIcPDwxUVFWUukKQff/xRa9ascf4+YcIE3XvvvQYTFWeltjIbN240HaFUO3fu1MyZM9W1a1f99NNPWrx4scaMGWP0NOs///xTEyZMKPZzkXHjxpmIJcna2SRrve4laxbDJWn+/Pl67733jM+MOtPy5cs1bdo0SYXF+po1a+r5559X3759jWU6veB2ZvHNSjOxi9SuXdvol4mpU6fq5Zdf1sGDB/Xee+/puuuu0+TJk9WjRw+j7ac8PT11zz336J577tFvv/2mZcuW6eTJk+rcubMeffRRo68xiZ705+vSSy/V22+/bTSD9L/FHhcuXOjyJd9KLr74Yn388ce69tprtXz5cjVt2tS5oLNpPj4+xie6nG737t3avHmzJc/wmj17tsLCwizXMzwnJ0erV6/W77//rvz8fDVp0sQSbRqt+lwuX75cy5cvt1xhy6qPV79+/fTPf/5TaWlpmjZtmtauXatBgwaZjiWbzabBgwfryJEjatq0qbp166bw8HDTsTRx4kSNGjVKERERstlsuuWWWzR58mR9/PHHeuqpp4xm69y5s1q1aqX/+7//k1RYgPb39zeaSSo822DatGnOySQrV65U48aN9eOPP1pi5rqVCuLJyckaPXq0/vjjDy1YsEDXX3+90Txn+vjjjzVhwgTZ7Xa98847lvgssiqK9Dgv+fn5Onr0qPOL4OkrqJuSn5+vgoIC5xt2QUGBJYpvVm0rU79+/VLzmOxfvHjxYs2YMUOjRo3SAw88oKysLI0YMUJ9+/bV7Nmz9Y9//MNIroceeqjEn63Aitms+rqXrFsMHzlypOUyff7551q0aJGioqJ03XXXSZJ27NihMWPGKCAgQHfddZfhhFVDbm6u8vLyjP39goIC5yJqHTp00Hfffafo6Gi1bNnSWKYzXXnllRo3bpyGDx+uNWvWaNmyZcaL9PSkd89zzz2nmTNnqlu3biVur+xZn0WztF566aVij5NVvPLKK1q+fLlefPFFrVy5Ug8//LBl2mL98MMPmj59uo4dO+ZyhpKp2bsBAQHKy8uzXKFSKmw7aJU2RacbMWKE1q1bZ6mzUSXrPpf+/v666aabTMcoxqqPV69evRQUFKSvvvpKeXl5Gj9+vCX6cxcdVG/cuLF+/fVXtWrVyhIF3aCgIC1btkwZGRmqUaOGM+eTTz5pOFlhu5vNmzc73++L9ntMT0p44403NGHCBPXs2VOenp7q2LGjJkyYoE8//dR5RrQJViyId+vWTZ07d9bbb79tucVZn3vuOX3//feaPn26Jd4jrM5alRNUGf3791fv3r3VtWtX2Ww2ffrpp3rkkUeMZrrttttcZncuXbpUt956q9FMknXbyjzwwAPOPs7jx493OYV59OjRLj2eK9OiRYu0ePFiXXvttZIKZ3K99957mjlzpux2u7755hsjuYYMGVLqtvj4+EpMUpwVs1n1dS9ZsxguFR48uOeee0zHcLFw4ULNnDnT2aNSkm666SbNnDlTL7/8srEifUZGhjZu3CiHw6HMzExt2LDBuc1kq4iffvqp2NjRo0e1dOlStWvXzkCiQme2J1q4cKElFwSWCs866N27t5EF1M5kulXF2ezcudN0BBePP/64JBltiVKShg0b6vvvv9fNN99siULN6WJjYzVy5EhJ0owZM8yGOcMrr7wiu92u66+/3hJnKNWvX1/333+/QkJCXN7TTJ8tKBWewv/VV1+pY8eOpqO4sOrZNlZ9Lm+++WYNHTpUnTt3dslluhWDVR8vqfAA+9GjR+Xh4WGZAxw33nijnn/+eT333HN64okn9PvvvxudMDRx4kSNHTu21GK8ydYoRUaOHKlDhw7p6quvtsT7fRF/f3/nweLT19Po16+fwVTWLIiPHTtW999/v+kYJTp58qRWr15tibMzqgKK9DgvvXv3VlBQkL7++msVFBTo1VdfVUhIiNFML730kt555x1Nnz5d+fn5ateunbHFA09n1bYyp8+KOrNgarKnc2xsbImL/T733HPOfs+ffPKJ7rvvvsqO5iInJ0f/+te/FB0drdTUVP373/82mud0Vshm1de9ZM1iuGT2311pjh8/7lKgL9KsWTNlZGQYSFSoQYMGzjVQ/vGPf2jRokXObabOtpGkZ5991uV3Dw8P1a1bV+3bt9cTTzxhKJWrunXrWrZAbzU//PCD5s2bZ7nF54rk5uYqPj5e2dnZkgrPKDxw4ICxmdgLFixQhw4d1K5dO0t9Efvvf/+rfv36ydPTU15eXpY4WFzEyuseeHp6Gp9FebrGjRtbrp1MkYSEBC1fvlw1a9ZUzZo1LfMas9rZNkWs+lzu2rVLUuFi10Ws0C/Zqo/Xxo0bNWbMGF1zzTXKz8/X2LFjNWPGDAUHBxvNNXbsWP34449q0qSJxo4dq4SEBGfbRhNuu+02SXKe0WhFe/bs0aeffmq5s58TExM1ZMgQZWZmauXKlRo4cKDmzJlj/Oyg8ePHW+75jIqKsmyRvlmzZpbaL7Q6a/0rhOWdPkvQ19fXpdD1008/6YYbbjARS1Lhl4mhQ4dq6NChxjKUxKptZco6Sm7yCHpJBfoid9xxhyTpgw8+MFakT05O1uLFi7V8+XJlZ2dr8ODBGjhwoJEsZ7JStqIiYHZ2tvbt26fatWurUaNGxhcclaxZDJcKn78z1xM4nYkZU2X1Rs7Pz6/EJK5OL8pbyaZNm0xHKFFOTo52794th8OhkydPOn8uYvKz28qsuvhckWHDhikpKUkpKSm6/vrr9eOPP6pt27bG8lx//fX6+OOP9frrr+uqq65Shw4d1LFjR2erLFNmzJhh2Z70Vl734KqrrtKePXt0zTXXmI4iqXBG5ZmzJ+fNm2cojasPP/yw2JgV9jWsdrZNEas+ly+++GKx2eAJCQmG0vyPVR+vyMhILV682Pke8dNPP2ncuHHGzsYu8tdff2nVqlW6+eab1ahRIyUlJcnX19dYnk6dOkmSevbsqfz8fGVlZVni/eF0l112mekIJZowYYLGjh2rN998U/Xr11f//v31yiuvaMmSJUZzdenSRcePH9eyZcv0f//3f7LZbGrZsqV69+5dZi2jIlntNXU6K7yPViUU6eGWM2cJns5ms+mLL76oxDSFWrZsWWZR2fQsFqu2lbHyG/nZmMi+Y8cORUVF6YsvvtBtt92mV199VW+99ZYlDgpZMVt+fr4mTZqkmJgY+fj4yGaz6cSJE+rfv79eeOEFoweCrFgMl6QaNWoYPwX9TE2aNNHmzZvVvn17l/HNmzeXOMO+Mm3dulV16tRxnmEjFR74jIiI0NKlS41kOnz4cJnbGzRoUElJXJ08edKlLdbpP5v67K4KrLr4XJGff/5ZGzZs0GuvvaZHH31UBQUFRvtiDxo0SIMGDdKpU6f0448/atu2bXrjjTf0xx9/6LbbbtP48eON5LJyT3orr3uQlJSk8PBwNWjQwKUXdmX3pF+6dKlycnIUFRWlkydPOsdPnTqlZcuWafDgwZWapySvvvpqsUW4H3zwQS1fvtxQokJWO9vGqs9l0YHrUaNGadq0ac7vGXl5eXrttddcWupVJqs+XkVq1arlchDvhhtusESrlFGjRjkL4w0bNlTbtm01ZswYzZ8/32iujz76SJMnT9apU6ck/a8FqOkzWyTp6quv1oABA9SuXTvVqlXLOW76gPHRo0cVGhqqN998U1Lh2mum31cl6dixY+rdu7eaNWum2267Tbm5ufr222+1fPlyLVu2THXr1q30TCVNwjkdE3KqDor0cIsVZwl+8sknpiOUyaptZaywE3W+TGR/8MEH1b17d33++efOGXkmT508nRWzzZ8/X3/88Yc+//xz1a9fX1JhEWLChAmaO3eu0UWSrFgMl6TAwMAy1xcwYejQoXrqqaf09NNPq3Xr1jp16pS+/fZbvf/++1qwYIGxXFOmTNG6deuUk5Oj8ePHq2PHjpoyZYqWLl2q7t27G8t17733ymazuby322w2nTx5UgUFBca+iFnxs7sqsOric0UuvfRSeXp66oorrtDevXvVtWtXo2syFKlZs6auvPJK/fXXXzp69KjS09O1Z88eY3ms3JPeyuseWGUBW09PT+3du1c5OTnau3evc7xGjRp66aWXDCYr/Izct2+fkpKSXBZMzsvLs8SZg1Y728aqz+XSpUu1detW/fXXXy77YZ6ensbW3in6+1Z8vIq0b99e8+bNU//+/VWjRg2tWrVKV111lXPxUVP72keOHNGAAQMkSRdddJEGDhyoVatWGclyug8++EAxMTHGzy4rSXZ2toKCgnTgwAHTUYo5efKk87t/SkqKCgoKDCeSZs2apV69emnQoEHOsccee8y5jp6JCRNJSUl69tlnS6wvmZ6Qk5iY6PIZeSZTC9JbFUV6VHlW761r1bYyZS3smZubayyXVY0dO1YxMTGy2+3q3r27evToYTqSkxWzrVu3TjExMS6zMRo2bKgpU6bokUceMVqkt2IxXLLm2S3XX3+9Zv8/9t4zLKqrfd8+B7CgWGOJGnuNGkXFggUUSaygYsGGvbcIFmwoKCgCiqixoCgWBLEBlhi7aERjwdg7llgIdpEmzLwfeGcyQ7Hk9zyzls9/zk8zeziOuY49w561r3Xf171sGQEBASxcuBCARo0aERgYSPXq1YXpOnjwIFFRUSQkJODl5UVwcDBv375l48aNNGrUSJiu2NhYnecqlYpVq1axbt06zXBIUYSEhBAXF0ezZs2wtbUVquVroV69elINn8tKgQIF2L17N7Vq1SI8PJwqVap8NKLqv839+/c5cuQIhw8f5s6dOzRr1ozWrVszevRovvnmG2G6ZM6kl3nuQd68eTE3N9c8T01NxdvbW+8mb8+ePenZsyeHDh2S7tqlHrbo5uam0ylrbGxMtWrVBCrLRLZuG1k/S3WXz8yZM/Hy8hKs5h9kPV9q1qxZQ0ZGBosXL9Y5HhkZKbRCPCMjg/j4eE2R0PPnz6VYYxcpUkRKgx7+2TB+/Pgx6enpVKxYUbCiTPr27cvQoUN58eIFixYtYu/evTrGuCj++OOPHDd+RowYIWzuWbVq1aTYjMqJ0qVL6/xGGvg48txpGDDwP4oMi4KckHmwp4w4OTnh5OTEmTNnCA0NpVu3bhgZGREREUHnzp2FGjeyatM26NUULlxYeBeHrP+Trq6uub7Wp08fIREuv/76Kx06dCAoKEjv7/0xChYsSOHChSlcuDBXr16lXbt2uLm5kSdPHtHSNMTHxzN58mTev39PeHg4lStXFqZlwYIF/PnnnzRq1IjFixfz119/STNLQ2ZmzJihGT43Y8YM4cPnsuLm5sa2bduYMmUK27dvp3///kKrn9u3b4+NjQ3jx4/HwsJCmg0N0dm1H0PmuQfOzs6aDdlLly4xZcoUocP6/P39pTMqv/vuO7777jt++OEHoRXquSFrt42MnyXA+fPnRUvIEVnPl/asOpkYNGgQXbt2pVWrVigUCk6dOiW0UOL169cAmJubExwcnO3eTIbu3gcPHjBmzBj+/vtvlEolxYoVY/Xq1cIHtPbo0YMKFSpw/Phx0tPTmTdvHi1atBCqSY2xsXG2Y0ZGRlJ0UclGwYIFpfyNlBU5Vs8GDPwPI9qQzA2ZB3t+CpEma9OmTWnatCnPnz9n69atBAQEsGTJEimq3mTS9rFIAdEmuYxmOIClpWWur4mKiggMDKRDhw5C3vtjaH+/ihYtyuzZs6UxBAEOHDiAm5sbDg4OuLi4CN88OHXqFLt27cLExIQBAwYwZswYg0n/GSgUCsqVK8edO3f47rvv6NWrlxRt1moqV66sMR6WLFkiVgwwfPhwjh07hru7O23atKF169ZYWFjkeCOrT8qVK8e1a9c01erqXO5evXoJ1QVyzz3w9fVl7Nix2NrasmvXLlxdXYV26tWoUYOVK1diYWFBgQIFNMdlyNm9ffu2pkNDJmTrtlEj62cpazSWrOfr+fPn/Pnnn7Rt2xY/Pz8uX77M9OnTqVWrllBdPXr0oG7dupw+fRpjY2OGDh1KjRo1hOlp1qyZThSit7e35jVZMunnzp3LsGHD6NatGwA7duzAw8ODjRs3ClYGTZo0kc7gVSqVvHv3LttA4rdv3wpSBBYWFp/8m/v371OpUqX/vpgsiL73/9qQ547WwFdHfHw8L1680PmnE71YkBFZY2VkHuyZG3fu3KFatWofzTTTFyVKlGDs2LGMHj2ao0ePipajgwzaUlJSch1ek5KSIkDRP8hohhv49xQoUEAagz4lJQUvLy+OHTuGv78/zZs3Fy0JyMy1VZ+j0qVLa4aWGfg4CxYsICQkBDMzM80xhUJBTEyMQFV8Mi5s1apVelKiy6RJk5g0aRKPHz/m6NGjBAYG4uLiQpMmTWjTpo2weRGzZs3i8OHDpKamUqpUKR4+fEijRo2kMOllnntgYWHBvHnzGDVqFOvXr9eJvhHBn3/+yZ9//sm2bds0x0Tn7KopWbIknTp1on79+prPFMQNolcze/ZswsPDdbptXFxchGoCeT9LWaOxZD1f06ZNo2XLlsTExBAdHc2gQYPw9PRk8+bNQnW9fv2ab7/9VmdT8fXr18Iq1m/cuCHkfb+EFy9eaAx6gO7duxMcHCxMT61atT7qRYje2OjcuTMeHh74+vpqdKampjJnzhy6dOkiRNPn/N44Ozuza9cuPajRZdOmTZ/8GxcXl2zRWf+vIsddrYGvDn9/f9avX0+JEiU0x0QvFurUqZOtwi1//vzUqFGD+fPnC2vXkjVWRtbBnn/99Rf+/v4ULVqUyZMnY2pqyvv371m6dCkhISFcuXKFoUOHCtG2dOlSGjdurDF5p06dSoUKFaTIN5dNW2pqqhTnxcD/jWfPnuHp6Znr66IMCG1dOWkUpatbt248efKEAQMGcPPmzWybPoMHDxaiKyuiK5u/Fg4ePMiJEycoVqyYaCk6nDlzhoIFC2Jvb0+NGjWkq1AqV64c/fv3x87OjujoaNauXcv+/fuFmfSnTp3i8OHDeHh4MHbsWJ4+fcratWuFaMmKjHMPshZCmJiYMHr0aM2aX9SAN5kHYDdo0IAGDRqIlpGNSpUqMXXqVN68eYOnp6fOhqNIZP0sZY3GkvV8vX79mkGDBrFw4UI6d+6Mg4ODFOdQXbmuTcmSJYmOjhakSH4yMjJ0NjJevnwpVE9MTAwqlYqAgADKlSuHo6MjxsbG7Ny5kydPngjVBpnZ887OzrRp0wZzc3PS09O5dOkSjRs3ZsiQIaLl5Yqo9WLWjoOciIuL04OSrwODSW/gX7F7926OHDmiY9KLZsCAARQsWBAnJyeMjIzYtm0b9+7dw9raGnd398/awftvIGusjKyDPWfMmEGNGjX4+++/Wb16NTY2NkyYMAEzMzOhN9Vr1qzh999/16nK6N+/P15eXhQsWFCo+SajNllvKGQmNzNcpVIJq3w2NjaWIiszK/369cvxsWjq16+Pubk5z58/5/nz56LlaMja2ZL1uaELLmcqVapE4cKFRcvIxqlTp/jtt9+IiIjg3LlzdOnSBTs7O+Fa3759y9mzZ/njjz/4448/ePLkCZaWlgwYMAArKythukqWLEmBAgWoUqUKt27dwtbW9qObj/pEe+7BzJkz+f3334XPPZB1uNvLly+Jiori/fv3miG7Dx48EH6+gByLEmSIlbl37x5Tpkzh+vXrKBQKGjZsyMKFCylbtqxQXbJ+lrJGY8l6vj58+MCHDx84ceIE3t7eJCcnS/G9165cT0tLY8+ePQYD8BP0798fR0dHOnTogEKhYN++fQwcOFCYHnVxxJUrV/Dw8NAcHzBgAA4ODqJkaTA2Nmbp0qVcvHiR2NhYIDPyr379+oKVfRwZkxIMZMdg0hv4VxQrVkwqgx4yK8t27typeT5kyBB69OiBp6cny5cvF6ZL5lgZGQd7Pnv2jI0bN5KSkoKDgwPh4eEMGjSIIUOGCK0u2717N5s2baJIkSKaY/Xq1eOXX35h8ODBQk16mbXlhMjcd5DTDIePD44aOXKk/oRoUbJkSSk7ImTUBLo5ozKRU2eL+rnoLjiZcXJyon///jRt2lTn90f098/U1JSuXbvStWtXnj59SmRkJP3796dy5co4ODhgbW0tRJelpSU1a9akVatWzJw5kwYNGkjRtZEnTx7Onj1L1apViY6OpmnTplIYSZD5/1ewYEGCg4MxMjKib9++QvJitdHO/n38+DFv3ryRoltj4sSJ5M+fnzt37tC8eXNOnTpFo0aNRMsC4NChQyxdulRj7iqVSl6/fq0xb0Qxffp0evbsSffu3VGpVGzdupWZM2eyfv16obpk/SxljcaS9Xy1bdsWS0tLvv/+e+rWrUvnzp3p3LmzaFk65M2bFwcHBxwcHJg0aZJoOdLi6OhIxYoVOXHiBEqlEnd394/Gg+qL5ORk7t27R5UqVYDMWFKZIhvNzc2zRcGFhobSp08fMYIM/E9gMOkNfBHqKe61a9fG09MTOzs7nRtXkdV4ycnJ/P3335QqVQqAv//+m9TUVCDTKBeFrLEysg72VA9Eyp8/P2/evMHHx4eWLVsK06PG2NhYxwRXU6JECeEmhMzackJ0NqOMZjjkbvylpKTobEDqExmMmdyQLeIJ+OiGsEKhYOzYsXpU8w+f09myZ88e6W6uRRMYGIiZmRnv3r0TLSVXypQpw6hRo2jdujXz589nzJgxmrWavjl27BglS5b86N+IyBydPHkymzZtwtvbm8DAQJo1a8aIESP0qiE3QkNDWbp0Ka1atUKpVLJq1SpmzZpFx44dRUsjICCAdevW8c0332iOidzUe/LkCYcOHcLd3Z3evXszfvx4xowZI0RLVnx8fJg4cSKhoaEMHz6cQ4cO6WTTiyI5OZnevXtrnjs5OREeHi5QUSayfpayRmPJer4mTJhAr169NPe3fn5+wofGQmYMjxqVSsWVK1eEDvTU5tmzZ9y8eZOWLVsSHx8vvKtFTXx8PPv378fd3Z179+7h5+dHtWrVPvmb/t9m4sSJODo6UrNmTVQqFXfu3MHPz0+opk/h6+trMOkN/J8wmPQGvojx48frPNe+8RddjTd8+HC6detGy5YtUSqVxMTEMH36dJYvX64Z1ioCWWNlZB7sqaZ48eJSGPRq0tLSssUUpaWlkZ6eLkiRrg5ZtWVFdKudjGZ4TsTHx7Np0ya2bdtG4cKF6du3r941uLq6fvJv1q1bp/f8RRkjngBevXqV7VhqaipRUVGYmZkJM+k/h6CgIINJn4Xk5GShXT+fIj4+nqioKKKiolCpVNjb2+Pj4yNMz+fczIuIHNCudAsPD+fdu3eflY+qD4KDg4mIiNCYXE+ePGHEiBFSmPSRkZEcOHBAo0006g7eSpUqcevWLezt7aVZ45iamtKxY0euX79Ovnz5cHd3p1OnTp/1G/rfpEqVKly4cEFzH3Tr1i2+++47oZpA3s9S1mgsWc8XwLfffqt5LINBD/9k0qvvcb/55htmzpwpWFXmRra7uztGRkaEhYXRqVMnfH19sbW1FS0NV1dXbGxsgEyfokmTJsyYMYM1a9YI1fXTTz/RqFEjzp8/D2QONC9evLhQTZ9C5gInA18HBpPewBchc860g4MD9evX58SJE5iYmDB27FgqVarEX3/9pbOAEIGMsTIfG+wpUpf2e4senqZN69at8fX1ZcaMGRqNKpUKPz8/mjVrZtD2FSODGa7NpUuXCA4O5sCBAygUCtzd3XXMaH3yOa2uu3fv1rtJL2vEU9Ys59u3b+Pi4oKFhQULFy4UoulzMdxUZKdy5crcuHFDGuNBza5du4iMjOTOnTu0b9+e+fPn88MPP4iWJS23b99m06ZNvHnzRud4QECAIEX/YGZmpmOCly1bVvjMIjVlypSRxqCHTKNt7dq1mJubs2zZMszMzKQpKsmXLx9paWlUqFCB69ev07RpU+EFCZC56ePk5ETNmjUxMTHh2rVrlCxZUjMcWNQQYFk/S1mjsWQ9X7IiumM3N3755RfCw8MZMWIEpUqVYsuWLbi6ukph0r969YoBAwYAmdezQYMGERERIVbU/88333zDTz/9JFrGZyPDtT83RMfpfQzDfcg/yOOAGfiquHv3LhcuXKBHjx64uLhw+fJlPD09hRuCL168oFy5cqhUKm7dusWtW7eEX9RljZWRdcPl5s2bmoqflJQUzWOVSoVCoeDChQtCdI0ePZoxY8bQtm1b6tevj1Kp5PLly1SpUoVly5YJ0SSzNllz37WRyQyHzK6bDRs2EBcXR+fOndmyZQsTJ06ke/fuwjR9DiKuY19DxFNISAhLlixh9OjRet/E+DfIfFMhiqdPn9KjRw/KlSunY5yKMrbUTJ8+nbJly2JjY4NKpSIyMpLIyEjN67NmzRKoTj4mTpxIy5YtqVmzpmgp2WjRogVz5syhX79+GBsbExkZSaVKlTSRRSJjJC0tLfHx8aFt27Y6xSaiNM2dO5e9e/diYWFB3bp1Wbp0KZMnTxaiJSs2NjaMGDGChQsX4ujoyPnz5zWDD0Uiy/nJiqyfpazRWLKeL9n4lKksco0PmfG76lhegO+//16atVdGRgbx8fGajdnnz58bTNOPkFusoEqlEnbePuf77+/vrx8x/wKZtekbg0lv4F8xZ84cevXqxbFjx3j27BleXl4sXryYrVu3CtM0a9YsoqOjqVixouaYQqEQbtLLGitz9uzZXF9TKBRYWFjoUc0/HDx4UMj7foq8efOydu1azp49y5UrV1AoFAwePFhnWExSUpImU///dW2y5r6DvGa4s7Mz9vb2rFixQtPKKcvi/WOI0ihrxNPr16+ZNm0a9+/fZ8OGDdSuXVuoHgP/HhcXF9EScmTs2LFfxbVBFvLnz8/06dNFy8iRPXv2AHDixAmd4+PHjxceI6mOf9u/f7/mmEhN33zzDf369ePatWvY2dkxefJkaf4PRo0ahb29PaVLl2bFihWcPXtWivgw7SHAMiHrZylrNJas58vb25s+ffro3HuLRH2tSkhI4N69ezRr1gwTExPOnDnD999/L9ykNzU15cmTJ5rP7ty5c+TLl0+oJjWDBg2ia9eutGrVCoVCwalTp5g6dapoWdKSNQJaG1EbtNq/1drExMSgUCiEfv9r1aqV6zVLoVBw7do1KleurGdV8mIw6Q38K1JTU7G3t2fevHl06NCBpk2bCq+OjYmJYd++fZiZmQnVkRVZY2Xmzp2b4/GHDx/y4cMHrl27pmdFmZQuXTrXmBsZ2hcbN25M48aNc3ytX79+7Nq1S8+K/kEmbSKHd34KWc3wFStWEBoaio2NDa1bt6Zr166GKpZckDXiKSYmBldXV6ysrFiyZEmOUWcGvh5kNbg+dnOoRsSAVllp0qQJx48fp2XLltJ02qiRtasR5NN27tw5nJ2dMTY2RqlUkidPHlasWCFNh8Tt27dZt24dxsbGtGnTRmfgrgFdZP0sExIS8PT05OTJkxgbG2NjY8P06dNz7NzTJ7KeryJFijBkyBDKly9P7969+fHHH4VeY1etWgXAiBEj8Pf3p0KFCkBm7FPWOEIRTJo0iSFDhpCQkICjoyP3798X3o2tpkePHtStW5fTp09jbGzM0KFDqVGjhmhZJCYmEhISwsiRI3n8+DHBwcE4OzsLKYrTRrbfR/jn+6/m+fPnuLq6UqFCBRYtWiRIVSYxMTHZjkVFReHv78+gQYP0L0hyDCa9gX9FWloaz58/59ixY6xevZrnz5+TmpoqVFOZMmWkM+hBzos4ZG/XT05OxsvLi1evXgnNTu7Zs6fGTJ43b57Oomr69OlCTfBPIbOhqm9tnxq0JTKOQVYz3MbGBhsbGx49ekRYWBjTp0/n7du3LF++nP79+3+0O+H/NWSMeAIYMmQIefLk4c8//6Rnz57ZXhcdk/IxZPgfMPCfQ8SA1s9BxPesRIkSjBw5UmdDT6FQcP36db1rycr79+9ZtGgRd+/eJSAggMWLF+Pq6krBggWFacraMm9kZETRokVp2LCh0HW2p6cnXl5eWFlZAZnr6zlz5hAWFiZMk5ply5axb98+2rdvj1Kp1EQYqTOeDegi62c5bdo0ateuTUREBBkZGWzduhU3NzeWLl0qVJes52v06NGMGjWKEydOsGPHDhYtWkSnTp3o06eP0HkWT58+1Rj0kDnr49mzZ8L0qGnYsCHh4eHExsaiVCqpX7++VENQ09LSyJ8/Pw4ODrnGueib6dOna4Zdq+f5ubm5CTedU1NTCQgI0HRsDBgw4KMRx/rm+PHjzJgxg/bt27Ny5Urhs260uwvev3+Ph4cHZ8+eZe3atcLSG2TGYNIb+Fc4OjrSpk0bOnToQLVq1WjdujVjxowRqqlhw4Y4OzvTpk0bnepF0XE3ssbKaHP9+nUmTZpEhQoViIqKErpg0L6Bz5o/L7uJJEM1dm7oW5vMhrLsZnj58uWZMmUKP//8M/v27SMsLIygoCBiY2OF6soNEf+XMkY8AWzYsEGv7/efRD1I0ICB/wsqlYqMjAxMTExITEzk1KlT1KhRQzOsTETmaHh4OOHh4ZQvX17v7/0pPD09KVWqFC9evCBfvnwkJiYye/ZsoQZE1pZ5pVLJ8+fPefLkCYGBgdSrV0+QMjQmJWT+lssw/BcyKwJ37typiUYZMmQIvXv3Npj0H0HGz/LZs2cEBQVpnru6utKxY0eBiv5BxvMFmfcXpUuXplSpUly6dIm7d+/Sr18/hg0bRu/evYVoKlmyJEuXLqVbt24AbN26VYrr/7Bhw1i7di3W1taaY7169SI8PFygqkx27txJUFAQqamp/Pjjj4wZMwZnZ2d69eolVJd2t0GhQoWYMWMG9vb2QjUBuLu7k5SUhJWVFb/++iuvX79m4sSJomWRlpbGwoUL+fXXX/Hy8qJNmzaiJelw6dIlJk2aRO3atYmMjKRw4cKiJUmJwaQ38K/o27cvvXv31uwY7tq1S/iAJLWBtW3bNs0xGTLpZY2VUbNu3TpWrFjBxIkT6d+/v1At8HEzWWYT3IAuMsfdqJHdDM+bNy9du3ala9euUkQ9ZeXly5cUL16coUOHCtMgU8QT5B6PcvHiRYKDg4XFp3z48IHly5dja2vLDz/8wKJFiwgJCaFOnTosWbKEb775RujnKCuHDh3C1tZW51hERITwXFtZuXPnDiNGjMDNzQ1LS0tNN0liYiLe3t60aNFCSOZo8eLFhRrLH+P69essWLCA48ePY2pqip+fn/As86wt82rOnDmDn58fGzdu1LOiTOrVq8e+ffs0punJkyeliGOAzMIE7e6HwoULC49jADh//jzLly/nxYsXOhvqoru6ZP0sy5Yty8OHDzVV2H///bfOoE9RyHq+tm3bRnh4OC9evKB3797s2LGD4sWL8/LlSzp37izMpPf29sbDw4MuXbpgZGREq1atmD9/vhAtABMmTCAuLo5Hjx7pFESkp6cLr3BWs2nTJrZu3Ur//v355ptv2LlzJ8OGDRNu0qenp5OYmKjp4nr//r0URXtXrlzRXEc7derEwIEDhZv0d+7cwcXFhZIlSxIVFUWJEiWE6snKypUrWb9+PVOmTMmx29jAPxhMegP/ipcvXxIVFaW5UCqVSh48eCC08mfTpk3C3vtjyBor8+LFC6ZOncrff/9NaGgo1atXF6ZFGxl+eA3831m/fv1HXx88eLCelHwaWczwadOm4e3tDWRufKorgCAzHmj79u161zRkyBDWrVsHwOrVq3WG/g4dOpRdu3ZJW4Et+lqiVCrZv38/wcHBXLt2jU6dOgnTsnjxYuLi4nB0dOTcuXNs2bKFNWvWcPPmTby9vfH19RWmTUaOHDlCeno6Pj4+KJVKzfH09HSWLVtmMOlzwcfHh4kTJ9KmTRt27NgBwN69e4mPj8fZ2ZkWLVoI0WVubs6ECRP46aefdAwR0UUcQLb2+IyMDKla5rVp2rQp8+bNE/b+J0+eJDw8HA8PD0xMTDTdB4cOHUKhUGTrvtQnjRo1YsyYMTg6OmJsbExUVBRly5blwIEDgLjvmpubG7169eL777+XqtBF1s/SyMiIrl27auZXxMTE8O233zJq1Cgg9w2s/zaynq9ff/2VkSNHYmNjo3PdKl68OM7OzkI0AZQqVYpffvmFN2/eCJ8nADB16lQeP36Mm5ubToyrsbEx1apVE6jsH4yMjHTizMqUKSPFDJeuXbvSs2dP2rdvj0Kh4ODBgzg4OIiWpTM/r0iRIsLvOQC6d++OSqWiTJkyOcbKirp+ATg5OXHp0iXGjBlDkSJFNL+NamRYj8mEwaQ38K+YOHEi+fPn586dOzRv3pxTp07RqFEjIVq8vLyYOXOmZgGVFZEXpKzIFCtjZ2fH+/fvsbe3Z+vWrdleF5UZLtNNhIF/z61btzSPjxw5go2NjUA1ushohgPcvHlT83jjxo06utLT00VI4uXLl5rH+/fv1zHpZViQfgxR15K3b98SFhbGli1bSE5OJiMjg71791KxYkUheiDzBn/Hjh3kzZuXTZs2YWtrS6NGjWjUqJGwqliZuX79OqdPn+bFixc6BQAmJiaGAVcf4enTp5o29DNnztC2bVuMjIwoU6YMiYmJwnRduXIFQGetI0OnJWR2A/n6+pKSksKJEycICQmhadOmomXlirYxoW9kLcYBNPnN6k1tNZs2bRL6XcubN6+U1yxZP8v27dvTvn17zXPtiBmRyHq+MjIysnWbqRFZKXvv3j3GjRvHu3fv2L59O4MGDWL58uVUrVpViJ7vvvuO7777jv3795OWlsaDBw+oUaMGKSkpmJqaCtGUlaJFi3L9+nXN2jkqKkqKDY6RI0dSrVo1YmJiMDExYfLkyTpxQbIgw+a6u7u7aAkfpV69epw8eZKTJ0/qHJdlPSYTBpPewL/iyZMnHDp0CHd3d3r37s348eOFZdJbWloC0K5dOyHv/7nIFivTp08fKQ3xmzdv0rBhQwBSUlI0j1UqFWlpaSKlfRIZWptzQ9/aFixYoHnctWtXneeikdEMB13TO6sBLup/Vft9ZdEkMx4eHuzZs4dGjRoxbdo0bGxsaN++vVCDHjKrtdQVxLGxsTo3zzJUSsnG2LFjGTt2LCEhIfTr10+0nH+FiE007ZvU2NhYnc3+1NRUvetRI6vBBTB58mQCAwMpVKgQ/v7+tGrVSviMp9w4f/680HVOuXLluHbtGklJSZrZBw8fPhQexwDyfseqVKnC5cuX+eGHH0RL0UHWz1J7PQiZ19EHDx5oZmqIQtbz9e7dOyHzfz6Fp6cnM2fOxNfXl9KlS9O/f39mz55NSEiIUF2XL19m7NixmJiYEBYWRpcuXVi5cqXmXlckM2bM4Oeff+bhw4e0bNmSfPnysWLFCmF61BE3r1+/1hSVqHn9+rXw+WFv377VqQZ/9+6dznMRprP6+vXhwwfu3r0LZP4GyBCpJOtvpKwYTHoD/wp1xlWlSpW4desW9vb2wswtdYXuvXv36Nmzp840dxmQNVZm/PjxoiXkyMGDB0VLyJGPDQCGzGo4UYs/mbWBfGaujGZ4VmTRoX1+ZNEkMzt37sTW1pZu3brRvHlzjIyMpDlvaWlpJCcnc+XKFfz8/AB48+aNTpyLAV169+7NmjVriI6OJj09nRYtWjBq1Cih1cRqZBzQWqRIEW7cuEFiYiIJCQmaeREXLlygdOnSetfzNZAnTx7NppAs5NSZ+vr1ax4+fKgZ4CeCWbNmcfjwYVJTUylVqhQPHz6kUaNGwo1KyBxuuHnzZo2Jqo4BDQsLE6JHHUP3/v17+vTpQ/ny5XWuW6Iz6WX9LMPCwvDx8SE5OVlzrHjx4vz+++8CVcl7vkxNTWnTpg01a9bUMepFd7G/fv2aFi1aaKL8+vXrJ8Vw1oULFxIcHMzkyZP59ttv8fHxwcvLSxMPJ5KqVasSGRnJ/fv3ycjIoHLlyuTJk0eYHicnJ3bt2kWzZs2yFQwpFAquX78uTBtkzq/QNp7LlCmjeS6yMjw8PFwTP/3hwwfy5MnDxIkT6dOnjxA92sTHxxMYGMj58+dRKBQ0bNiQ4cOH8+2334qWJh3i7zIMfJV88803rF27FnNzc5YtW4aZmRkpKSlCNalUKvr370/lypXp2bNntuxRUcgaK/OxyI8ePXoIi/woV64ckHljERcXh6mpKeXLlxf+Wco8AFhmbbIji4EKcmlRI6MmmTl27Bjbt2/H3d2dlJQU7OzshHZnqOncuTMDBgxAqVTStGlTvvvuO2JjY1m8eLG0MwVkwN/fn+vXrzNw4ECUSiVbt27Fx8eHGTNmCNUl64BWFxcXBg0aRGJiIpMnT6ZAgQIEBQWxatUqfvnlF73rkZnPGeYsiqydqQqFgmLFitGwYUMKFSokSBWcOnWKw4cP4+HhwdixY3n69Clr164VpkebSZMmUbduXWJjY+nUqRNHjx6lTp06wvRo517LiKyfZWBgIOvXr2flypVMnDiRo0eP8uzZM9GypD1fPXr0EC0hV1JTUzVr2ISEBCkKElJSUnQy6K2trYVsqOfE8+fP+fPPP2nbti1+fn5cvnyZ6dOnU6tWLSF6du3aBSB0VtjHkLEy/NChQ2zatIng4GC+//57AC5dusSMGTMoUaIEP/74ozBtT58+xdHRkXbt2vHzzz+TlpbGmTNn6NGjB1u3btX4PwYyMZj0Bv4Vc+fOZe/evVhYWFC3bl2WLl3K5MmThWqaPHkyLi4unDhxgp07d+Lj40P79u2F30zLGiuj/aMnU+RHRkYGCxYsYOvWrZiZmaFQKEhOTqZ///64uLgIO5eyDgAGubXJiIz/jwCPHj3SVDBqPwb466+/hGi6d++exsR9+PChjqH76NEjIZogsyr8Uxt3ItqvixUrxvDhwxk2bBjR0dGEhoaSkJCAk5MTw4cPF5ZvO2zYML777jsSEhI01/rz58/TtGlTRo8eLUTT10B0dDQ7duzQVJO1bt0ae3t74esKmQe0RkdHk5KSQuHChQFo0KAB27ZtEx4XIRsyD3POGvmREy4uLixevFgPav6hZMmSFChQgCpVqnDr1i1sbW3x9PTUq4bceP/+PR4eHnh5eWFlZcWAAQOERls2adIEyIywmD9/vs5rEyZM0LwuClk/y6JFi1K/fn2+//57Xrx4wejRo+nYsaNoWdKer9zigUTTt29fhg4dyosXL1i0aBF79+5l2LBhomVhYmLCmzdvNPch9+7dE6zoH6ZNm0bLli2JiYkhOjqaQYMG4enpyebNm4XqSklJ4fDhw7x+/VrnuOgowvXr13/09cGDB+tJyT+sX7+egIAAqlSpojlWr149AgICcHNzE2rSL1myBBcXF7p27ao51q5dO01hgsg1j4wYTHoD/4oiRYowYMAAAAYNGsSUKVMEK8rEyMiIunXrEhcXx/379zl37pxoSdLGymgjU+THmjVrePr0KYcOHdK0xz9+/BhPT09Wr16d64BgfSLTAOCsyKJN28zNau6C2FZrGc1wgJkzZ2oeZ61kFDVzY82aNULe91M4OjpqqmxyQ3TEk7W1NdbW1jx58oSwsDBmzJjByZMnheW3ag/DA6S4YZUdlUql0+6dN29eoe3famQd0AqZ50h7A01k1q52PmxOiBxU9rUPc46Li9P7e+bJk4ezZ89StWpVoqOjadq0KUlJSXrXkRPqfOSKFSty+/Zt6tWrJ3QtPWfOHOLj4zl//rzOAPj09HShG+xqZP0s1SZqxYoVuXTpEi1atCAjI0O0LGnPl6zxQD169KBixYocO3aM9PR05s2bJ2zzWptRo0bRv39/nj9/jouLC7///nuu3dD65vXr1wwaNIiFCxfSuXNnHBwchGf4Q+bg2Hfv3vHdd99pjikUCuEm/cKFCylRogTNmzeXZrZTUlKSjkGvpmrVqrx9+1aAon+4du1ajoWD3bt3JzAwUIAiuTGY9Aa+iHfv3jF69Gh69+5N586dgUxjKSUlhRUrVmBmZiZM28GDB9mxYwcXL16kffv2zJ8/X2irqRpZY2W0kamy+Ndff2Xr1q3kz59fc6xcuXIsXLiQgQMHCjfpZRsArI1M2mRutZbRDIePVy/euXNHj0r+QXS1XW6IGIr5bylbtiwuLi6aDdt+/fp9coPhv8HBgwdZu3Ytt27dwtTUlBo1ajBkyBBh1f1fA7Vq1WL+/Pn0798fhULB5s2bqVGjhmhZ0g5orVWrls56wsjIiKJFi2JlZcWsWbMoWLCgXvV8rB1dZGYsGIY5/xsmT57Mpk2b8Pb2JjAwkGbNmjFixAjRsoBMc97Ly4tu3boxc+ZMkpKShHal9ujRg9u3b3Pz5k2ddY2xsTHm5ubCdKmR9bPs1asXI0eOZNWqVXTt2pWDBw9StWpV0bKkPV+yxgNB5jwu9VwUWbCxsaFq1ar8/vvvKJVKxo4dK8X3CzIj2D58+MCJEyfw9vYmOTlZio2gv//+m19//VW0jGxs2LCBiIgILly4QNu2bXFwcNCJMhLBxz4v0ZuNH7tvEx1pLCMGk97AF+Hr60uNGjV02mWWL1+Ol5cXfn5+uLu7C9MWFBREr169WLJkiY7BKxpZY2VkMuazktPnV7hwYaGaZR0ADHJqU5u76enpmmFlCQkJlCxZUqQsQE4zHDKr+P39/SlWrBiTJk3C1NSU9+/fs3TpUkJCQrhy5YreNX0qr1xUR0RqairXrl3LddEnwwZtVtQV2CI2GH799Vf8/f2ZMGGCxki9dOkSnp6eTJ48WahZKTNz5sxh3rx59O7dG6VSScuWLaXYgJR1QGtMTIzOc5VKRUJCAiEhIfj6+up9jShjZqw2hmHOX4a5ubnGYA4PD+fdu3dCM/K1cXd3Jzo6mtq1a9OzZ0/hFbI//PADP/zwAy1atJByaLOsn2WPHj3o2LEjBQoUYOvWrVy+fJmWLVuKliXt+ZI1Hkg2rl69qvO8fv36QGaUy9WrV6VYs7Zt2xZLS0u+//576tatS+fOnTUFmSKpUaOGNPeP2jRt2pSmTZuSkpLCgQMHmD9/Pu/fv6dLly507txZE/mnTypXrkx0dHS24pvo6OgcK+z1ibGxMfHx8dl+j+Lj4w0mfQ4YTHoDX8SFCxeIjIzUqfLJmzcvM2fO1MmY0ifqjDL1JPmUlBSdIbbqFlQZkClWRtbID+0KwayIrJ6VdQAwyKktt66b5ORkVq5cKbTrRkYzHDKzY2vUqMHff//N6tWrsbGxYcKECZiZmQkbEJaUlERqair29va0atVKmgrPR48eMX78+ByvCQqFgsOHDwtQ9XmIuO5v3LiR4OBgypYtqzlWtWpVzM3NmTFjhsGkzwUzMzMp53rIOqC1WLFi2Y4VL16c2bNnCxlQ7OXlxcyZM3PtwFOvG0VgGOb8f0cGk1KNqamppmK9b9++9O3bV6ien3/+mYCAgFxjzURGDuaETJ+lOo6udOnSUm5wgDznS9Z4INn4WPStLGvWCRMm0KtXL8133s/PT9jQWG3at29Phw4dqFGjhqboC5AmFi5//vzY29tjb2/PX3/9xYwZM/D29ubSpUt61zJhwgRGjx7NmDFjsLCw4MOHD5w5c4a1a9eybt06vevRpnfv3syYMYOAgACNB6AuMhT9eykjBpPewBeRJ0+eHE2avHnzki9fPgGKoFmzZhrTIycT/Pr16yJk5YhM1euyRn6kpKTkWiGrvfmib2T+AZFRm8xdNzKa4QDPnj1j48aNpKSk4ODgQHh4OIMGDWLIkCE6C1N9cvjwYc6dO8euXbvw8PDAxsZGipbOatWqERERIVTD18T79+91DHo1lStXFhqPIjtq0/TNmzc6v0miDa6vbUCriYmJkA5HS0tLQOyaJjcMw5wN/DcZPnw4IHf0oIGvn5zigURX7ELmTCLRmeXaHDlyRLSEz+Lbb7/VPJbBoAf45ZdfGDlyJBUqVBAtJVcuXbpEVFQUv/32GzVq1MDLy0uIjtq1a7Ns2TICAgI0BSaNGjUiMDBQeJd9nz59ePjwIa1ataJatWqkp6dz//59BgwYQPfu3YVqkxGDSW/gi8iXLx8vX77MNozyxYsXwqqcteNkZEQmY16bj0V+iCQ1NZVx48bl+JrIc1m/fn2aNm0qZUuWjNpk7LpRI6MZDv9Ub+XPn583b97g4+MjRZu1hYUFFhYWpKSkcPDgQRYsWEBiYiJdunSRcoPIQHY+1gHxNeX765vZs2fj4OBA7dq1pfstl2lA66dITEwUEu9nY2MDwL179+jZs6d0N/mfGubs4uLC4sWL9SnpszFcN+Rm3bp1WFtb06pVq2z3bAYM/KeQNR4oNDRUKpNezfv37/nll184efIkxsbG2NjYMHLkSKnu32TD1NRUs+koE3/99RdRUVFERUWRL18+unTpwo4dOyhVqpRQXfXq1SMoKEiohtxwdXVl4MCBmi6D+vXrS9utJBqDSW/gi3B0dGTChAksWLCA8uXLA/Dw4UNmzpwpfBdMqVQSFBREdHQ06enptGjRglGjRgk13UDeWBmAQ4cOkT9/flq2bMmAAQN49eoVxsbGrF69WthFU9ZqA29vb548eUKzZs1o3bo11tbWOhUHIpFRm4xdN2pkNcO1KV68uHSa8ufPT4cOHShQoADr16/H399fmElvYWEh5H0N/L+FiYkJgwcPFi0jG7INaFVz4MCBbMdev37Nzp07hWbbqlQq+vfvT+XKlenZsyc//fTTV2GKxMXFCXtvlUpFRkYGJiYmJCYmcurUKWrUqKHp1PD399ebFjs7O8zNzbG1tcXS0vKr+OxEU7t2bXbv3s3cuXOpXr061tbWtG7dmu+//16orpyuEdrIEL327Nkzbt68ScuWLYmPj8+xC00Ex48f58SJExgbG9OmTRuaNWsmTMvHOhn3798vvBincuXKzJo1CwsLC82aH8R/v2bNmoWRkRHTp09HpVIRHh6Op6en0PkVstO8eXNCQkL48ccfda79ouOMbW1tKVu2LPb29tSuXRuAixcval4X8V37Gq6v3377rXCP4mtAoTKUQhj4QlatWkVgYCCmpqYolUrS09MZPny48Cnzvr6+3Lhxgz59+qBUKtm6dStVqlTRiXURwa5duz76uqiK9qioKFasWIGXlxeNGjWiU6dOzJkzh6NHj6JUKpk+fboQXWfPns31NYVCIdSce/78OTExMcTExHDmzBnMzMxo3bo1VlZWNGrUSJguGbX17t2bFStW5Nh1M3ToUKFRJV27dtW8v52dnfDoCjXdunXTXC+0H8vAxYsXiYiI4ODBg9SpU4cuXbpga2srbMNFPYskN0Qt3tPS0j5pIPXr14+QkBA9Kcqkdu3aOcaNqFQq0tLSsg01M5DJ1KlTGTp0KDVr1hQtRYdXr17pPNce0GpkZCQsTszJyUnnuZGREcWKFcPKygoHBwchmtQolUpOnDjBzp07iY2NpX379syYMUOopk8h6nfgzp07jBgxAjc3NywtLTXr1MTERLy9vWnRooVe9ahUKi5cuMDhw4eJiYmhfPnytG3bljZt2ggZzqfNp9bKCxYs0JOSnPnw4QN//vknp0+f5syZMzx9+hRLS0vmzZsnRE/Wa4Q2CoVCeM70sWPHcHd3x8jIiLCwMNq1a4evry+2trZCdS1btox9+/bRvn17lEol+/fvp1+/fgwYMECIHnXBWUJCAvfu3aNZs2aYmJhw5swZvv/+ezZs2CBEl5qcvmcyfL/atWvHb7/9pnmuVCrp1KkTv/76q0BVmQwcOFD455YT9erVIy0tTeeYDHHGMl7LZNSkpkGDBjl2pKpUKhQKBRcuXBCgSl4MJr2Bf0VycjL37t3DyMiIqlWr6pgSf/zxB02aNNG7Jnt7e3bs2EGePHmATLPE3t6e/fv3613L14CDgwPLli2jXLlywD/GZWJiIj179hS2YMhtYNrDhw/58OED165d07OinFEqlRw4cIBVq1Zx8+ZN4YsFbWTQtmvXLnbs2JFj181PP/300YXEfxtZzXBtIzUlJUXzWOQCZvny5URFRVGgQAG6du1K586dKVGihN51ZCVrJbH2Ukbk4l2m75M2jx8//ujr6t8BA7r06dOHy5cvU7ZsWZ0NKVk29rKSnp6OnZ2dsN/v1NRU4Z1SH+PFixfs3r2bXbt2YWxszM6dO0VL+iiiricjRoygc+fOmnX12rVr2bt3L/Hx8Tg7OxMWFqZ3TdrcvXuXQ4cOcezYMfLly0dwcLAwLephfBcuXODJkyfY29tjbGzMvn37KF++PD4+PsK0qXn9+jWnTp3iwoULxMTEULBgQcLDw0XLkpKePXvyyy+/MGLECCIiIrh+/Tqurq5ERUUJ1fXjjz+yc+dOzcDYN2/e0Lt3b+Hm7ogRI5g1a5YmSuzJkye4ublJG7chGicnJwICAjQFTImJiYwYMYItW7YIVpbpC2zevFmn88CAgf8UhvuQL8MQd2PgX2FqakqdOnVyfG3BggVCbipUKpXGoIfMWA3t5yKRMVYmJSVF54JYuXJlAM3EbVFkNT+Sk5Px8vLi1atXmiEoonj58iVHjx7lyJEjnDt3jho1amBnZ8eiRYuE6pJRW7du3YiPj6dLly7Zum5EGvQAN2/e1OQ3p6SkaB6L3s0/ePDgJ/8mKSlJrwvo5cuXU7ZsWb799ltOnz7N6dOndV5ftWqV3rRo07VrV2JjY7GxsaF79+7CB9mqkbXuQX2tv3LlCufPn0ehUNCwYUPq1q0rWJncODs7i5bwRYga0Kqmd+/eUm5SHTx4kB07dnDx4kXat2/P/Pnzc13DGoCnT59ib28PwJkzZ2jbti1GRkaUKVOGxMREweqgatWqVK1alZEjR5KQkCBUy5AhQ4DM71hISAimpqZA5kBNUVXOAPfv3+fIkSMcPnyYO3fuaOIQR48ezTfffCNMl7a+zZs3k5SUhEqlQqlU8uDBA+EbQBkZGTqZ0t9//70U80iKFi2qE2NWuHBhKczUp0+f6sz6KFu2LM+ePROoKJOEhARmzpzJgwcP2LJlC1OnTsXb25uSJUsK1fXtt9/SvXt32rdvj7GxMYcPH6ZEiRJ4enoCmXE4ojA1NaVNmzbUrFlT57slap2vRqlUsn79em7fvs2sWbMICQlh2LBhH521pA82b95M//79Abh9+7bOYFZ3d3chHY2ydkNAphc2cOBA0TK+GgwmvYH/OKJMilq1ajF//nz69++PQqFg8+bN1KhRQ4gWbbRjZSCzkksdK7Nu3TphsTJKpVLnuXa+qCx5n9evX2fSpElUqFCBqKgoocOv1FPJW7ZsSadOnfD29tZUtIhGVm2jRo1i4MCB0nXdyGiGw+dVEfTr10+vJpjoVv3c8Pb2Jjk5mQMHDuDl5UVSUhL29vbY2dkJjT9ITU3l2rVruf4OijIGlUolU6ZM4fTp0zRq1Ii0tDRWr15NkyZN8PPzE36zIysirk//F0QNaFUj6yZVUFAQvXr1YsmSJUI3Mb4WjIyMNI9jY2N1jKPU1FQRknJFtOmm5sWLFzrrG4VCkS2WSp+0b98eGxsbxo8fj4WFhfD5XFmZNGkSdevWJTY2lk6dOnH06FEpNs5MTU158uSJxpg/d+6cFN1BjRo1YsyYMTg6OmJsbExUVBRly5bVZFCLypouWbIkS5cu1URibd26VdM9KxIPDw9sbW3ZvHkzhQsXplatWsycOZPAwEChuipWrEjFihU1zzt16iRQjS49evQQLSFHfHx8ePnyJZcvX0alUnHixAkSEhKEbmgA7NixQ2PST506Vefe7M8//xSi6c2bN0Le93OIiIgwmPRfgFy/2Ab+JxBVcTBnzhzmzZtH7969UalUtGzZEjc3NyFatAkODiYoKEhjwOXJk4cmTZpQu3ZtevbsKcykL1++PLGxsTRo0EDn+MWLF6UYkrRu3TpWrFjBxIkTNT+CIvnrr78oX748VatWpVq1alKY4Gpk1iZj142MZvjnom8TTH3j9eHDB+7evQtAlSpVpNjIMzU1pUuXLnTp0oVnz54RGRnJgAEDqFSpEkuWLBGi6dGjR4wfPz7Hz0mhUHD48GEBqmD9+vVkZGRw9OhRzWf3/v17pk+fzrp16xg+fLgQXQb+HbIOaJVtkyoxMREzMzNNJWBKSgopKSma10UPnvsUojY9ihQpwo0bN0hMTCQhIYHGjRsDmZEuoro/ZcfS0pJhw4bRuXNnVCoVkZGR2NjYCNMzfPhwTb56mzZtaN26NRYWFtJsyL5//x4PDw+8vLywsrJiwIABUqz1J02axJAhQ0hISMDR0ZH79++zbNky0bI0c2PU8UpqNm3ahEKhEGbSe3t7M3fuXLp06YJCocDKyor58+cL0aLN48eP6dWrF1u2bCFPnjxMmTIl1zhVfTJu3DjREnKlW7duUg5NjomJYdeuXTg4OFCoUCHWrVtHly5dRMvS+X2WpUBBqVTy5s2bXPXIvuYx8A8Gk97A/wyxsbHC41ByQtZYmREjRuDs7MzMmTNp0aIFCoWCM2fO4OXlJTS+5cWLF0ydOpW///6b0NBQnfYxkZw4cYKrV69y9OhRpk2bxps3b7C2tqZ169Y0a9ZMqGkps7aPIcuiJidk1SZiEzQ8PFxzTfjw4QN58uRh4sSJ9OnTR+9acuPly5e8fPmSV69eCW3lr1atmtChyLmxd+9eNmzYoHMtKFiwIPPmzcPJyclg0n9lbNq0See5ekBrr169hA5olW2TysnJiV27dtGsWTMUCoU0syvUqFQqMjIyMDExITExkVOnTlGjRg0qVaoE6HY46hMXFxcGDRpEYmIikydPpkCBAgQFBbFq1Sp++eUXIZpkx83NjZCQEE2nXocOHejdu7cwPZMmTWLSpEk8fvyYo0ePEhgYiIuLC02aNKFNmzaaOCNRqM2iihUrcvv2berVqydFrEzDhg0JDw8nNjYWpVKJubk5xYoVEy1Lc81PT0/PFu8qklKlSrF8+XLRMrKhUCh0OsYTExOzdZCLYN++fSxdujRbxXNMTIwgRf9w/Phx5syZoxma3KlTJymGJpuYmOh0d+XNm1eKziDt65UM1y6AW7du0axZs1zXYCLXPI8ePdIMnM4J0bFKsiH+G27AwH+IZcuWMWfOHHr06EH37t2lqfaRNVamcePGeHh44Ofnx/jx41EoFFStWpXZs2dTr149Ybrs7Ox4//499vb2bN26NdvrItvb6tSpQ506dRg3bhzx8fEcO3aMRYsW8fDhQ2JjY4Xpkl1bbsiyqMkJmbXpk0OHDrFp0yaCg4P5/vvvAbh06RIzZsygRIkS/Pjjj8K0PX36lKioKCIjIzE2Nsbe3p7w8HBprv0yoVQqc+ywKVKkiLQbUiLZsmULbdu2lfa7tHbtWikiGLIi2yaVuhvqxo0bgpVk586dO4wYMQI3NzcsLS3p2bMnkGkmeXt706JFC01Rh74xNzcnOjqalJQUTXxYgwYN2LZtm2YDQQTv37/Hz8+Pe/fuERAQwOLFi3F1ddXJ6haFiYkJ7dq1o1KlSrRo0YK///5bx1gSRbly5ejfvz92dnZER0ezdu1a9u/fL9ykr1ixIl5eXnTr1o2ZM2eSlJQkNKpLzY0bN1i8eDGBgYHcvHmTQYMG4e/vT5UqVYTqevHiBa6urpw+fZqMjAwaN26Mr6+v8N+o2NhYFi9enK16V/Rw9Z9++onJkyfz7t07wsLC2LZtGx06dBCqCcDX11dn0K5MLF++nPDwcEaMGEGpUqXYsmULrq6uwk36GjVqEBISQkZGBvfu3SM4OJhatWoJ1SQrtWrVkmoNpk2hQoVo166daBlfDQaT3sB/HFE3/OHh4dy9e5edO3fSq1cvatWqRc+ePYX/uMgcK2NtbY21tTXv3r1DpVJly3Les2eP3lvn+/TpI7VBeuPGDf744w/++OMPLl68SKVKlRg9erRoWYDc2gx8naxfv56AgACdG9R69eoREBCAm5ubMJPeycmJuLg4OnbsiJ+fH7Vr1xaiIysWFhaiJeRIUlISSqUym2mkVCr58OGDIFXyolKpmD59OklJSVhbW2NraytNVxfIO6BVRmJiYihRooTm8wsODqZmzZpYWloK1eXj48PEiRNp06YNO3bsADI7XuLj43F2dqZFixZC9eXNm1enkEQ9YF0knp6elCpVihcvXpAvXz4SExOZPXu20O5PNepoGVmqUN++fcvZs2c1a8InT55gaWnJgAEDsLKyEqJJG3d3d6Kjo6lduza9evXi5MmTzJ07V7Qs3N3dGTp0KAA1a9Zk/PjxzJkzJ1v3kr6ZO3cu5ubmLF68mIyMDDZt2oS7uzsrV64Uqmv27Nk4ODhQu3Ztqe7dRo0aRUREBEqlklOnTuHo6KjZCBVJuXLlaNu2rWgZOSLr0OSZM2cyf/58Xrx4QZ8+fWjZsqXwPHrI3Dhbv359tseQ2d0rAhk+r9woWrSoJkLVwKcxmPQG/uM0bdpU2HtXrVqVKVOm0K5dOzw9PXFxceHSpUvC9IC8sTLa5JZhHhQUpHeTfvz48Xp9v89l3LhxnD17lnz58tGqVSvs7Ozw9vYWHlskuzYDXzdJSUk5VpBVrVqVt2/fClCUifr7vm3bNrZv367zmkKh4Pz580J0jRs3jtevX+f6uqg8yKZNm7JhwwYGDx6sczwoKIjmzZsL0SQz/fr1o1+/frx7945jx47xyy+/8ODBA5o1a0bbtm2Fb8bI2v2Q23m5ePEiwcHBep8VcfjwYWbPnk1AQIDmWP78+ZkyZQpeXl5YW1vrVY82T58+1VQznzlzhrZt22JkZESZMmVITEwUpgsyq/G0b/aNjIwoWrQoVlZWzJo1S1jl+vXr11mwYAHHjx/H1NQUPz8/oTMYtPnll1+kqkK1tLSkZs2atGrVipkzZ9KgQQNp8ughc6ZMkyZNOHjwIKVKlcLb21uKeUrJyck6xQe2trZSRDzdv39f5zo2YcIEKYaOmpiYZFtXyELXrl3p2rWraBk6dO3alYULF2JlZaUT2aKe+yESWYcmm5mZSTHnICstWrTg1q1b2R4DwtbVuQ1tfvbsGZs2bWLKlCl6VvQPH1u33rlzh2rVqulRjfwYTHoDX8TixYtxcXEB4Pfff9ep9BkzZgwrVqwQNgj1xYsXREVFsWvXLjIyMujRowerV68WokUbWWNlPgcRRsC0adPw9vYGMlvVtXdde/Tokc2Q0xf16tVj3LhxUrbYyaztY8hqNMlMgQIF9Pp+SUlJub6WkZGhRyW65JRtnZ6ezv79+wkODta/oP8fdfa1GlkysJ2dnenTpw+XL1/GwsKC9PR0zpw5w71793KMFTOQSaFChbCzs8POzo60tDROnz7Nnj17hJv0sg1oVaNd3aZUKjX/j9euXRNiKAUGBhIUFKTz29i7d2/q1q2Lp6enUJNeu6slNjZW59ylpqaKkKQhaz6ySqUiISGBkJAQfH19cXd3F6IraydQRkaGFJEyIF8V6rFjxyhZsuRH/8bFxYXFixfrSZEuBw8eZMaMGdSoUQOlUsnMmTNZsmQJzZo1E6JHjUKh4MaNG5prxt27d6X4jqWnp5OamqoxTZOTk6Womq1evTo3b96kZs2aoqXocPDgQXx8fHj58qXO7+SFCxcEqsrckI2OjubkyZM6x0XHA4F8Q5M/5SctWLBAT0r+/fuvW7eOIUOG6EFNJkuXLtV5/ueffxIcHMyBAweyJTrom5wKU6Ojo9mwYQNnzpzhypUrAlTJi8GkN/BFnDhxQmPS+/n56Zj0T548ESULyMyf++mnn5g9e7bwG+isyBgr8zmIWABqZ8du3LhRx6QXmVc5YsQIkpKSWLduHefPn0ehUNCgQQMcHR2FV6zLqO38+fM0atToo38jsuvmU+jbDIfM6vCP0bhxY0JCQvSkJpPKlSsTHR2drT0+OjpaaEar9jDuN2/esHXrVkJCQkhKSsLJyUmYrq5duxIbG4uNjQ3du3eXpjKkePHibN++nS1bthAdHQ1kxlcsXLhQ+PXrayFv3rxYWVlJERUh24BWbd6+fUtYWBhbtmwhOTmZjIwM9u7dS8WKFfWuJTU1NcfN67p16350A1IfFClShBs3bpCYmEhCQoKmkvLChQvCc6ZzGpRZvHhxZs+ejZ2dnQBFmahzuFNSUjhx4gQhISHSrCNkq0L9lEEPEBcXpwclOePv78/mzZs15u7Vq1eZNWuW8Bivn3/+GScnJ2rUqAHAvXv38PPzE6oJoGPHjgwaNAgHBwcUCgU7duyQIt/50aNHdO/enbJly+p830Wbzr6+vri6umbrChLNtWvXiI6OlqJCPStZhybXr1+f4sWLC9Ojjqi7cOECT548wd7eHmNjY/bt25drxbhs7N69W68mPfxTILFhwwauXLlC3rx5CQoKEr4BWrVqVSBzXbZr1y42btzI/fv3sbOzY8+ePUK1yYjBpDfwRWjfEGa9ORT9I3j8+HHMzMyERjB8CpliZb4GZPqOvXnzBkdHR6pUqULz5s1JS0vjzJkzhIeHExYWluNN7f/L2jw9PT95syWq60ZGMxzINY/14cOHfPjwgWvXrulZUWZL9ejRoxkzZgwWFhZ8+PCBM2fOsHbtWtatW6d3Pdrcu3ePDRs2EBUVRbly5UhJSeHIkSNCW+a9vb1JTk7mwIEDeHl5kZSUhL29PXZ2dtk2Z/VNoUKFGDlyJO/evUOhUBjM+a8Y2Qa0qvHw8GDPnj00atSIadOmYWNjQ/v27YUY9JB5s5oboju5XFxcGDRoEImJiUyePJkCBQoQFBTEqlWrpIjXyAkTExPy588v7P0nT55MYGAghQoVwt/fn1atWjFmzBhherSRrQpVdvLnz69TfV2nTh3h95EAbdq0Yf/+/Vy4cAFjY2Pq16/PN998I1oWY8eO5dtvv+XEiRMolUocHBzo0aOHaFk4OzuLlpAjZmZmwmfS5USJEiVIT0+X0qRv1aoVP/74Iz/99BNNmzYV/v+oNrcPHjxISEgIpqamAPTq1YsBAwaIlPbZ6HudsXbtWkJCQjAzM6Nr164sW7aM3r17CzfoAeLj49m8eTPh4eGUKlUKBwcHNm/ezMKFC0VLkxKDSW/gXyP64p2VhIQEevXqxbt379i+fTuDBg1i+fLlmp07mRF9sygrMn3Hli5dSo8ePRg2bJjm2JAhQ1i1ahUBAQHC2r9l1Sbzd1pGMxyyVx4lJyfj5eXFq1evhC1iateuzbJlywgICNBoaNSoEYGBgUIHaY4YMYIrV67QsWNHNm7cyA8//ICNjY0UmbampqZ06dKFLl268OzZMyIjIxkwYACVKlXSeya3NtHR0fj4+HD37l3gnxkuIiM/DPxvsXPnTmxtbenWrRvNmzfHyMhI6O94nTp12L17d7bq7z179lCpUiUxov5/zM3NiY6OJiUlRbOB16BBA7Zt2yZcW24kJiYK7WjMkycPY8eOZezYsaSlpfH8+XNpzC7ZqlBlx8rKisDAQPr374+xsTERERFUr16dN2/eoFKp9D6/JSYmBktLSw4cOKA5lp6erplv89NPP+lVT050796d7t27s3XrVimGoAI0adKEP//8kxMnTvDhwwdatGhBkyZNRMvihx9+4NChQ9IZ9aVLl6ZLly40b95cZzC3DINQt23bxpEjR1izZg2urq5YWVnRrl07WrZsKVTXixcvdM6VQqHg1atXAhV9Pvpe//j5+WFvb8+oUaM03c6yeClt27alffv2rFu3ThPJGBoaKliVvBhMegNfhCz/6Dkxb948Zs6cia+vL6VLl6Z///7Mnj1bSEXslyLreRVhtMp6Lv74448cKxdHjBhBx44d9S9ICxm1vXz5UmfSfVZEDpqS0QzPyvXr15k0aRIVKlQgKipK6M1+vXr1CAoKEvb+OXHt2jXq1KlD9erVNVW6Ml47Xr58ycuXL3n16pXQarxz587h7u7OjBkzsLS05MOHD8TExODu7o6Pj48UQ8tk5dmzZ9y8eZOWLVsSHx9P2bJlRUuSbkCrmmPHjrF9+3bc3d1JSUnBzs5OqKk7ceJE+vTpQ3R0NA0bNkSpVHLx4kXOnj3Lpk2bhOlSkzdvXh3zoWHDhgLV/IO2Uanm9evX7Ny5U2jX58GDBzl9+jTOzs7Y29vz7t07xo0bx8CBA4VpUjNs2DDWrl2rs+nZq1cvwsPDBaqSlzVr1pCRkZEtEz8yMlLI/JZ9+/ZhaWmZ43VBoVBIYdKrCQsLw9HRUbQMACIiIvD39+enn35CpVIxadIkxo8fT69evYToadCgAQqFgoyMDLZu3UrevHkxMTFBpVKhUCiEZ9JXqFCBChUqCNWQG99++y19+/bF3t6eQ4cOERAQwPbt24XNUlJjaWnJsGHD6Ny5MyqVisjISGxsbIRqkpXIyEhCQ0Pp2bMnlStXplu3bh/tKNQn/fv3JzIykr/++gt7e3spBl/LjMGkN/BFPHv2DE9Pz2yPIbONRSSvX7+mRYsW+Pr6AtCvXz/D4vj/iIjs0UePHjFq1KhsjwH++usvvevRxtjYONsxIyMjnZtsUcimLTU1VWfSvazIZIarWbduHStWrGDixIn0799ftBx27NhB9erVNYOufX19qVatms68CH1z7NgxDhw4QGhoKF5eXrRu3Vr4sEU1T58+JSoqisjISIyNjbG3tyc8PFxozvTKlSvx9/enfv36mmMdOnTg22+/ZdmyZQaTPheOHTuGu7s7RkZGhIWF0alTJ3x9fYVX58k2oFVNsWLFGD58OMOGDSM6OprQ0FASEhJwcnJi+PDhes/zL126tGYWw/HjxzEyMsLc3JxZs2ZRpEgRvWrJStasZCMjI4oWLYqVlRWzZs2iYMGCwrRlNSqNjIwoVqwYvXr1wsHBQZAqWL16NV5eXhw4cABzc3Pmzp3LgAEDhJr0EyZMIC4ujkePHumsmdPT06VYG8rK1atXRUvQQW1k9enTR3jhzaeQqVM1ODiYbdu2aYYmDx8+nKFDhwoz6WXPth43bhzv37/n6tWrpKenU69ePWmiB5cvX87vv//OX3/9RZMmTRg3bpzwKnoANzc3QkJCOHjwIJC5du3du7dgVXJSs2ZN3N3dmTJlChEREWzdupVnz54xffp0hg0bJjRdYtq0abi4uLBnzx5CQ0NZsGABJiYmnD171nAPkgMGk97AF9GvX78cHwP07dtX33KykZqaqrnpSUhIkGb3UEamTZuGt7c3ALt27dIx3Hr06MH27dsZOnSo3nXNnDlT8zjrUCSRQ5KUSiXv3r3LFqchwwwEGbWVLVuWBQsWCHv/z0E2M/zFixdMnTqVv//+m9DQUKFxMmq2b99OYGAgAQEBmmPqgaMKhYKuXbsK0WViYkLHjh3p2LEjd+7cISwsjNTUVH766ScGDx5Mnz59hOhycnIiLi6Ojh074ufnR+3atYXoyMqLFy90DHo1DRo04NmzZwIUfR388ssvhIeHM2LECEqVKsWWLVtwdXUVbtKDXANa1WzYsIGBAweiUCiwtrbG2tqaJ0+eEBYWxowZMzh58qTeNRUvXpxx48bl+rqLi0u2al59EBMTo/NcpVKRkJBASEgIvr6+QiP01q5dK02MjDYqlYqaNWuyZs0arKysMDMzE25YTp06lcePH+Pm5oabm5vmuLGxsTSDw3NDxLmLjIykS5cuuXZaiuqyPHXqFBcuXGDZsmVUqlQp27lRxzPIQN26dUVL0KBUKjUGPWRujBoZGQnTU65cOYAcu4tNTU1JSUkRalReunSJMWPGUKJECTIyMoiPj2fVqlVSdFHt2bOHxMREevfuTatWrahXr54UHaomJiYMHDhQsxmrUql48OCBtLFw2oj6fSpYsCD9+vWjX79+nDt3jtDQUBwcHPjzzz+F6FGTN29eHBwccHBw4OrVq4SEhDBixAiqVavGtm3bhGqTDYNJb+CL+NiNjmj69u3L0KFDefHiBYsWLWLv3r06Gd0yI+IifvPmTc3jjRs36pj0ItvTRVbnfozOnTvj4eGBr6+vZtGSmprKnDlz6NKli0FbFkTfOH8MGc1wyOxcef/+Pfb29mzdujXb6yIyK7ds2UJwcLBOxEfbtm2pUaMGP//8szCTXptq1aoxa9YsJk2aRFRUFGFhYcJM+rNnz5IvXz62bdvG9u3bdV5TKBSafFt9k5ycnOtrIm+oZScjI0PHgPj++++luGmVbUCrmoiIiGxVzWXLlsXFxYXx48cLUvVx4uLihLxvTgPdixcvzuzZs4V0MWrTu3fvTw5+F4GRkRH79u3j5MmTuLq6cvz4ceH/j9999x3fffcd+/fvl+pa+uTJk1yjuaKjo7GyssLf31/PquDBgwcA0nVaOjo6MnXqVJ49e5btXlehUHD48GFByv7h8ePH/PHHH9SvX58HDx4Iv94DFC1aVCf7/dChQ8K7lCBzM+jixYs0a9YMY2NjYmJiKF++PG/fvmXkyJHC4oIWLlyIn5+fZpBnTEwM3t7eUnT+79+/n8ePHxMdHc3atWu5fv06tWvXZunSpUJ1hYaG4uvrq7OOLV68OL///rtAVTnz+vVrihQpovld0nex44ULF7Jt+FhYWGBhYcH+/fv1qiUrqampBAQEcO/ePZo1a8aAAQOYP38+06ZNy3FT7f91DCa9gS/iwYMHuLi4EBcXR7NmzZg3b54UU+8hs/q7YsWKHDt2jPT0dObNm0eLFi1Ey/osRNyQaZuoWQ1V0Tc9hw4dIn/+/LRs2ZIBAwbw6tUrjI2NWb16tbDIiBEjRuDs7EybNm0wNzcnPT2dS5cu0bhxY80EelHIqG3QoEFC3vdzkNEMBzm6kbKiUqlyvNEvX748GRkZAhTljqmpKY6OjkKzWnO6kU9PT9fEkYiidOnSXLp0SRNZpObSpUs6JrQBXUxNTXny5InmN/HcuXNSVBjLNqD1c8iTJ49oCV8FJiYm5M+fX6gGWTfZXV1dWb58Oc7OzpQsWZKVK1fqdF+K5MiRI8yfP18z+FR0BvbYsWM1Gy3jx49n2bJlmtf8/f2xsrKicuXKetc1YcIEABYsWKCJOXj9+jXnzp0T2qGUkpLCoUOHGDRokNDf6tw4ceIEU6ZM0czW8PHxYcGCBcK7utzc3BgzZgzz5s1DoVBgYmLCL7/8IlQTZN7Hbt++XVM1/+jRIzw9Pdm8eTN9+/YVtk58//69xqCHzLz1+fPnC9GSE0WKFKFYsWKYmZmRkZFBUlKSaEmsWbOG9evXs3LlSiZOnMjRo0el6ABNTEzE3d2dXr160aRJE5ydndm/fz/lypUjKCiIihUr6t3f6du3L+3bt2fhwoXZ1qqrV6+mffv2etWjjbu7O0lJSVhZWfHrr7/y5s0bfv75ZwoXLsyAAQOE6ZIVg0lv4Ivw8PCgW7duWFpasn37dnx8fKQZtAjQuHFjnVyr8PBwYbl4amSNldFGppv7qKgoVqxYgZeXF5BZ9TxnzhyOHj3KunXrmD59uhBdxsbGLF26lIsXLxIbGwtkZi9qR0gkJSVRoEABgzYyW07Pnj2b6+si8+dkNMMB6tevT9OmTaXKsc3IyECpVGarEFQqlUI7bmRF3WoN8ObNG7Zu3UpISAhJSUk4OTkJ0zV69GimTJmCm5sbFhYWpKenc+bMGebPny/Vb7hsTJo0iSFDhpCQkICjoyP379/XMbtEIduAVjVZ58hkZdWqVXpU83WSmJgo/LNMTU3l2rVruZr1oqI/LCwsdAzUsLAwITpywtfXl2nTplG7dm0p1tTan92jR49yfU0U/v7+XLhwgU2bNpGSkkJgYCC3bt1izJgxQvTs2bOHPn368PLlS81GizZFixYVoktNQEAAmzdv1kQo3b59mylTpgg36atXr86uXbuIj48nIyODIkWKCJ2/oyYhIUEn1qZ8+fLEx8djZmaW4wwvfaFQKHj8+LFmrfjXX38J1aNNv379uHXrFpaWltja2jJz5kwp8vKLFi1K/fr1+f7773nx4gWjR4+WYm7EwoULKViwINWqVeP48eOcPn2aI0eOcOvWLRYuXMiKFSv0rqlSpUqkpKTQp08fVq5cqfO/KPq6f+XKFXbv3g1Ap06dGDhwID///LNQTTJjMOkNfBHPnz/XZDdPnjxZeMwHZFYXTJ8+nWLFirFy5Uq+++47Ll++jLu7O48fPxZu0ssaKyPDTUROBAcHExQUpFnA5MmThyZNmlC7dm169uwpzKRXY25ujrm5eY6v9evXT2iLuEza5s6dm+Pxhw8f8uHDB65du6Y3LVmR0QwH8Pb25smTJzRr1ozWrVtjbW3Nt99+K1RTkyZNCA4OztaRsX79en744QdBquTm3r17bNiwgaioKMqVK0dKSgpHjhzJNjNCn1haWjJ16lQ8PT01cQOVK1dm9uzZWFhYCNMlOw0bNiQ8PJzY2FiUSiX169eXYri0bANa1RQqVEjo7JiviQMHDmQ79vr1a3bu3Ennzp0FKPqHR48eMX78+Bxv6kVGf+S2ASTD5k/hwoX56aefRMvQoL3Gz7rel2H9f/jwYc2a9Ntvv2Xz5s04ODgIM+lbtGhB69atAWjatKnOawqFguvXrwtQ9Q8fPnzQmXFQvXp1KboZ9+3bx5IlSzhw4ABxcXF07doVLy8vbGxshOoqUqQIW7dupUePHqhUKnbs2EHRokWJi4sTOq9u7NixODo6YmlpiUKh4OTJk8yZM0eYHm0GDx5Mq1atMDY2RqVSSdP9ZmJiwps3b6hYsSKXLl2iRYsWUnz3L168SFRUFAqFgujoaH788UfKlClDmTJlhBW/mJqasmLFChYsWECPHj345ZdfNB20oq/7Jib/2M5FihQRvmkgOwaT3sAXof0PZmxsrPNcFD4+Pri5ufHXX3+xatUqvv/+e7y9venatStr164VLU/aWBntires1W9//fWXKFmkpKToVKOq23Fl2M3/FDL/4Ohbm3q3XE1ycjJeXl68evVKeOWujGY4wN69e3n+/DkxMTHExMQQGBiImZkZrVu3xsrKikaNGuld088//0z//v05dOiQps364sWLJCYmStkSLpoRI0Zw5coVOnbsyMaNG/nhhx+wsbERatCradu2LW3btuX169eA+MpAmcnJQIXMuBtAuBkn44BWyPxOyTpXRjY2bdqk89zIyIhixYrRq1cvHBwcBKnKpFq1alJmxGpvAH348IHffvtNmiGa9evX5/jx41hbW4uWAsi9HoXMz0/bBMyTJ4/QeyIPDw88PDzo168fISEhwnTkRv78+bl8+bKmOOLy5cuYmpoKVpW5QbZx40Yg835t586djBkzRrhJ7+XlhaurKx4eHigUCho2bIi3tze7d+9m9OjRwnTZ2tpSpUoVTp8+jVKpZOTIkUIH2Wpjbm7OuHHjiImJISMjAwsLC/z8/IR3RvTq1YuRI0eyatUqunbtysGDB6lSpYpQTZDpg6mvWbGxsTrFTCKvv0ZGRsycOZOaNWsydOhQ5syZQ+fOnaX7TZBphouMiHdYDXxVyGQyq1EqlZqFu7W1NX/88QcbN26kQYMGgpVlR4bzpUY7xzNr5ZvISrisFQ7ag61kq3zOikyfb1ZEart+/TqTJk2iQoUKREVFCa9EldEMV1OiRAns7Oyws7NDqVRy4MABVq1aRWBgoJBKrkKFCrFt2zb27t3L1atXUSgU9OvXj59++kmaKhuZuHbtGnXq1KF69eqaoW6yXBeSk5NJTEykZMmShIWFkZycjJGREf3795em3VoWshqo2igUCuEmvawDWmW7CfwcRGleu3atFPMNviaybgB169ZNaIyYNsePH2fz5s3kyZOHPHnyCM+kVyqVmtiWjIwMnQgXGapQGzZsyKRJk+jRowcKhYKIiAidiEZRTJs2jQ0bNmiMXVk2gaZMmcKoUaM064q4uDgCAgIEq8r8nmkXuZQpU0ZopbqaihUrEhYWxtu3bzE2NqZgwYJA7t04+uLGjRssXryYwMBAbt68iYuLC/7+/lKYzvPmzaN+/fosWrSIjIwMNm3ahLu7OytXrhSqq0ePHrRv3x4zMzO2bt1KbGysputFJEZGRrx7946kpCRu3ryp6cCJj4+X4v6oR48eVKlShQkTJnD79m3Rcnj79q1OAcy7d+90noteV8uGwaQ38EU8e/YMT0/PXJ+LGLiY1bhdv369TiW2aGQxaLIia7Vb+fLliY2NzbbJcvHixRwHWBqQm3Xr1rFixQomTpyoicqSAdnMcDUvX77k6NGjHDlyhHPnzlGjRg3s7OxYtGiRME158+alW7du0l4zZOLYsWMcOHCA0NBQvLy8aN26NampqaJlERcXx+DBgxk+fDj9+vVjzZo1NGnShOvXr1OgQAF69uwpWqJUfMyklx2RN4cir1O5oTYpTUxMSExM5NSpU9SoUYNKlSoBuoUA+qR3795C4/E+Rm4RWBcvXiQ4OJglS5boV1AuqFQq/v77b9EyAKTrLLt16xbNmjXTGPPaES4y3Je4ubkREBDAggULMDExwdLSknHjxgnTo1QqmTJlCmfOnKFhw4akpaWxevVqmjRpgp+fn/CNbAsLC/bu3cuff/6JUqnE3NycYsWKCdUEULx4ccLCwjSbLbt27aJEiRLC9Hh5eTFz5kxpo7Hc3d01c+hq1qzJ+PHjmTNnjhRrjvv37+ts/EyYMIFOnToJVJTJ6dOnmT9/PlFRUbx9+5Z58+ZRunRp4cWY/fv3p1u3bqhUKjp06EDJkiU5cuQIixYtEna/W7JkSZ3n6sjGsWPH6sQvi6Bs2bI63/MyZcponstQ/CIbBpPewBfRr1+/jz4XTbFixaQy6EHeWBmAgwcPsnbtWm7duoWpqSk1atRgyJAhwvJsITMuwtnZmZkzZ9KiRQsUCgVnzpzBy8tLSgPAQM68ePGCqVOn8vfffxMaGkr16tVFS9JBRjO8T58+PHz4kJYtW9KpUye8vb2Fx6Q4OTnlekOvUCjYsGGDnhXJjYmJCR07dqRjx47cuXOHsLAwUlNT+emnnxg8eDB9+vQRomvRokVMnjxZk3VduHBhFixYwJ07d5gzZ47BpM+FAQMG6DxXKBSYmppSvXp1Ro4cKSyGTdYBrVWrVmXbtm00aNCAatWqERoaypYtW6hTpw6zZ8/W+2D1O3fuMGLECNzc3LC0tNR8zxMTE/H29qZFixaaSD19I3PXgXbBjVKpZP/+/QQHB3Pt2jWhpk3W7/ytW7do0qSJIDW6lCtXjv3793P9+nVGjRrF4cOHhc4WuHHjhrD3/hwKFCggfMaUNuvXrycjI4MjR45oir/ev3/P9OnTWbduHcOHDxemLSYmhhIlSlC9enWsra0JDg4mf/78WFpaCtOkZu7cubi4uDB37lwUCgV16tQRuo5WnxNZZ6MkJyfz448/ap7b2tryyy+/CFT0D+np6aSmpmo6vJKTk6XY0PPx8WHBggVA5iyGwMBAPDw8CA8PF6rLwcGB6tWrk5CQoPFNXr16xbBhw4QVNQUGBmY7VrZsWUJDQ/ntt98EKPoHGTaiviYMJr2BL6Jdu3bSmW0pKSlcu3YNlUpFamqq5rGaOnXqCFQnb6zMr7/+ir+/PxMmTKBWrVooFAouXbqEp6cnkydPFraj2bhxYzw8PPDz82P8+PEoFAqqVq3K7NmzNcNPDMiPnZ0d79+/x97enq1bt2Z7XUTXjRoZzXDI3LQrX748VatWpVq1alJoyqkaJC4ujhUrVkjRmi4z1apVY9asWUyaNImoqCjCwsKEmfQ3btxg+fLlmufq38hq1arx9OlTIZq+BqpWrcrDhw/p3bs3RkZG7Nq1i7x585KSkoK7uzt+fn5CdMk6oHX16tX89ttvNGzYkOvXr+Pt7c28efO4ffs2vr6+eh+Q5+Pjw8SJE2nTpg07duwAMuPO4uPjcXZ2pkWLFnrVo01O61VtRK9d3759S1hYGFu2bCE5OZmMjAz27t2ridsQgfZ3XqFQ0KdPH1q2bClMjzaBgYH8/vvvPHv2jEGDBrF8+XIePHjA2LFjhWk6fvw49+7do0mTJsK/T2p+/vlnAgICsLOzy/H1rPOM9MXevXvZsGGDTnd2wYIFmTdvnmYgtwgOHz7M7NmzdSqcTU1NmTJlCl5eXsJnIFSqVImdO3fy5s0bjI2Nhc8PU2fhy9r5qVAouHHjBrVq1QLg7t270mRzd+zYkUGDBuHg4IBCoWDHjh1SVDd/+PBB5/pVp04d0tLSBCrK5NSpUzRv3lznWPfu3QWpySS3eUqA8BkWWefcGBkZUbRoURo2bCj8uiEjBpPewBfRt29fXF1d6dGjh2gpGlJTU3VaJLUfKxQKDh8+LEKWBlkXChs3biQ4OFgnQqZq1aqYm5szY8YMoT/M6kF47969Q6VSUbhwYZ3X9+zZI7RCKTf0XSX4JehbW58+fbJVYGhXaIhERjMc4MSJE1y9epWjR48ybdo03rx5g7W1Na1bt6ZZs2ZCZjJkNQK3bdtGUFAQo0ePFp7t+bVgamqKo6Mjjo6OQjVoox3xYRggmzuXLl1i69atmJhkLpetra3p27cvixcvFvobJOuA1n379hESEoKZmRn+/v5YW1tjb2+PSqWiY8eOetfz9OlT7O3tAThz5gxt27bFyMiIMmXKkJiYqHc92jx69Ijx48fnaNKLXrt6eHiwZ88eGjVqxLRp07CxsaF9+/ZCDXrIXE8/fvyYP/74gw8fPlCpUiXhMSRq9u7dy7Zt2+jVqxfFihUjPDwcR0dHYSZ9YGAg4eHh1K1bl6CgIFxdXXM1xvWJ2ux2c3MTrEQXpVKZ41qwSJEiQrteAgMDCQoK0pi6AI6OjtSpUwdPT0/hJv379+/x8/Pj3r17BAQEMHv2bFxdXTUZ8PqmQYMGH63+FjUjQs3PP/+Mk5MTNWrUAODevXvCNvuzMnbsWL799ltOnDiBUqnEwcFBii5LU1NToqOjNdXqMTExUtxvu7i40KdPHyZMmCBFxwHIPU9p//79Os+VSiXPnz/nyZMnBAYGGgoxs2Aw6Q18EZs2bWLKlCmcPn2auXPnSnGRPHLkyCf/5o8//hDaEitjrMz79+9zzHivXLmyFBnKQK7maVBQkBCD5FODF0NCQvSuSVZtI0eOxM3NDVtbW01r58iRIylWrJjOHAsRyGiGq6lTpw516tRh3LhxxMfHc+zYMRYtWsTDhw+JjY0Vpuvdu3fMmjWLa9eusXbtWkMV/VeGsbExb9++1Wx4qiM+Xr16JY3JJSPqjWI1SqWSpKQkAKHVbzJHpagroi5cuECHDh2AzJtD9UaHPtH+jGJjY3U6uESvc6pVq5atskwWdu7cia2tLd26daN58+YYGRlJYUKcOHGCKVOm0KhRIzIyMjQxCLa2tqKlYWJiorN2KFy4sJDvvJrdu3cTERGBmZkZ9+7dY8aMGVKY9OpBrE2aNOHx48c6A21FkpSUhFKpzHZdVyqVfPjwQZCqzOuUtkGvpm7duprfIpF4enpSqlQpXrx4Qb58+UhMTGT27NnCIm/27NkDZP5Gjhw5Msf4D5G0adOG/fv3c+HCBYyNjalfvz7ffPONaFkaunfvrlMNHhoaKqwDVM3MmTMZO3YsJiYmKBQKFAoFy5YtE6oJIDIykhkzZuDk5IS/v3+2PHgRyBwpk1sM45kzZ/Dz82Pjxo16ViQ3BpPewBdRq1YtduzYgb+/Pz179sTb25vy5ctrXpe1Im/BggXCBnTJGivzMWNGhgXzxxChT+bBizJqW7ZsGYmJiTRs2FBzbO7cuXh4eLBs2TKcnZ31rkkbWc1wyIwm+eOPP/jjjz+4ePEilSpVYvTo0cL0nDt3jilTpmBhYcGuXbsMbYlfIXZ2dsycOZNFixZpjKSMjAw8PT3p2rWrWHES06ZNG4YMGULXrl1RqVRERUXRunVroqKihA7Hk3U+i0qlQqVSkZKSwuXLl3F3dwcyYwlFmOJFihThxo0bJCYmkpCQQOPGjYHMDYTSpUvrXc/XwrFjx9i+fTvu7u6kpKRgZ2dHenq6aFkEBASwefNmqlWrBsDt27eZMmWKFCZ9mTJlOHbsGAqFgrS0NIKCgoTOyDIxMdH8VlepUoX3798L05ITAQEBrFu3TsegFNlB0rRpUzZs2MDgwYN1jgcFBWWLtNAnSqUy19dkuFe7fv06CxYs4Pjx45iamuLn5ye0y0z7fy5v3rzSzamDzIgbyMyAP3/+PIAUsTI54evrK9ykr1+/PseOHePWrVsYGxtTuXJlKTaoSpcuTVBQECEhIfTu3ZspU6boeGIiIsaePHny0ddzKs4UTdOmTZk3b55oGdJhMOkNfDF58+Zl6tSpvH79mp49e6JQKFCpVCgUCq5fvy5aXo6IXMjIHCvztSKiokvmwYsyajt69Cjbt28nf/78mmOlS5fGx8cHR0dH4SY9yGeGjxs3jrNnz5IvXz5atWqFnZ0d3t7eQk3xpUuXsn79eiZOnEiXLl1IT0/n9evXmtdl3Zg1oMugQYOYOnUqNjY2NGzYEIVCQWxsLE2bNpVuALxMuLq6Eh4ezuHDhzExMaFLly44ODhw6tQpzSAzEcg2oFVNq1atmDhxIunp6VStWpWqVaty//59li5dSps2bfSux8XFhUGDBpGYmMjkyZMpUKAAQUFBrFq1SviwPgsLixyPX7x4keDgYJYsWaJfQVoUK1aM4cOHM2zYMKKjowkNDSUhIUGTzS2qC/TDhw8agx4yhwhmZGQI0ZIVNzc3pk6dys2bNzE3N6d+/frSxFgAQqv6cyIyMpIDBw5Is1nm7OxMnz59uHz5MhYWFqSnp3PmzBnu3buX41wlfVGnTh12796drQtiz549VKpUSYwoLbJ2HmRkZEiTsS4js2bNIjo6Wic6THQMyceQYSMIMq9ftWvX5u7du3h6ehIVFcXFixdFywIyuw/OnTuHm5ubJgFA1IZjp06dNL6cGoVCQWpqKkqlUlqfTrbfJxkwnBEDX8yDBw9wdXUFMmNctHcNZUVkm66ssTI3b97UqXJWo1KppBjIIhsyD16UUVuePHl0DHo1ZmZmQuNkQE4zHKBevXqMGzcux9ZmUaxYsQLI7Eby9vbOtvCTdcFnQBdjY2MWLVrE1atXOXfuHCqViqFDh+pkQCYlJUkRYScTRkZGODg40KFDB813/82bN0IHjoJ8A1rVODs7s2HDBhISEpg9ezaQOcciX758uLi46F2Pubk50dHRpKSkaKKeGjRowLZt24QbXNrRO0qlkv379xMcHMy1a9fo1KmTQGWwYcMGBg4ciEKh0MwIevLkCWFhYcyYMYOTJ08K0ZU/f34uX77MDz/8AMDly5eFD8NTU7p0aTZs2KAZsmtmZiZ0LZ2RkaETJZP1uegN9jJlykhj0AMUL16c7du3ExoaSnR0NAANGzZk4cKFQteGEydOpE+fPkRHR9OwYUOUSiUXL17k7NmzUkRbNG7cGF9fX1JSUjhx4gQhISE0bdpUtCxpiYmJYd++fcLvNz4XGWLOIDPqbMOGDfz+++9YWFiwcuVK0ZKAzE7jadOmUadOHQ4fPpxthp6+ydoJrlKpWLVqFevWrWPq1KmCVH2c8+fPG+49csBg0hv4IkJCQli8eDFOTk6MHz/ekGX7GcgaK3Pw4EFh7/01IvPgRRm1GRkZkZiYmG0hmpiYKLxtXkYzHGDEiBEkJSWxbt06zp8/j0KhoEGDBjg6Ogpb0N+4cUPI+xr476COecqJfv36CYuFk5XQ0FAWLFigySSWpWtQtgGtakxMTBg6dKjOsSlTpug89/b2Ztq0aXrTlDdvXp2N4ZyKE0Tx9u1bwsLC2LJli8bc3bt3r/ABrREREQwcOFDnWNmyZXFxcWH8+PGCVGV+l0aNGqU5P3FxcQQEBAjTA5CWlkZERARFihShXbt2mvXYkSNHWLBggbC19q1bt2jWrJnOfYbaPJXhGmZpaYmPjw9t27bVKegQERGhplChQowYMSLX111cXFi8eLEeFWVu/mzfvp0tW7Zw/PhxjIyMMDc3Z9asWRQpUkSvWnJi8uTJBAYGUqhQIfz9/WnVqhVjxowRpufAgQOax+/evdN5DuJjZcqUKSOdQX/16tUcj6vj60SRmprKrl272LhxIy9evKBjx46ULFlSis0pAB8fH8LDw3F1dZViwG5W4uPjmTx5Mu/fvyc8PFwzi0oUo0aNynbs9evXPHz4UIoZA7JhMOkNfBFr1qxh1apVmlxPA18v6py+K1euaAzBhg0baoY6yYyIRYPMgxdl1Na5c2dmzZrF/PnzNTvkSUlJzJo1S/giWUYzHDIrdB0dHalSpQrNmzcnLS2NM2fOEB4eTlhYGMWKFdO7Ju1om5wQvUFl4D+HLG3NMhEUFERoaKhQ4yg3ZBrQ+iWcOXNGb++lngOkxsjIiKJFi2JlZcWsWbMoWLCg3rRkxcPDgz179tCoUSOmTZuGjY0N7du3F27Qf4o8efIIe28LCwv27t3Ln3/+iVKpxNzcXMjvojazZ8/m9u3bJCYm8vbtW9q1a4erqyu///47w4cPF6ZL9g32nTt3ArB//37NMZGZ9J9DXFyckPctXrw448aNy/V1EZsHavLkycPYsWMZO3YsaWlpPH/+nHz58gnRArqDM8uUKaPzXIZYmYYNG+Ls7EybNm10NqdE6vrYxqvI62vr1q2pX78+EydOpHXr1uTNm1fT5SIDp0+fZtu2bdnM75SUFHbu3Enfvn0FKcvcrHJzc8PBwQEXFxehv9tq2rVrp/NcoVBQrFgxGjZsqIkJMvAPcq/kDUjH1KlTv0qDXqT5IGusjFKpZMqUKZw+fZpGjRqRlpbG6tWradKkCX5+fsKN54+RNZtRX+8p6+BFGbUNHDiQOXPm0KJFC6pXr45SqeTu3bvY2dkxduxYIZrUyGiGQ2b+e48ePRg2bJjm2JAhQ1i1ahUBAQGaIYz6pFmzZtnyDdXIUI1n4D+HLG3NMlGiRAkpDXrZBrR+Cfpcj8XExGR774SEBEJCQvD19RVyTVWzc+dObG1t6datG82bN8fIyEia/8FHjx7lWPWmZtWqVXpUQ7ZqWDVnz54FxBpc586dY9++fbx69YqJEyeyfv16ypYty969e4XGgU6dOpW5c+fmGDsoA0eOHBEt4X8GUZsHkNmVffr0aZydnbG3t+fdu3eMGzcuWyeOvvicKus9e/YIG26rjiPZtm2b5pjozYPP+V8Ucc4sLCw4d+4cBQsW1MSTysTWrVt1zO/4+Hg2bdpEeHg4RYoUEWLSp6Sk4OXlxbFjx/D39xc69Dor3bp1y3YsLS1NeASurBhMegNfxJo1a4S2Uv9bRObjyRors379ejIyMjh69KjmAvn+/XumT5/OunXrhFUATZs2DW9vbwB27dqlc1Hv0aMH27dvz9ZOrw9kHrwoozYjIyPmzZvHqFGjuHr1KkZGRtSrV49SpUoJ0aONjGY4wB9//EFERES24yNGjBB23f2cajxDlrmB/1VatmzJli1baNu2rU51oOgOEtkGtH4J+jSic9pwLV68OLNnzxay2a/NsWPH2L59O+7u7qSkpGBnZyc8Ck5NoUKFslW9iUTbeLt69arOxplog6tgwYLkzZuX0qVLc//+fZycnITGfahJS0ujW7duBAQEUKNGDdFysrF+/focjw8ePFjPSgz8X1i9ejVeXl4cOHAAc3Nz5s6dy4ABA4SZ9J9DUFCQMJNelqiWL0XEOVu2bBl///034eHhuLm5oVQqSU1N5dGjR1LMQ1Qb9JcuXSI4OJgDBw6gUChwd3cXViDXrVs3njx5woABA7h58yY3b97UeV3k9TUtLQ03NzdsbW358ccfgcwujuLFizNv3jzpu0D1jeFsGPgiZGyHX7x4sWYg2e+//64z0G3MmDGsWLGC6dOni5InbazM3r172bBhg84OZsGCBZk3bx5OTk7CTHrtH5SNGzfqmPQib2A/Z/CiQVt2ypUrp/kfkAUZzXA1OXWwGBkZSV1pYMgyN/C/SmBgIGlpacydO1dzTIYOEtkGtH5tmJiYCK8wLlasGMOHD2fYsGFER0cTGhpKQkKCZv1lZWUlTFvRokVzrHoThbax1bVrV6mMLu1Np6JFi0ph0AMsWbKEyMhIhgwZws8//yxdZvKtW7c0j9PS0jh79iyWlpYCFRn4N6hUKmrWrMmaNWuwsrLCzMxMSq9AGxH6ctuUUiP75pSoz7RUqVKMGzeO0aNHc+jQIUJDQ+nQoQM//vijzvw1Efz6669s2LCBuLg4OnfuzJYtW5g4cSLdu3cXpql+/fqYm5vz/Plznj9/LkxHTixdupTExESddIm5c+fi4eHBsmXLcHZ2FqhOPgwmvYEvIj4+Hk9Pz1xfnzVrlh7VZHLixAnNTamfn5+OSf/kyRO968mKrLEySqUyxwywIkWKCF1gab93Vh0ytIJnHbx48eJFgoODWbJkiThR/z8ya5MNGc1wpVLJu3fvsv1fvn37VpCiz0P2GzIDBv4tly5dEi0hR2Qc0Po1IcMA8w0bNjBw4EAUCgXW1tZYW1vz5MkTwsLCmDFjBidPnhSmTeZrugzrQG209Yje+MlKly5daNasGdOnT+fgwYNUqFBB85qI+zVtFixYoPM8Pj6emTNnClJj4N9iZGTEvn37OHnyJK6urhw/fly6/9GsiNCnvSn1NSL6MzU2NqZdu3a0a9eOuLg4wsLCALHRReqIpxUrVlC8eHFA/HlSJxHkxPHjx/WoJDvq7kHt38nSpUvj4+ODo6OjwaTPgsGkN/BFGBsbC2/zzorspq6ssTJJSUkolUqMjIx0jiuVSj58+CBEU1Zk+PxyQqlUsn//foKDg7l69aqwBUJOyKxNFmQ1wzt37oyHhwe+vr6a735qaipz5syhS5cuQrV9DFn/Tw38w+fkPhoii/4hMjKSLl26fNWRDPoc0Pol6NMAzinL/PXr1+zcuVP4b2NERES2SIiyZcvi4uLy0UF++mDRokVC3/9rQju/P6csf33n92flxo0bxMXF0aRJE+nu37QpXbo0jx8/Fi3jo8i8eSUKV1dXli9fjouLCyVLlmTlypXCN4BkJOumVE6INJy/JipXrqxJSBAZXbRixQpCQ0OxsbGhdevWdO3aVbprREpKCrt27WLjxo08f/5cM8dFBHny5MlxI9vMzEzqbnFRGEx6A19EyZIlPzphXjQymkWyxso0bdqUDRs2ZDMbgoKChA4akfEzVPP27VvCwsLYsmULycnJZGRksG/fPipWrChamtTaZENWM3zEiBE4OzvTpk0bzM3NSU9P59KlSzRu3JghQ4YI02Xg68fR0fGTkUQhISF6UiM/Dx48AL7u6jcRN4vbt2+nR48eH/0bfcYPZo1FMTIyolixYvTq1QsHBwe96fhStIfRiaBq1aps27aNBg0aUK1aNUJDQ9myZQt16tRh9uzZhg09LbSrv2XK8U9KSmL+/PkcPXoULy8vWrduLVqSDtoboCqViitXrvDNN98I0/PkyRPKli2b42vR0dFYWVkJj9fIDZHGoIWFBcHBwZrn6gpnA1+OSMP5a0Xkd9/GxgYbGxsePXpEaGgo06dP5+3btyxfvpz+/fsL3RSNj49n8+bNhIeH8/79e0aMGMGgQYOE6YHM9VdiYiJmZmY6x2XobJQRg0lv4IuQbYcQ5DZ1Qd5YGWdnZ/r06cPly5exsLAgPT2dM2fOcO/ePbZu3SpM18eqkv766y9RsvDw8GDPnj00atSIadOmYWNjQ/v27aUwwWXWJiOymuHGxsYsXbqUixcvEhsbC8Dw4cOpX7++5m8MQ1oN/Btk/O2WmQkTJgCfV/0mKyLWRoGBgfzxxx94eHhgamqa4980bdpUb3rWrl2rM/BXJnKqutZGZAX26tWr+e2332jYsCHXr1/H29ubefPmcfv2bXx9fZkzZ45e9WifJ9mq1T8nu9/FxYXFixfrQc0/2NvbU7FiRSIiIihZsqRe3/tzyLoBWqZMGaZOnSpIDYwdO1azkT1+/HiWLVumec3f3x8rKysqV66sd11f8+aBrMi6HpJVF8irTQYPqHz58kydOpWJEyfy66+/EhoaSlBQkOY+Tp+oh9gePnwYS0tL5syZg5+fn2ZNK5LOnTsza9Ys5s+fr7mPTUpKYtasWUKHv8uKwaQ38EW4urp+8m/WrVunV6Pr2bNnmpx87ceQuZMoGlljZYoXL8727dsJDQ0lOjoagIYNG+Lj40PBggWF6fpYVZLIKqWdO3dia2tLt27daN68OUZGRlIsDkBubTIiuxlubm6Oubl5jq8ZhrQa+DekpqZy7dq1XG+0tGdZGMgcUr5s2TJsbW354YcfWLRoESEhIdSpU4clS5YIrfiUmYiICLy8vHBwcCAgIIAaNWoI1dO7d29pr5eFChWSqvJam3379hESEoKZmRn+/v5YW1tjb2+PSqUSMlxd+zzJes4+RlxcnN7fs0+fPtnmVsiEbBug2r+Njx49yvU1fSPr5sHXjJ2dnWgJOSLzfZus50w0Bw8eZO3atdy6dQtTU1Nq1KjB6NGjKV26tBA9vXr1wt7enkOHDmk2Z2WJrxs4cCBz5syhRYsWVK9eHaVSyd27d7Gzs2Ps2LGi5UmHwaQ38EVYWlp+8m92796tV5O+X79+OT4G6Nu3r9505IassTJpaWl4enpia2vLiBEjABg5ciRxcXHMmzcPExMxl4fPqUoSgXrgibu7OykpKdjZ2UnTniWzNpn5Gs1wfd8sGrLM/zd49OgR48ePz/H7o1AoOHz4sABV8rJo0SLi4uJwdHTk3LlzbNmyhTVr1nDz5k28vb3x9fUVLVFKChQogJeXF0ePHmXcuHE4OjpSvnx5zev6rpaStfoPoGjRotKudwBNS/qFCxfo0KEDkHmtELE2lLVaXWaio6OlNOk/1j0C4roitA3SrGapSPNU1s2DnGIrZGDatGma4Zm7du3SuXb06NGD7du3S/l/IRLDOft3/Prrr/j7+zNhwgRq1aqFQqHg0qVLzJ8/n0mTJlGrVi29a5o5cyZbt27FwcEBe3t7unbtqncNuWFkZMS8efMYNWoUV69excjIiHr16lGqVCnR0qTEYNIb+I+j70WDzBn5IG+szNKlS0lMTKRhw4aaY3PnzsXDw4Nly5YJnbKd0870kCFDsLKyEqapWLFiDB8+nGHDhhEdHU1oaCgJCQmauQIGbf9byGru6Ptm0ZBl/r9BtWrViIiIEC3jq+HkyZPs2LGDvHnzsmnTJmxtbWnUqBGNGjVi48aNouV9FiKvYXXq1KFixYqEh4drbsAUCoXeTXqZO0hk/Y2BTG0qlYqUlBQuX76Mu7s7kDmELjU1Vay4XBBRrS4zb968ES0hR86cOUPBggWxt7enRo0a0vwfyKIjK7JuHgwbNoyCBQtiY2ND27Zt+fbbb4Vp0ebmzZuaxxs3btQxnA3FSznzNZ8zkf+3GzduJDg4WCeOqmrVqpibmzNjxgwhES5OTk44OTlx5swZQkND6datG0ZGRkRERNC5c2dhBZhqXr16Rf78+TXnJiYmBhMTE4oXLy5Ul4wYTHoD/3H0vWh48OABLi4uxMXF0axZM+bNmydVK7qssTLq6mvtSdulS5fGx8cHR0dHYSZ9bjvTnp6eTJ48WXhumUKhwNraGmtra548eUJYWBgzZszg5MmTQnXJru1rQ+a2U30i642rAQP/TYyNjTUdJLGxsfTs2VPnNdHINqBVm927d+Pp6YmDgwMrVqwQOgRV5g4SWVrQc6JVq1ZMnDiR9PR0qlatStWqVbl//z5Lly6lTZs2ouUZ+AyUSiVv3rzJ9Tdc1FDDU6dO8dtvvxEREcG5c+fo0qULdnZ2FC5cWIgeNdrnKyMjQ+fcZWRkCNMl6xosLCyM+Ph4Dh06xMyZM3n//j1WVlbY2toKjTnTPl9Zz53s63pRn/XXfM5ExvC8f/8+x3kRlStXFr6Z3bRpU5o2bUpCQgLh4eEEBASwZMkSjh07JkzT7du3cXJyYt68efz4449AZlHmlClT2LhxI1WqVBGmTUYMJr2Brx4PDw+6deuGpaUl27dvx8fHh4ULF4qWpUHWWJk8efLoGPRqzMzMPhlv8d9Exp3p3ChbtiwuLi5SDuWSWZuBrweZK1ENfD4WFhaiJXx1pKWlkZyczJUrV/Dz8wMyq1OVSqVgZfINaFXz888/c+HCBRYvXkyLFi30/v5ZkbmDpGrVqmzbto0GDRpQrVo1QkND2bJlC3Xq1GH27NlCY8ScnZ3ZsGEDCQkJzJ49G4Bt27aRL18+XFxchOky8PncunWLZs2a5bpBdf36dQGqwNTUlK5du9K1a1eePn1KZGQk/fv3p3Llyjg4OGBtbS1EV9bzpX39FGlUyrp5AJmFXf369aNfv34kJiZy7NgxVq5cSVxcnBTXXdkN5qzIkPsu0zmTPYbnYwUbsmyulSxZkrFjxzJ69GiOHj0qVMuiRYuYOXOmxqAHmD17NnXr1sXX15eVK1cKVCcfBpPewFfP8+fP6d+/PwCTJ0+mS5cughXpImusjJGRUY6ZgomJiULb22Temc4Nf39/nJycRMvIEZm1GZAfmStRDXw+48aN4/Xr17m+LqqqUlY6d+7MgAEDUCqVNG3alO+++47Y2FgWL14sxY20bANa1aSmphIZGZlj6/Lx48eFGXAysnr1an777TcaNmzI9evX8fb2Zt68edy+fRtfX1/mzJkjTJuJiUk282PKlCk6z729vZk2bZo+ZX21iDBsatWqJYVR+jHKlCnDqFGjaN26NfPnz2fMmDFcvXpViJYbN24Ied9PIevmQVbMzMzo3LkznTt35sOHD8J0yHROtJHZcJb1nH3NMTwiuXLlCkqlknr16uHq6sqbN28wMTHBy8tLqK4nT57kuH52cHBg3bp1AhTJjcGkN/AfR9+LUe1KdGNjY+F5W1mRNVamc+fOzJo1i/nz52sqtpKSkpg1a5bQavWvYWc6K7LqArm1Gfhy9F1dKXMlqoHPp1mzZjo3YtrXBZFVlbIybNgwvvvuOxISEjQ3hufPn6dp06aMHj1asDr5BrSq+djQR2dnZy5cuKBHNbl3kFy8eJHg4GCWLFmiVz3a7Nu3j5CQEMzMzPD398fa2hp7e3tUKhUdO3YUputzOXPmjGgJUvDkyZMcC0sgc3irlZUV/v7+elYlr/GmJj4+nqioKKKiolCpVNjb2+Pj4yNU0/Hjx7l37x5NmjSRpktQ1s2DjyE64kw9nFj7McBff/0lSpbUhrOs50z2GJ6bN2/qFGCqUalUpKWlCVCU+ZszY8YM5s2bB8Cff/7JyJEj+f3339mwYQMTJkwQogs+7u+IvGbIilxupgHp2bBhAwMHDvzo3+h7J1jGC7c2ssbKDBw4kDlz5tCiRQuqV6+OUqnk7t272NnZMXbsWGG6vkZk+85pI7M2mREVNZCcnExiYiIlS5YkLCyM5ORkjIyM6N+/P8bGxoYhrQb+FV27diU2NhYbGxu6d+9OtWrVREuSnvbt2+s8HzZsmM5zFxcXFi9erE9J2ZBlQOvnIGLDeNasWZrHSqWS/fv3ExwczLVr1+jUqZPe9WRF3cl44cIFOnToAGR+frIVm+SEbAUAovSMHTtWM1x9/PjxLFu2TPOav78/VlZWVK5cWe+6tDftciMpKUnva51du3YRGRnJnTt3aN++PfPnz+eHH37Qq4acCAwMJDw8nLp16xIUFISrq6sUXVMg5+aBrMycOVPzuF27djqvZX2uT2Q2nGU9Z9qIPkc5cfDgQdESsrFy5UrWrl1LrVq1gMx4sW7dumFlZcWgQYOEmvTffPMN169f5/vvv9c5fu3atVxjG/9fRv5VoAGpiIiI+KRJr+9FzbNnz/D09Mz1ufZNmghkjZUxMjJi3rx5jBo1iqtXr2JkZES9evU0N/qikHFnGsi1BVelUgm/WZVZm6zIaIbHxcUxePBghg8fCxd5JQAAd11JREFUTr9+/VizZg1NmjTh+vXrFChQQGd4pb4wZJn/b+Dt7U1ycjIHDhzAy8uLpKQk7O3tpRjY97USFxcn9P1lGtD6OYi6yX779i1hYWFs2bKF5ORkMjIy2Lt3LxUrVhSiR4369zklJYXLly/j7u4OQEpKirTRftro8/OUtVoddA23R48e5fqavlm6dOkn/6Zfv36aDQZ9MX36dMqWLYuNjQ0qlYrIyEgiIyM1r4u6Z9u9ezcRERGYmZlx7949ZsyYIYVJL/PmAWTes9WsWVO0DA3dunVDqVTy9u1baWP8ZDOcZT1nsp2nrJQrV060hGy8fPlSY9DDPwVn33zzjVAPBWDMmDGMGTOGsWPH0qBBA1QqFbGxsaxYsULHtzOQicGkN/DV069fv48+F42ssTJqypUrJ9UPjYw705BZIZUbxYoV06OS7MisTUZkNMMhc6jO5MmT6dy5MwCFCxdmwYIF3Llzhzlz5gjRZcgy/9/B1NSULl260KVLF549e0ZkZCQDBgygUqVKQmM/DHw5sg1oVfOxa4UIPDw82LNnD40aNWLatGnY2NjQvn174QY9QKtWrZg4cSLp6elUrVqVqlWrcv/+fZYuXUqbNm1Ey5MKWavVQddIymoqyW4yidhEGDt2rJTnxcTERFNMVaVKFd6/fy9YUSaybh6omTBhAsWKFaNPnz506NBBaIc4ZEaZjRs3jhcvXlC9enWWLVsmxfVexu+8GlnPmawxPDKTNVJGu+BM5DB6gIYNG+Lj48OyZctYsGABRkZG1K9fH19fX0NBWA4YTHoDX0TWi2RWPpZH+t+iXbt2VK9eXe/v+7kYYmW+DPWGwZUrVzh//jwKhYKGDRtSt25dobqOHDki9P0/hszaZERGMxwys0eXL1+uea6+ga5WrRpPnz4VosmQZf6/ycuXL3n58iWvXr3im2++ES3HwBci64BW9fUit0HT+mbnzp3Y2trSrVs3mjdvjpGRkTRmibOzMxs2bCAhIYHZs2cDsG3bNvLly4eLi4tgdXIha7W6DO//f0HE/8LHikrUyBAlJkvklKybB2p+++03YmJiCA8Px8/PDzs7O3r37k2FChWE6PHx8WHevHlYWloSFhbGokWLPqur5L+NzIazrOfsa4jhkY1vvvmGu3fvUrVqVZ3jd+/elaJor0KFClSrVo03b96gUCioUKGCVIWiMiHHL5CBr4ZChQpJd2Hs27cvrq6u9OjRQ7SUHJE1VkZWlEolU6ZM4fTp0zRq1Ii0tDRWr15NkyZN8PPz++jgkf8mbm5umkEsL1++zNEcEYXM2mRERjMcyJbJp92+L6pi3ZBl/r/D06dPiYqKIjIyEmNjY+zt7QkPD6d06dKipRn4QmQb0KpGtiGHx44dY/v27bi7u5OSkoKdnZ3wIX1qTExMss1wmjJlis5zb29vpk2bpk9Zn40+zWmZq9WVSiVv3rxBpVKRkZGheQyQkZEhVNvXiogosZw+O+3nsnQNyrJ5oI2lpSWWlpbExMQwa9YsNm7cSPPmzXFzc/us2Qj/SZKSkjSdSIMGDWL79u16ff/ckNlwlvWcyRrDIzMDBw7k559/xsfHh9q1awNw584dJk+ezKRJk4Rqe/r0KY6OjrRv356JEyeSlpbGmTNn6NmzJ1u3bjWY9VmQ70pvQGqKFi2qM5FcBjZt2qQxdefOnSu8nSc3ZIuVkZX169eTkZHB0aNHNW2T79+/Z/r06axbt47hw4cL0XX58mXN46FDh+o9x/NjyKxNRmQ0wyGzTfHt27eajHB1+/6rV6+EbU4Zssz/N3ByciIuLo6OHTvi5+enWbwb+N9DZGXvp+Ju9H19LVasGMOHD2fYsGFER0cTGhpKQkICTk5ODB8+HCsrK73q+VLOnDkj5H23b9/+ycKX6dOn60mN3NXqt27dolmzZhqNTZs21bwmegPBwOeT9XOEfz5LkV2Dsm8eJCYmsnv3brZt20ZycjIDBw6kW7duREdHM2bMGHbv3q1XPUZGRjrPZZnVIrPhLOs5kzWGR2ZsbW158eIFQ4YMATKvXUqlksmTJ9OqVSuh2pYsWYKLiwtdu3bVHGvXrh116tRhyZIl+Pr6ihMnIQaT3sAXIeNCuVatWuzYsQN/f3969uyJt7e3zs69bD+GBj7O3r172bBhg06uYcGCBZk3b57mxlo0Mv4fqJFZmyzIaIZD5tDtmTNnsmjRIs33PyMjA09PT51Fjb4xZJl//Zw9e5Z8+fKxbdu2bFVSCoWC8+fPC1L29SLrtVakMfipuBt9G10bNmxg4MCBKBQKrK2tsba25smTJ4SFhTFjxgxOnjypVz1fiqjvWGBgIH/88QceHh7ZNrXVaJvR/21krlaXrXvEwL9D1s9R1s0DNdbW1lhaWjJ58mSaN2+uOd6pUyfCwsL0rkfW32WZDWdZz5msMTyy4+joiIODA3fv3kWlUlG1alXhsyIArl27xsKFC7Md7969O4GBgQIUyY3BpDfwRSxatEi0hBzJmzcvU6dO5fXr1/Ts2VNzkyjDAsbAl6FUKilUqFC240WKFJFmISFzdZTM2mRBVjN80KBBTJ06FRsbGxo2bIhCoSA2NpamTZtKMxDbkGX+dXL48OFsx9LT09m/fz/BwcH6F/QVoDYETUxMSExM5NSpU9SoUYNKlSoBuh04+ka2Aa1qZDO6IiIiGDhwoM6xsmXL4uLi8lnZ2KIR9XseERGBl5cXDg4OBAQEUKNGDSE61MherX78+HHu3btHkyZNqFOnjmg5n42snccimDp1KnPnziV//vyipegg2zU1K4MHD2bcuHE5vrZp0yY9q8me9571uYjZeSC34SzrOZM1hkd24uLiKFiwILVq1dIc+/vvv1m4cKFQH+9jHo4MmwiyYTDpDXwRVatWZenSpTRu3BhLS0sgc2FToUKFXH+k9cGDBw9wdXUF4ODBg3rPwDPwnyMpKQmlUpmt/U6pVPLhwwdBqj5eyQViOzZk1iYjsprhxsbGLFq0iKtXr3Lu3DlUKhVDhw6lXr16wjSBIcv8fwHtqLU3b96wdetWQkJCSEpKwsnJSaAyOblz5w4jRozAzc0NS0tLzTDpxMREvL29adGihaYDRwSyDWj9GpGlpV9GChQogJeXF0ePHmXcuHE4OjrqrKt/+uknveqR2agMDAwkPDycunXrEhQUhKurK3Z2dqJlAZCcnExiYiIlS5YkLCyM5ORkjIyM6N+/P8bGxoSEhIiWKA1paWl069ZNik0pbWTdPFCzf/9+off/WdHOfgfxee9qZDacZT1nssbwyMzatWv55ZdfgMzfpsaNGxMcHMzSpUupW7euUG3GxsbEx8dnu3eMj483mPQ5YDDpDXwRa9as4ffff9epNu3fvz9eXl4ULFiQwYMH611TSEgIixcvxsnJifHjxwuNqzDwf6dp06Zs2LAh23cpKChIp5VS33yqkktkx4bM2mREVjNcTZ06dXSq8S5evEhwcLCQaBlDlvn/Dvfu3WPDhg1ERUVRrlw5UlJSOHLkSI6dS/+v4+Pjw8SJE2nTpg07duwAMqPY4uPjcXZ2pkWLFkL1yWpaNmjQIMdNAnVno74H2matCMyKqArBr4U6depQsWJFwsPDKVWqFJC5ptC3SQ/yVqvv3r2biIgIzMzMuHfvHjNmzJDCpI+Li2Pw4MEMHz6cfv36sWbNGpo0acL169cpUKCAZuNRRkR0zS5ZsoTIyEiGDBnCzz//LM35kXXzQE3lypWZNWsWFhYWOp0ZIq4RAKVLlxZ6r5gbMhvOsp4zWbrnvya2bt3Kvn37ePr0KevWrSM0NFQTXSf6d6l3797MmDGDgIAAzMzMAHjx4gVTp06lb9++QrXJiMGkN/BF7N69m02bNlGkSBHNsXr16vHLL78wePBgISb9mjVrWLVqFY0bN9b7exv4z+Ps7EyfPn24fPkyFhYWpKenc+bMGe7du8fWrVuF6ZLVFAG5tcmMTGZ4VpRKpSaK5OrVq3Tu3FmIDkOW+f8GI0aM4MqVK3Ts2JGNGzfyww8/YGNjYzDoc+Hp06fY29sDmcM727Zti5GREWXKlCExMVGwOvkGtKqpW7cu9+/fx87OTorh0oUKFZKmKvDfINKk2L17N56enjg4OLBixQqhppLM1eomJiYaw6FKlSq8f/9esKJMFi1axOTJkzVrh8KFC7NgwQLu3LnDnDlzhJnQT548oWzZsjm+Fh0djZWVlbAosS5dutCsWTOmT5/OwYMHqVChgua1WbNmCdEk6+aBmtevX/P69WsePHigOSZqIw/AxcWFPn36MGHCBKm6ymQ2nGU9Z7LG8MiMqakpZcqUoUyZMowZMwZzc3P27dsnfC0G0KdPHx4+fEirVq2oVq0a6enp3L9/nwEDBtC9e3fR8qTDYNIb+CKMjY11DHo1JUqUEFbBPnXqVINB/z9E8eLF2b59O6GhoURHRwPQsGFDfHx8KFiwoGB1Bv7XkMUMV/P27VvCwsLYsmULycnJZGRksG/fPmEDpgxZ5v8bXLt2jTp16lC9enXNd0mmmzHZ0K56i42N1TFoUlNTRUjSQbYBrWo2bdrEkydPiIiIYOrUqVSpUgUHBwdatWqVrZJQHxQtWpRu3brp/X0/h+3bt9OjR4+P/s306dP1pEaXn3/+mQsXLrB48WLhXSMgb7V6TpiYyHFrfePGDZYvX655rr5WVKtWjadPn4qSxdixY9m1axcA48ePZ9myZZrX/P39sbKyEholduPGDeLi4mjSpIk0UZEybh6oEZE7/zEiIyOZMWMGTk5O+Pv7U7JkSdGSALkNZ1nPmawxPDKj7cWZmZmxZMkSqaKyXF1dGTRoEH/++ScA9evXN0Sn5oIcKwkDXxVpaWnZsqPS0tJIT08XomfNmjV07NhRyHsb+M+TlpaGp6cntra2jBgxAoCRI0cSFxfHvHnzpLkBMvB1I5sZDuDh4cGePXto1KgR06ZNw8bGhvbt2wvVZMgy/9/g2LFjHDhwgNDQULy8vGjdurUUZrOsFClShBs3bpCYmEhCQoKmEODChQtS3FDI3D1VtmxZxowZw5gxY7hw4QIREREsXLiQNm3aMGXKFL1qkbl6MTAwUNOGbmpqmuPfaEfX6ZPU1FQiIyMpXrx4tteOHz+OtbW1XvXIWq0OZJsDlPW5KKM363dKuzpdpPms/T/56NGjXF/TN0lJScyfP5+jR49qfiNlQsbNA4D79++zefNmkpKSUKlUKJVKHjx4QFhYmBA9pUuXJigoiJCQEHr37s2UKVN05mmIisqS2XCW9ZzJGsPztVCoUCGpDHo1pUuXFtZp8zVhcLsMfBGtW7fG19eXGTNmaKrwVCoVfn5+NGvWTIgmmW/CDHw5S5cuJTExkYYNG2qOzZ07Fw8PD5YtW4azs7NAdQb+F5DRDAfYuXMntra2dOvWjebNm2NkZCRFtbMhy/zrx8TEhI4dO9KxY0fu3LlDWFgYqamp/PTTTwwePJg+ffqIligVLi4uDBo0iMTERCZPnkyBAgUICgpi1apVmqFcBj5NpUqVqFatGpcvX+bw4cN6N+kXLVqk1/f7EiIiIvDy8sLBwUG6vOmPVXU6OzvrfbZAVmQq1sg6Ewj+2VwR2dVibGzM27dvNTEH6ur0V69eCZ3dpb2mybq+Ebnesbe3p2LFikREREhTSQzybx5MmjSJunXrEhv7/7V373FRV/n/wF8zeMlLKLauibnejf1qKXgpLQWxr5g6w4Cmmbh5w9T0K1AhKCWkkkpoUilpulwewqgIA6J4r6jFVRH8egt3Lf1qaqy/UpEVMGB+f7AzzXCTsfycM/h6/jXMp8djXh3wMzPvc8775GPs2LH44osvpDgzYvz48cjNzcW7775r/qyqUqlq3R2qBHsoOMs2ZrK24ZHZTz/9hL/+9a8wGo3mx5ZEtKWmByPPpxyyC3PnzsW8efMwcuRI9OvXD5WVlTh9+jS6d+9utWVRSYWFhVi+fHmd10VvBSTbfPnll0hJSbGa/e3QoQNWr16NSZMmsUhPv5msxXDT3354eDhKS0uh0WiE7VAyYS/zxqdnz54ICwvDW2+9hYyMDOj1ehbpq+nfvz+ys7NRWlpqLnK5urpix44d6Nq1q9hwkO+AVktlZWU4ePAgDAYDzp49Cy8vLyxduhT9+/dXPEuPHj2wY8cOuLq6omfPnkhOTkZSUhL69OmD9957z+qgQ6W1bNkSK1aswBdffIH58+dj0qRJVqsXZV1pJmJhjKyr1QF5d7VoNBosWbIE0dHR5t3PFRUVWL58OXQ6nbBcsi6smjx5MmbOnCk6Rg2yTh6Y/Pvf/0ZERARWrFiB4cOH4y9/+Qv8/PyEZsrNzUVISAj69OmDQ4cOSdGPW/aCs4xjJmsbHpm98MIL+Mc//lHjMdkfFunJJs2aNcPnn3+O48eP48yZM1CpVJg+fbqQL18mDg4OUm39o9+madOmtW7Pat26dY02S0QPQsZiOAA4OTnB398fs2bNQnZ2NpKTk3Hjxg1MnToV/v7+GD58uOKZ2Mu88WrRogUmTZqESZMmiY4ipWbNmlm951ju7hJNtgNaTUJDQ3H48GEMHDgQEydOhIeHh9ADRz/77DPs27cPbm5u+Pbbb7Fy5UosW7YM//znPxEVFYWlS5cKy2bSp08fdOnSBdu3b8cf//hHAGIPXrwfEfd/WVerA1XnYr3//vvStRWYNm0agoOD4enpCTc3N6hUKuTn5+O5557DlClThOWqrKw0T7DUNvkiSnZ2tpRFelknD0xM37+7dOmCf/7zn3j22WeFfkZcvXo1tm/fjkWLFkl1yK7MBWdZx0zWNjwy++CDD1BYWIjPPvsMJ06cgEqlgpubG/z9/dGxY0fR8cgGKqOsU9pkV06ePIm4uDh89NFHir+2j4+P+RAisn/jx49HfHy8uf+oSXFxMSZPnoxdu3YJSkaNjdFoNBfDs7OzMWDAAGHF8Lpcu3YNer0eqamp+OabbxR//fLycnMv8//93/+Fh4cH8vLyhGQhUoqLi4tVoUGtVqNt27YYPnw4wsLCpDjE3HRAa1ZWlvADWk1cXFzQvn37OhdOKP3+7e3tja1bt6J169ZYu3YtLl68iJiYGBiNRowZMwZZWVmK5qlu165dWL58OXx9fREUFCR0QsPSrVu36rzm6ekpvN2NTAICAnD+/HnpWhaZnDlzBidOnIDRaISbmxueffZZoXlM91bZDr3W6XQwGAxCXrs+r7/+OuLj40XHqNOiRYvg6OgIHx8fLFmyBL6+vtDr9di9e7eQPL6+voiOjhZ6+HB9tm7dii1btkhVcJZ9zEpLSxEaGopvvvlGijY8Mrt+/TpeffVVeHl5YciQIbh37x6OHj2K/fv3Y/v27XB2dhYdkRqIK+npgVVWVmLv3r2Ii4vD2bNnMW7cOCE5OM/UuIwbNw5hYWGIjIw0b0W/e/cuwsLCpF1ZRvZJpVLB3d0d7u7u5mL44sWLpSpAOzs7IygoSNiqG/Yyp0fRkSNHrH42Go24ceMGtm7diqioKISHh4sJZkGmA1pNEhIShLxufUwT/nl5eXj55ZcBVN37Rfc1X7hwIfLy8rBmzRq88MILQrNU9/zzz9dbSFWarKvVAeCjjz5Ceno6ZsyYgYULF0q1EhWo2nXTt29f0THMZG0PZLnCvzaidmzfvn1byOs2VHh4OLKzs/Ff//VfeOWVV/C3v/0N77//vrA8L7/8srTFZkC+vu+A3GMmYxsemX300UcIDAy0amnm5eWFPn36YO3atYiKihIXjmzClfRks6KiIuj1eiQlJaGkpAQVFRXYuXOnsEMXjxw5giFDhtT732zZsgUzZsxQKBH9FpWVlVi6dCkyMzPRq1cvVFZW4rvvvoNGo0F4eLjQVYLU+CUmJmLq1KmiY9Tg5uYmzerFkpIScy9z7mKiR0l5eTk0Go3wFdjV/fzzz8jMzERaWhpKSkqwd+9e0ZGsiNptqdVqkZ6ejtLSUgwZMgQ7d+5Ejx49UFpaCq1Wi/379yuax9KcOXMQGRmJdu3a1bj21Vdfwd3dXUAqOcm+Wh2oOh8rNDQUTZo0wZ/+9Cfz86LOxfL09KxzQkWlUuHgwYMKJ/rVV199he+//x6DBw+WpmWFrCv8tVotEhMTpZs8kJXMu+stC87Lli2TpuAs65jJ2oZHZhqNps4di15eXti3b5/CiehBcSU92SQiIgKZmZkYMGAAQkJC4OnpidGjRwsr0AO4b4EeqNpSzCK9fVCr1Vi2bBnmzJmDs2fPQq1W49lnnzX3aiV6mNauXStlkV6m+XT2MqdHVZMmTaRZzSvTAa21sdxtee7cOYwdO1bxDMOGDUNAQADKy8vRo0cP9OjRA5cuXUJMTAxGjBiheB5LsbGxdV4LDAwUOilbX7sbQPnCoOyr1YGqFeIXL17E4MGDpSicxsTE1HguNzcXa9asgZeXl4BEVTZu3Ijt27ejb9++2Lx5MxYtWgSNRiMsj4mLi4uU7W5qO4/BROTkQfWWcJZUKhXOnTuncCK5seBsu7///e/YsWOHtKv8ZVTfd0We62dfWKQnm6SmpuKll16Cj48Phg4dCrVabReHCMpU4KKG6dSpEzp16iQ6Bj1iZL1X2MN9lqixKy4uluKQadkOaLVU227L3bt3C1nMERgYiPj4eNy4cQPvvfceAGDHjh1o3rw5goKCFM/TUKLfh+7X7kZEYdDb2xvPP/88QkNDceDAASlWqwNV7RgjIyPxxRdfYMWKFfDw8BCWxZJli5vKykrExMQgOTkZy5cvh1arFZZr165dMBgMaN26Nb7//nssXrxYiiK9rJ+xZJ08OHLkCIxGI9atW4dOnTph0qRJcHBwQGpqKq5duyYs15UrVzBnzpw6r9c3OfowyVxwlnXMZG7DIysHBwcUFhaiQ4cOVs8XFhaySG9nWKQnm3z55ZdISUlBeHg4SktLodFopPjCej+yfvgiIrmIvFecPXu21ueNRqPwog3Ro6S2Nii3bt1CamqqsPN3LKWlpaF9+/a4fPkyYmJiaqyaFXXAumy7LZs0aYKZM2daPVe9X//KlSsREhKiZKz7Ev2ZVda+4bKtVgeq2pF06dIFBoNB2Nkx9bl69SreeustAEBKSorVYZUiNGnSxHxORPfu3fHvf/9baB6ThozL3bt3zWdlKUX0vaAuTk5OAKoOJo6IiDA//5e//AW+vr6iYuHxxx8XulOkLjIXnGUdsz179sDf3190DLvy6quvYvHixVi3bp35PvvTTz8hODgYr732muB0ZAsW6ckmTk5O8Pf3x6xZs5CdnY3k5GTcuHEDU6dOhb+/P4YPHy46IhFRvWQthi9YsKDOa6YvRET08CUmJlr9rFar4eTkhIkTJwotQJjIeEArYJ+7LY8ePSrkde/XUoZ+JetqdQCYPHlyjYkgWWRkZGDFihWYPHkyFixYAAcHB9GRahB9gLNJbe2BqpsyZYrivbtlnTwwKSkpwffff4/u3bsDAM6fP49ffvlFSBagqhWXj4+PsNevi8wFZ1nHjGw3efJkXL58GcOGDUPPnj1RXl6OS5cu4S9/+QvGjx8vOh7ZQI53RrI7KpUK7u7ucHd3x7Vr16DX67F48WJ88803oqMREdVL1mL44cOHhb02Ef3q888/R/PmzUXHqNPgwYNrfd50QGtd1x82e9xtKWpi9n4tZURydXWtNYPRaIRKpVK8X77Mq9Wzs7OlLNIHBwdj3759CAwMxKBBg2rsjhB1YGtFRQVu375t/ruv/rMsOyRqI+JeIevkgUlAQAAmTZqEp59+GpWVlfjuu+/w4YcfCskCiG8VZo9kHTNZ2/DIbtGiRZg2bRr+93//FwDQr1+/Gu1vSH4s0tNv5uzsjMDAQDz11FOio9RJ1jcgIlKerMXwd999F8uWLQMA/Pzzz2jXrp3gRESPpldffVVY0cNWMhzQamKPuy1FFcRlbSkDVPUzv3TpEjQaDTQaDRwdHYXmkXm1+u3bt0VHqFVubi6eeOIJJCQk1Nh5o1KpcOjQISG5ajsI9bnnnjPnEnUQakOInjyri8jvuKNGjcKAAQNw4sQJAMDAgQOFfnaNjo6+738josWZzAVnWcdM1jY89qBDhw4YNWqU6Bj0G7BITzb5+uuvERoaCicnJ2zYsAFPPfUUTp8+jfDwcFy9ehUTJ05UPFN8fDxef/31ev8bWT/cE5HyZC2Gnz592vx45syZdlMkJGps7GFiX6YDWqvjbsv7u1+7G5ErihMTE3Ht2jUYDAYEBweje/fu8PX1xbBhw6BWqxXPI+tqdaBqksxyJXh1on6Psi5GkHlyyl6JnDwoKSlBdna2+d/A1atXAQDTp08XkqdHjx73/W9EtDiTueAs65ixDQ89ylikJ5usXr0a7777Ln744QfExsbiz3/+M1auXAmdTofPP/9cSCaDwXDfIr1Go1EoDRHJzh6K4fZQJCRqrMrKynDu3Lk6/x2KahVhItsBrSY+Pj7m+2l2djaGDx8OZ2dnBAUF1dtm7FF0v3Y3olcUOzs7Y968eZg3bx7y8vJgMBiwatUqjBgxosbhuw+brKvVgdpXhpuI/D3WdfaOiah7WHBwMN5//3089thjQl6ffl/BwcG4evUqevfuLe1Og+pEfL6294KziDHj9yB6lLFITzaprKw0zwS7u7vj2LFjSEhIgKurq+BkRES2k/VDoL182SFqjK5cuYIFCxbUWXgT1SrCRNYDWi3Ha+3atVbtbZo2bSoi0n2Jeg+wpxXFXbt2Rc+ePXH69GkcOnRI8SK9rKvVAcDFxQUGg0HY69elvkkxkfewe/fuwcfHB+vWrUPv3r2FZKDfz/nz57Fnzx5pDgBuCBHvlbJ+12goEWMmaxseIiXYzx2VpNCsWTOrn//617+iU6dOgtJUkbnPGxHJTYbClollIaL6YWqA3AeqETUmPXv2lLLwZiLrAa2W91MZihIpKSmYMGFCvf9NaGioQmnsS1lZGQ4ePAiDwYCzZ8/Cy8sLS5cuRf/+/RXPIutqddPry0jWdjcfffQR0tPTMWPGDCxcuBCvvPKK6EgN1rJlS9ERpPPkk0+KjmAXWHC2naxteIiUwCI9PTAnJyfhBXpA7j5vRCQfWYvh1QsRpsPUAPGFCCKShz0c0CpD8XLjxo04duwYIiIi0KJFi1r/G8v7rJJcXV1rHSOj0QiVSoW8vDwBqaqEhobi8OHDGDhwICZOnAgPDw+hOyFkXa0OAJ07d77vf3P37l0hBV7TZ5wmTZqguLgYOTk5ePrpp4W3xfL29sbzzz+P0NBQHDhwAH/605/M18LCwoTlKikpQXFxMdq3bw+9Xo+SkhKo1Wr4+fnBwcEBW7duFZatPiInD3r37o2//OUvGDZsmFULI1E96WXFgvPDIcNiAKKHgUV6sklpaam5T2ttPVtF9Di09z5vRKQsWYvh9tT+gKgxGzhwYK3Pnzx5EnFxcfjoo4+UDVQH2Q5oLSoqwoEDB2A0GnHnzh3s37/f6vqoUaMUzWMwGLBixQr4+vpK116jb9++uHTpEjQaDTQaDRwdHUVHMktLS0P79u1x+fJlxMTEICYmxur6rl27FM0jw4RPXaqPTW2mTJmi+Nk3Fy5cwOzZs/Huu+9iyJAh5hXrxcXFWLlyJV544QVF81RXUFCAixcvYvDgwVLsErx48SKmT58Of39/TJkyBZs2bcLgwYPx7bffomXLlkJX/Ms8efDvf/8bXbp0weXLl4VlsJWshV1ZcwHyZpP5vYHot2CRnmxSVlaG+fPnm3+2fCyqx6GsbxxEJCcWw4moPparOSsrK7F3717ExcXh3LlzGDt2rMBkVWQ9oNXZ2RkJCQkAgI4dOyIxMdF8TaVSKV6kb9myJVasWIEvvvgC8+fPx6RJk6xWPiudx1JiYiKuXbsGg8GA4OBgdO/eHb6+vhg2bBjUarWwXADMv0NZyLxavSFEfE9ZvXo1AgICMGLECOzcuRMAsHv3bhQWFiIwMFBYkf7u3buIjIzEF198gRUrVsDDw0NIjuqio6Px9ttvY9y4cQAAR0dHfPDBB7hw4QKWLl0qrEgv8+QBAHzwwQcAgKtXr6K8vFz4Lo2GkLXFmcwFZ1nHjKixYpGebCJjj8OG9HkjIiIiaqiioiLo9XokJSWhpKQEFRUV2L17txRFCFkPaLUsytclMzPTXAhTSp8+fdClSxds374df/zjHwGImTSoztnZGfPmzcO8efOQl5cHg8GAVatWYcSIEYofzmpp8ODBtT5v2klS1/WHRdbV6g0lovh2/fp1aLVaAFVtNEaOHAm1Wo2OHTuiuLhY8TwmWq0WXbp0gcFgQPv27YXlqK6goACffPKJ+WfTPbZnz564fv26qFjSTh6Y/N///R/mzZuHf/3rX6isrISTkxM+++yzBrV3eRg8PT3r/PemUqlw8OBBYS3OZMUxI5IPi/Rkk9dffx3x8fGiY1jp0aMHYmJiMGjQIAwZMgQAEBwcjD/96U9WK/2JiIiI7iciIgKZmZkYMGAAQkJC4OnpidGjR0tRoAfkO6DVFps3b1a0SL9r1y4sX74cvr6+WL9+vdBJjPp07doVPXv2xOnTp3Ho0CGhRXpLMu4kqY29/Tt42Cx3Y+Tn51vtDiorKxMRCQAwefJkzJw5U9jr16X6mRVr1641PxbZjkfWyQOT999/H7NmzTK3nd25cyciIiKE7capbUIvNzcXa9as4fl1dbDnMeN9nxorFunJJrdv3xYdoYZNmzbhb3/7G3Q6nfk5Pz8/rFixAq1ateLhNURERNRgqampeOmll+Dj44OhQ4dCrVZLuxVd1lx1UfJL9cKFC5GXl4c1a9YI78Fdm7KyMhw8eBAGgwFnz56Fl5cXli5div79+4uOJvVOktrY27+Dh61NmzYoKChAcXExbty4gUGDBgEA8vLy0KFDB2G5srOzpSzSOzg4oKioyHw2RLdu3QAAN2/ehIODg7Bcsk4emPz0009W58KNHz8ecXFxwvL07dvX/LiyshIxMTFITk7G8uXLzTtLZCWq4GzPY8Y2PNRYsUhPNqmsrMTt27frfCMR8YFh165dSExMRJs2bczPPfvss/j0008xffp0FumJiIiowb788kukpKQgPDwcpaWl0Gg0KC8vFx3LTLYDWm2hZDG1rKwM6enpaNeuXY1rX331Fdzd3RXLUl1oaCgOHz6MgQMHYuLEifDw8JBmlb/sO0no/oKCgjBt2jQUFxfj7bffRsuWLbF582bExsbi008/FZZLxsVeAKDRaLBkyRJER0ejWbNmAICKigosX77cahGY0mSdPDCpqKjArVu3zN//f/75Z7GB/uPq1at46623AAApKSkNOtdCNNEFZ9nGjG146FHGIj3Z5B//+Aeef/75Wov0KpUK3377reKZHBwcrAr0Jn/4wx+k+ABDRERE9sPJyQn+/v6YNWsWsrOzkZycjBs3bmDq1Knw9/e36gEvgmwHtMoqNja2zmuBgYHIy8tTMI21tLQ0tG/fHpcvX0ZMTEyNlgO7du0SlMy+dpLYAxEH2vbv3x/Z2dkoLS01F3hdXV2xY8cOdO3aVfE8JjIu9gKAadOmITg4GJ6ennBzc4NKpUJ+fj6ee+45TJkyRUgmQN7JAxM/Pz9MmjQJL7/8MlQqFfbs2YPXX39daKaMjAysWLECkydPxoIFC6SoBchecJZxzOy5DQ/Rb6UyspkT2UCn08FgMIiOYcXHxwfbtm0zf3gxuXfvHnx9fZGZmSkoGREREdmb+Pj4GoWGa9euQa/XIzU1Fd98842gZA0n4oDWhvDx8ZHigE9XV1fk5+cLe/1jx47Ve13pw1kt3bx5EykpKdi2bZt5J8mePXvw1VdfCct0PyL/rkpKSlBcXIz27dtDr9ejpKQEarUafn5+UhS7ZOLi4gKVSiXVYi9LZ86cwYkTJ2A0GuHm5oZnn31WaJ6KigoEBwfj6NGjNSYPoqKihGYz+fvf/46vv/4alZWVGD58uPl8OBGCg4Oxb98+BAYGmls8WerTp4+AVFV/V9VZFpxF/i5lHTNLlm14lixZIn0bHqLfikV6soksX64srVu3DsXFxVi8eLF5ltpoNOKDDz5AZWWl1WFJRERERPWp77POL7/8Ik1bkvrI+HkNkGexh5ubm9CV9HU5efIk4uLi8NFHH4mOAqPRaN5Jkp2djQEDBkixk6Q2U6ZMwdatWxV/3YsXL2L69Onw9/fHlClTMHLkSAwePBjffvstpkyZgldeeUXxTMCvxXATtVqNtm3bYvjw4QgLC0OrVq2E5JLl37+9kW3ywKSwsBAbNmxAeHg4vv/+e3z44YeIiIhA+/btheTx9PSs85pKpcKhQ4cUTFM72QrOso+ZZRueqKgo4W14iJTAdjdkExlvjHPnzsW8efMwcuRI9OvXD5WVlTh9+jS6d++Ojz/+WHQ8IiIiaiTsoUAPiDuE7n40Go1ir3Xr1i3FXuu3qKysxN69exEXF4dz585h7NixoiMBqCrQuLu7w93d3byTZPHixUJ2ktxvtbqIAj0AREdH4+233zbvWnF0dMQHH3yACxcuYOnSpcKK9EeOHLH62Wg04saNG9i6dSuioqIQHh4uJJesbZMa0o5EpL59+1od8CmLRYsWmYu8nTp1wuDBg7F48WJs2rRJSJ7Dhw8Led2Gkq3vOyD3mMnYhodICVxJT43G8ePHcebMGahUKvTv3x/9+/cXHYmIiIjszMCBAzFw4MA6r9fX61wWIlbSh4SEYOXKlQCqeq77+PiYr02YMAEpKSmK5pG9tUZRURH0ej2SkpJQUlKCiooK7Ny5U/gBrZZ/O9nZ2VYr50XsJJF1tToAvPTSS1YFXMuV4p6entIVwMrLy6HRaJCVlSXk9f/nf/6n1l7Tlu7evat4H39Z25HIPnng7e2N9PR0q+dE75a4e/cu9Ho9Tpw4AZVKBTc3N0ycOBGtW7cWlgmQu+As45jZQxseooeFK+nJJjJ/WBg0aJDVTVymLcNERERkHx5//HEeTPYAzp8/b36ckJBgVaQvLy9XPE9BQYHir9lQERERyMzMxIABAxASEgJPT0+MHj1aeIEesN6FsXbtWqsivYidJLKuVgeAFi1aWP28du1a82NRh6DWp0mTJnjssceEvf79CvRAVesipScYLVepW7YjWb58udB2JLIfnllRUYHCwkJ06NABAPD//t//E7qL6/bt25g0aRK6d++OoUOH4t69ezh69Ci2bdsGvV4PJycnIbmqF5yrvzeJLDjLOma5ubl44oknkJCQgISEBKtrMrThIXqYWKQnm8j+YcFyy/DZs2elPDSNiIiI5NW2bVurAjM1jGVxpnqhRkSbi/u1uxFZRE1NTcVLL70EHx8fDB06FGq1WppWIJY5ZNhwXVBQgE8++cT8sylTz549cf36dVGxAAAODg4oKiqCo6MjAKBbt24Aqg7flWmlrElxcbGQCTNbiPybk60diayTBybTpk2DTqfDsGHDoFKpkJOTg+DgYGF5YmJiMGHCBMyaNcv83IwZMxAbG4t169YJa/Mkc8FZ1jGTbRcSkZJYpCebyPphobYtw3v27JFiRRIRERHZDxkKk7+V6P8HGQrOzz//vLTtbr788kukpKQgPDwcpaWl0Gg0UhZPZfg9yrxaXaPRYMmSJYiOjkazZs0AVK0uXr58OXQ6nbBc+/fvr/HcrVu3kJqaKv0CJlF/czK3I5Ft8sBkwoQJ6Nu3L/7+97/DwcEBM2fORO/evYXlOXbsWK2tdmbPno0xY8YoH+g/ZC44yzpmgJxteIiUwCI9PRCZPizIvGWYiIiI7Et0dLToCL+Zkge0mshQ0LUkc7sbJycn+Pv7Y9asWcjOzkZycjJu3LiBqVOnwt/f36rFjNKKiopw4MABGI1G3Llzp0bBd9SoUYrmkXm1+rRp0xAcHAxPT0+4ublBpVIhPz8fzz33HKZMmSIsV2JiotXParUaTk5OmDhxInx9fQWlkpfM7UhknjwAgHv37uGxxx6Dr68vzp49KzpOreOjVqvNk2iiyFxwlnHMZG3DQ6QEHhxLNpPtw0K/fv1qbBkeOXIke5URERHRA9mxYwdcXV3Rs2dPJCcnIykpCX369MF7772n+KGG1cl2QKuJ5YG7ubm5VofvnjhxAsePHxeSy15cu3YNer0eqamp+Oabb4TlmDp1ap3XVCpVjXYND9vmzZtx8uTJGqvVg4OD4ebmJrQYbnLmzBmcOHECRqMRbm5uePbZZ0VHslsiDr329PSs85rIdiSyH56ZmpqKzZs3o6ysDNu2bcO4ceMQGBiIiRMnCskzduxY6PV6PP7441bPFxUVwc/PDxkZGUJy1VVwvnTpkvCCs6xjtmzZMnTs2NGqDQ8AxMbG4scffxTWhodICSzSk01k/LBw8+ZNpKSkYNu2beYtw3v27MFXX32leBYiIiKyb5999hn27duHqKgo3Lt3D6+++iqWLVuGf/7znyguLsbSpUuF5rMsYlUvaOl0ulq3rivhfoU1pfv8u7q61rq632g0QqVSIS8vT9E8lix/b9nZ2VYr53/55RchB7TaIjMzU7G2KaaC/NGjR2usVo+KilIkgz2SeeVufUQU6WUl6+SBiY+PDxITE+Hn5weDwYDr169j1qxZ2L17t5A8GzZswHfffYeoqCjzvb+srAwhISHo27cvZs6cKSSXzAVnWcdMo9HAYDDUWAxaWVmJMWPGYO/evUJyESmB7W7IJjIefCLzlmEiIiKyL3v27MHWrVvRunVrrF27Fu7u7tBqtTAajcJ7tALyHdBqItthu3379sWlS5eg0Wig0WjM7VJkYPl7W7t2rdVnVdkL9EDV6nalivQODg6Ijo62Wq0+c+ZMKVare3p61vlvTqVS4eDBgwonqmLPrSJE7FS6X5sWUSvWZe5lDlS1RLGc9OnYsaPQHfazZ89GYGAgRowYgf79+6O8vBynTp3CoEGDMGPGDGG5ZO77LuuYAXK24SFSAov0ZBOZPyyoVCq4u7vD3d3dvGV48eLFQrcMExERkf0xFR7y8vLw8ssvA6j6nNGkiVwfnWXqAz9nzpx6r8fGxiqUpEpiYiKuXbsGg8GA4OBgdO/eHb6+vhg2bBjUarWiWaqz/L3Z46ZmEZn79u2Lvn37Kv669YmJianxXG5uLtasWQMvLy8BiarExMRgwoQJVit3Z8yYgdjYWKxbt07oyt2SkhIUFxejffv20Ov1KCkpgVqthp+fHxwcHLB161bFMy1YsKDOayJXrMs6eWDStm1bfPvtt+b7WUZGBtq0aSMsj4ODA2JiYpCfn4+TJ08CAPz9/dGvXz9hmUxkLTjLOmaVlZW4c+dOrW14iBo7ub5pkF2wh+2Tzs7OCAwMxFNPPSU6ChEREdkRo9EIo9GI0tJSnD592lzQKi0tRVlZmdhwkKswb+no0aNo1aoVtFotevfuLUXx2dnZGfPmzcO8efOQl5cHg8GAVatWYcSIEXjnnXdExwMg7++zPkpmlnW1OgCrSYPKykrExMQgOTkZy5cvh1arFZZL1pW7Fy9exPTp0+Hv748pU6Zg06ZNGDx4ML799lu0bNkSr7zyipBcsi5Ck3XywGTx4sVYuHAhLl++jBdffBHNmzfH+vXrhWYCqlqdubq6io5hZg8FZ9nGbNy4cYiIiKjRhmfp0qXw9vYWnI7o4WKRnmwi4/bJr7/+GqGhoXBycsKGDRvw1FNPmb9UX716VdjhNURERGR/hg0bhoCAAJSXl6NHjx7o0aMHLl26hJiYGIwYMUJ0PFy5csW8at3yMQD88MMPomIhJycH+/btg8FgQG5uLry9vaVqM9O1a1f07NkTp0+fxqFDh4QW6YuKinDgwAEYjUbcuXMH+/fvt7o+atQoQcnkI+tqdUtXr17FW2+9BQBISUlB586dBSeSc+VudHQ03n77bXOrJEdHR3zwwQe4cOECli5dKqxID1RNzlZUVKBJkyYoLi5GTk4Onn76aXTp0kVYJlknD0x69OiB9PR0XLp0CRUVFejWrZvQdl0ajabe67t27VIoiTWZC86yjpnMbXiIHjYeHEs2kfHgE41Gg/nz5+OHH37AxYsX8ec//xkrV66ETqdDUFCQ1H0XiYiISC7l5eWIj4/HjRs3MH36dHTo0AFRUVH4+eefER4ejubNmwvNJ9sBrbW5fv060tPTsWfPHnTr1g2+vr5wd3dXPEdZWRkOHjwIg8GAs2fPwsvLC97e3ujfv7/iWSxNnTq1zmsqlarGuU+yEXW4p+Vq9SVLlghdrW6SkZGBFStWYPLkyViwYIHQntwmY8eOhV6vr3Xlrp+fHzIyMoTkeumll6x2PlgedO3p6SmsKH3hwgXMnj0b7777LoYMGWK+hxYXF2PlypV44YUXhOQC5Jw8AIDvv/8ebdq0wRNPPIEzZ87AYDCgT58+Qt9/jh07Vu/1wYMHK5TEWkVFBQIDA3Hq1KkaBecPP/xQ6G4qWcfMxLINj5ubm/A2PERKYJGebCLjSdtjx441nyLv7u6O5s2bY9WqVVJt2SIiIqLGY+XKlQgJCREdQ3oFBQWIjIzEiRMn7ttf+fcWGhqKw4cPY+DAgdDpdPDw8LCLQ1lNMjMzFTuc1VaWxVWlWK5Wj4qKkmK1enBwMPbt24fAwEAMGjSoxnVRPcM3bNiA7777rsbK3ZCQEPTt2xczZ84Ukkuj0VitzL148SK6desGAPD19UVqaqqQXLNnz8a4ceOg1Wqxc+dOfP7559i9ezcKCwsRGBgIvV4vJJeskweHDh3C4sWLsX79ejz11FMYM2YMXn75ZVy+fBmenp6YNm2akFxZWVnmM2RkJGPBWfYxI3oUsd0N2Uy27ZPVX/evf/0rOnXqJCQLERERNX5Hjx4V9tqyHdBaXWFhITIyMpCRkQGj0QitVovVq1crniMtLQ3t27fH5cuXERMTU6Ntiqht/A21efNmaYv092uR8HuTcbU6UNV254knnkBCQkKN3Q8ie4bL2irCwcEBRUVF5hZYpgL9zZs3hf5Or1+/bt6VcfToUYwcORJqtRodO3ZEcXGxsFyrV69GQEAARowYgZ07dwKA1eSBqCL9xo0bkZSUhB49emDz5s3485//jOXLl6OkpASTJk0SVqTfuHGj1AVn2fq+A/KOmaxteIiUwCI92UT2g0+cnJxYoCciIqKHSuRGVBkPaAWqiuLp6em4cOECRo8ejcjISDzzzDPC8sjeMuZ+RP1eQ0JCsHLlSgBVv1PL9hUTJkxASkqKoiuxq69WLygosLouarU6IG/PcAcHB8TExFit3PX39xe+clej0WDJkiWIjo42L7KqqKjA8uXLodPphOVSq9Xmx/n5+QgLCzP/LPKwcFknD0pKStCjRw8AwIkTJzB8+HAAQIsWLaR5P5IJC862e/fdd0VHIBKGRXqyiYwHn5SWluLcuXMwGo0oKyszPzYR+eGdiIiIGh+RPWRlPaA1NDQUzs7O8PT0hNFoRHp6OtLT083XLQtfSqirl+7JkycRFxcnvNfu/Yj6Gzt//rz5cUJCglWRvry8XPE8sq5WB3DfFk6iv4PItnJ32rRpCA4OhqenJ9zc3KBSqZCfn4/nnnsOU6ZMEZarTZs2KCgoQHFxMW7cuGFuXZSXl4cOHToIyyXr5IHpe7bRaER+fr7VWXV3794VFQs//vgjli9fXud1pd+DTGQuOMs6Zj/99JOUK/yJlMAiPdlExu2TZWVlmD9/vvlny8eiP7wTERER/Z5atGgBnU4HnU5nPqDVz89P6AGtAPDmm28KnbyoT2VlJfbu3Yu4uDicO3cOY8eOFR1JWpYLXaqvihXx+5V1tToALFiwoM5rIr+DuLq61vq7MhqNUKlUyMvLE5CqaoV/dHQ0zpw5gxMnTsBoNGLmzJl49tlnheQxCQoKwrRp01BcXIy3334bLVu2xObNmxEbG4tPP/1UWC5ZJw969uyJ+Ph4lJWVoUmTJujfvz+MRiPi4+PRt29fYbkcHBzQtm1bYa9fF5kLzrKOmaxteIiUwCI92cS0ffLkyZPIz88HIH77pMwf3omIiIgelo4dO2LOnDnw8PBAZGQk5s2bp/gBrSZ1FSxLS0uFHQhZVFQEvV6PpKQklJSUoKKiArt370aXLl2E5LE3Mky6yLxaXdbvIJmZmQCqivJvvPEGNm7cKDiRtb59+wot5lbXv39/ZGdno7S01LwjydXVFTt27EDXrl2F5ZJ18mDx4sUICwvDjRs38OGHH0KtViMiIgI5OTnYsmWLsFzt27e3WqwnC5kLzrKOGdGjjEV6stkvv/yCXr16oX///gCqtsX+8ssvaNq0qZA8r7/+OuLj44W8NhERET16ZOi7K8sBrXUpLCxEYmIiduzYAUdHR7z22muKvn5ERAQyMzMxYMAAhISEwNPTE6NHj7abAr2ovzEZCvOWZF2tbmI0GlFRUYEmTZqguLgYOTk5ePrpp4X+nVmez9WsWTNpzuvy9PSs8+9LpVLh4MGDCif6VbNmzcx98gHAzc1NWBYTWScP2rdvj88++8zquQULFiAsLMx8AHBmZqbiB1/Xd8+8deuWlCvGRZN1zGRtw0OkBBbpySY//vgjXn/9dSxYsMD8xrthwwYUFBQgPj5eyNa727dvK/6aRERE1DilpKRgwoQJ9f43oaGhCqWpSbYDWqs7deoU4uLisH//fqhUKoSHhws5FDI1NRUvvfQSfHx8MHToUKjVaukK0PW532GDD8uVK1cwZ86cGo8B4IcfflA8j6yr1QHgwoULmD17Nt59910MGTIEr7zyCgCguLgYK1euxAsvvCA4oVxiYmJqPJebm4s1a9bAy8tLQKIqLi4uVvcGtVqNtm3bYvjw4QgLC0OrVq2EZZNx8qA27dq1s/p58+bNihfpFy1aVOO57777DvHx8cjIyDAfoqw0mQvOso6ZrG14iJSgMsqwFIjsRlBQEFxcXDB79myr59evX4/vv/8eH374oeKZtFotEhMT65wJ5g2eiIiIGmrUqFHo378/IiIi0KJFC9FxanBxcYGzszNefPFFNG3atEbhWdQX/qysLMTHx+PixYsYN24cvL29ERAQIKzIevPmTaSkpGDbtm0oLS2FRqPBnj178NVXXwnJYykkJAQrV64EUDXpYnk464QJE5CSkiIqGtLS0uq9bplVKTKuVgeqzuoaN24ctFotdu7cic8//xy7d+9GYWEhAgMDodfrheYDqn5f9/udilBZWYmYmBgkJydjyZIl0Gq1wrLcvHnT6mej0YgbN25g69atUKvVCA8PF5JL5smD+9HpdDAYDMJe/+uvv0Z8fDz+9re/YeDAgZg3bx6GDBkiJMuLL76IV199tc7rsrSbkWnMZL1vESmBK+nJJv/85z+xZs2aGs/PmTNH8dlyk3/84x94/vnnay3Sq1QqfPvttwJSERERkT0yGAxYsWIFfH19sW7dOvTu3Vt0JCuyHtAaGBgIrVaL9evXm1dViszp5OQEf39/zJo1C9nZ2UhOTsaNGzcwdepU+Pv7Y/jw4cKynT9/3vw4ISHBqvBdXl4uIpKZiCJ8fWRerX79+nVzcfno0aMYOXIk1Go1OnbsiOLiYmG59u/fb358584dq5+BqolIka5evYq33noLQNXOpc6dOwvN4+TkVOO5du3a4b333hO2owUAjhw5YvWz5eRBVFSUsMmDhhBx7y8rK0NaWhoSEhLw008/YcyYMWjfvj0SExMVz2JJ5r7vso6ZrG14iJTAIj3ZpEmT2v9k1Go1mjdvrnCaKi4uLkJn6omIiKjxaNmyJVasWIEvvvgC8+fPx6RJk6yKSKILXDIe0ApU7apMTk6Gp6cnPDw8oNPppOjdr1Kp4O7uDnd3d1y7dg16vR6LFy/GN998IyyT5bhUHyPREzCW7W1qExsbq1CSKqtXr0ZAQABGjBiBnTt3AoDVanWRRXq1Wm1+nJ+fb7WLpaysTEQkALAqsHXs2NHqZ5VKJfQelpGRgRUrVmDy5MlYsGCBuYe5jJo0aYLHHntM2OvLOnkgKw8PD/Tr1w8BAQHw8PBAs2bNkJ2dLTqW1AVnWcdM1jY8REpgkZ5s0rp1a1y5cqXGiofLly8L+5Al+ssMERERNT59+vRBly5dsH37dvzxj38EIL7AVRvRB7SaeHp6wtPTE1euXEFycjJCQ0NRVFSETz75BH5+fooXIiy3y2dnZ2P48OFwdnZGUFBQvYeRKk22z7FHjx5Fq1atoNVq0bt3b+ETLbKuVgeANm3aoKCgAMXFxbhx4wYGDRoEAMjLyxNyTpdJQ1bBijjYMzg4GPv27UNgYCAGDRqEgoICq+t9+vRRNM/9FBcXC9/ZUhvRkweyGjhwIHJzc9GqVSs0b94cw4YNEx0JgNwFZ1nHzLLNTvU2PBs2bBCYjOjhY5GebDJjxgzMnTsXS5YsgZubGyorK3Hy5ElERkbijTfeEJJJ9BZJIiIialx27dqF5cuXw9fXF+vXr0fTpk1FR6pBlgNaq+vcuTOCg4MREBCArKwsJCcnY/PmzcjPz1c0h2Vxee3atVbtbUT/PmUrzFvKycnBvn37YDAYkJubC29vb2g0Gjg6OgrJI+tqdaDqrK5p06ahuLgYb7/9Nlq2bInNmzcjNjYWn376qdBs9yPiYM/c3Fw88cQTSEhIQEJCgtU1lUqFQ4cOKZrHpHo7IKBqhXNqaqqwdq71kXXywJKIyb2PP/4Y//rXv7B9+3a8++67qKysRFlZWa0LDJUkc8FZ1jGTtQ0PkRJYpCebjBgxAsXFxQgLC8O1a9cAAF27dsWbb74p7ENMTEyMkNclIiKixmfhwoXIy8vDmjVrhLbSqEv1A1qTkpIQEBCA8ePHC80VGhpa6/PdunVD+/btFU5jXQgXvRq8uitXrpjbylg+BoAffvhBVCwAQIsWLaDT6aDT6XD9+nWkp6fDz88P3bp1g6+vL9zd3RXNI+tqdQDo378/srOzUVpaap7EcHV1xY4dO9C1a1eh2e5HxL8JUYdI30/1wp9arYaTkxMmTpwIX19fQansb/LAkqh2PH/84x8xf/58zJ07FwcPHkRSUhJGjx6NUaNGYe3atUIyyV5wlnHMZG3DQ6QEFunJZhqNBhqNBrdu3YJara6xskbp7ZOenp51rkhSqVQ4ePCgYlmIiIjIvpWVlSE9Pd18+Kmlr776SvEiZXWyHdBq0qtXrxrP3bx5E/Hx8ejUqZOARL+SYXwsLVmyxPzYy8vL6lr1n0Xq2LEj5syZAw8PD0RGRmLevHk4e/asohlkX63erFkzNGvWzPyzm5ubwDQNJ+LfxP3+dkS1u5GlWFqdrJMHISEhWLlyJQAgLS3N6rDpCRMmICUlBTNnzhQVDwDg4OAALy8veHl54eLFi9Dr9cKy2EvBWaYxk7UND5ESWKSnB1ZXb1Glt0/WtpI+NzcXa9askeqLDhEREcmvvoMxAwMDkZeXp2CammQ9oHXGjBlWP+fk5GDRokXQaDRWLUqUUlRUhAMHDsBoNOLOnTs1VqWKPFvAsqglq8LCQmRkZCAjIwNGoxFarRarV69WPIfMq9VdXFysit1qtRpt27bF8OHDERYWhlatWglMJ5/6zoIQ2e4GAO7evQu9Xo8TJ05ApVLBzc0NEydOROvWrYVlknXy4Pz58+bHCQkJVvcz0W14jhw5gj/84Q/mSeO4uDg8/fTTde70UoLsBWcZx0zWNjxESmCRnn53Sn9R7Nu3r/lxZWUlYmJikJycjOXLl5sPmiIiIiL6rWQohst2QGt15eXliI6ORlpaGiIiIoQtmHB2djb3ve7YsaNVwUv0AcCW7W1qU99E0cOWlpaG9PR0XLhwAaNHj0ZkZCSeeeYZYXkAeVerHzlyxOpno9GIGzduYOvWrYiKikJ4eLiYYJKStd3N7du3MWnSJHTv3h1Dhw7FvXv3cPToUWzbtg16vR5OTk7Cssk4eWD5Plj9PVHkrqVDhw7hvffew7p168zPPfbYY3jnnXewYsUKYbvgZC44yzpmgJxteIiUoDLK8G2DGhUfHx+kpaUp/rpXr17FW2+9BQCIiooS/qZHREREjYubm5vwlfTV3bt3z3xA6/nz5xU/oNXSpUuXEBQUhFatWiEqKgpPPvmksCwNoXSLRhNXV1e0atUKWq0WvXv3rlHoErnS3sXFBc7OznjxxRfRtGnTGkU3pXdF2ONq9fLycmg0GmRlZYmOUiedTgeDwaD46xqNRlRUVKBJkyYoLi5GTk4Onn76aXTp0kXxLCbLli1Dx44dMWvWLKvnY2Nj8eOPPwqbbKlr8uDSpUtCJw8s/3aqf+8XVQcAgEmTJiEiIgIuLi5Wz585cwbLly8X2r7FpKKiwlxwzs3NFV5wtocxs2RqwyNylT/Rw8aV9NQoZGRkYMWKFZg8eTIWLFgABwcH0ZGIiIjIDt26dUt0hHrJdkCryc6dO7Fq1SpMnz4dc+fOFZbDFkq3aDTJycnBvn37YDAYkJubC29vb2g0mhrnPInw5ptvStXD3x5Xqzdp0gSPPfaY6Bj1EnGw54ULFzB79my8++67GDJkCF555RUAQHFxMVauXCnsoO5jx47VOmExe/ZsjBkzRvlA/xETE4MJEyZYTR7MmDEDsbGxWLdunbC/fZnuD5bKyspqFJuBql33d+/eFZCoJpn6vgNyj5mMbXiIlMAiPdm94OBg7Nu3D4GBgRg0aBAKCgqsros6hIiIiIjsz/PPPw+VSlVraxsZihOyHtC6ZMkSqNVqbNy4EZs2bTI/bzQaoVKppNuBAIhrX9SiRQvodDrodDpcv34d6enp8PPzQ7du3eDr6yu0xUBdfcNLS0uRmpqqcBrUulq4Xbt2eO+994QUmhuiuLhYaG9uWQ/2XL16NQICAjBixAjs3LkTALB7924UFhYiMDBQWJEeQK0LvNRqtVWbJaXJOnlw5coVc8suy8cA8MMPP4iKhcrKyjqviW4eIWvBWdYxk7kND9HDxiI9/e6UvqHn5ubiiSeeQEJCgrn3qInoQ4iIiIjIvlSf7JeNbAe0mtjj5y0ZJl06duyIOXPmwMPDA5GRkZg3bx7Onj0rOpZZYWEhEhMTsWPHDjg6OuK1114THQmAHKvVqx9GDFTtxElNTRWyQ8NE1oM9r1+/bj4v7OjRoxg5ciTUajU6duyI4uJiYbkqKytx584dPP7441bPFxUVCUr0KxknD5YsWWJ+XP3MEVFnkABVC/N27dpVY/IuMzNT6CHTMhecZR2zjRs3YvPmzVar/F999VX07dsXy5cvZ5GeGjUW6el3p/SqFlkPISIiIiL7c792N6IPZjWR5YBWE5Gr+O1VYWEhMjIykJGRAaPRCK1Wi9WrV4uOBQA4deoU4uLisH//fqhUKoSHh0On04mOZSZ6tToAq8OIgariqZOTEyZOnAhfX19BqeQ92FOtVpsf5+fnW00qlpWViYgEABg3bhwiIiIQFRVlHp+ysjIsXboU3t7ewnLJOnng4+ODyspKFBUVSfN+CAABAQGYPHkysrOz4ebmhsrKSpw8eRLHjx+v8W9VSTIXnGUdM5nb8BA9bCzSk01k3T559658J98TERGR/blfu5tvv/1WQCprlge0GgwG6Q9oJWtpaWlIT0/HhQsXMHr0aERGRuKZZ54RHQsAkJWVhfj4eFy8eBHjxo1DUlISAgICMH78eCF5ZF2tDtQs0stIht0iJm3atEFBQQGKi4tx48YNDBo0CACQl5eHDh06CMs1e/ZsBAYGYsSIEejfvz/Ky8tx6tQpDBo0qMbOJSXJOnlw8uRJzJ8/Hz/99BN69eqFjz/+WOjBvyYdOnRASkoKkpKS8NVXX0GtVqN///4ICwtDmzZthOWSueAs65jJ2oaHSAks0pNNZNw+WdfJ99u2bYNeL+7keyIiIrI/sre7sccDWmUl6st+aGgonJ2d4enpCaPRiPT0dKSnp5uvi2xbFBgYCK1Wi/Xr16Ndu3YAxBZ6ZV2tbiLjQiGZCvOWgoKCMG3aNBQXF+Ptt99Gy5YtsXnzZsTGxuLTTz8VlsvBwQExMTHIz8/HyZMnAQD+/v7o16+fsEyAvJMHq1evxrJlyzBkyBDo9XpER0cjJiZGWB5L7dq1w/z580XHsCJ7wVnGMZO1DQ+RElRGGe4MZDd0Op35ABvLx0DV1re0tDTFMy1btgwdO3a0OvkeAGJjY/Hjjz8iPDxc8UxERERED4OLiwvUajWaN29uVYyT+YBWWW3evFnIDtCPP/643kKqyILJ4cOHkZycjOPHj8PDwwM6nQ7vv/8+20vWoq6FQpcuXRK6UGjgwIEYOHAggKqzu0yPAeDEiRM4fvy4kFwAcO/ePZSWlsLR0RFA1Sr6du3asfBWD8vJAzc3N+GTB9VrAOPGjUNmZqa4QP9R/RBWBwcHtG3bFu7u7uZdGyKEhoZi6NChtRac9+3bh48//lhQMnnHrLCwEJMnT8aAAQNqbcPTuXNnYdmIHjYW6ckmlm/K1Yvyoor0Go0GBoOhxsE6lZWVGDNmDPbu3at4JiIiIrJPrq6utRZQZSmCX716td7r7A1fpSEtGmVTWlqK1NRUKQ5nvXLlCpKTk5GWloaioiLMnTsXfn5+QnpQy7haHZB3odD9vo9Z/lsg+e/5svH19UVqaqr5Z1E1gOq2bNli9XNlZSV++ukn7N27FwsXLhR2pobMBWdZxwwAfv75ZyQlJeHMmTPmNjyTJk0S2oaHSAlsd0M2kXX7ZPUCPVC1HVbkyfdERERkf/r27YtLly5Bo9FAo9GYV3zKgkX4hpGxRWNdCgsLkZiYiB07dsDR0VGKIn3nzp0RHByMgIAAZGVlITk5GZs3b0Z+fr6iOWRua3ns2DGrFcUms2fPxpgxY5QP9B+yFuFdXFysvkuq1Wq0bdsWw4cPR1hYGFq1aiUkl2kVuNFoxBtvvIGNGzcKyVGdrJMHsq7xrKsF0LRp0zB37lxhBWdZ+74D8o4ZIGcbHiIlsEhPNrly5QrmzJlT4zEA/PDDD0IyVVbKefI9ERER2Z/ExERcu3YNBoMBwcHB6N69O3x9fTFs2DCo1WrR8aiBLAtJ1YtKsiw6OXXqFOLi4rB//36oVCqEh4cLLYoANdsfmHTr1g3t27dXOA0QExODCRMmWK1WnzFjBmJjY7Fu3TrhbS1lXChk+f2sNrGxsQolsXbkyBGrn41GI27cuIGtW7ciKipK2O/ScuKzWbNm0kyEyjp5UL0GUP1nUX9fdenQoQN++eUXoRnsreAsesxkbcNDpAQW6ckmS5YsMT/28vKyulb9Z6WMGyfnyfdERERkn5ydnTFv3jzMmzcPeXl5MBgMWLVqFUaMGIF33nlHdDyykSxFeZOsrCzEx8fj4sWLGDduHJKSkhAQEIDx48eLjoZevXrVeO7mzZuIj48XUryUdbU6IO9CoaNHj6JVq1bQarXo3bu3NCufa9v10K5dO7z33ns1+nWTvJMHlvUAQFwNwF6w4Gy76u9DpjY8wcHBwtvwED1sLNKTTWTcPjl7tpwn3xMREZH969q1K3r27InTp0/j0KFDLNLbCdkK85YCAwOh1Wqxfv16tGvXDoA8eat/ds7JycGiRYug0WgQFhYmJJOMq9UBeRcK5eTkYN++fTAYDMjNzYW3t7eUrbtMmjRpgscee0x0DGqgDh06YOjQoaJjNMi9e/eQkJCAbt26CctgbwVnGcZM5jY8RA8bi/RkExm3Tzo4OCAmJgYnT54098n09/cXfvI9ERER2aeysjIcPHgQBoMBZ8+ehZeXF5YuXYr+/fuLjkYNJGOLRpP169cjOTkZnp6e8PDwgE6nk2a1s0l5eTmio6ORlpaGiIgIYatlZV2tDsi7UKhFixbQ6XTQ6XS4fv060tPT4efnh27dusHX1xfu7u7CstWmuLhY6DkR+/fvNz++c+eO1c8AMGrUKKUjSS0oKAiTJ0/G//zP/0gzuQjU3sO/rKwMbm5u+PDDDwWlkrvgLOuY1UV0Gx4iJaiMsn0iJKm5urrWu31S1Er7X375Bffu3TMfOHT+/Hl0794dTZs2FZKHiIiI7FNoaCgOHz6MgQMHQqfTwcPDg58n7FBaWlq912XYHXrlyhUkJycjLS0NRUVFmDt3Lvz8/NC2bVuhuS5duoSgoCC0atUKUVFRePLJJ4Vl2bBhA7777rsaq9VDQkLQt29fzJw5U1g2k/z8fJw8eRIA4ObmJuVCoYKCAkRGRuLEiRM4e/askAzVi98AcOvWLaSmpmLEiBF44403BKQCpk6dWuc1lUqFhIQEBdP8ynK8Vq9ejeDgYKvroiYPCgsLsXjxYpSVlWHt2rVCzqqozdWrV61+VqvVaNOmDVq2bCko0f1pNBrs2rVL2OtzzIjkwyI92aSkpMS8ffLu3btSbJ/88ccf8frrr2PBggUYN24cACAgIAAFBQWIj49Hhw4dhGUjIiIi++Li4oL27dvXWSjll0P6vd27dw9ZWVlITk7G+fPnzTtDRdi5cydWrVqF6dOnY+7cucJymFRUVCAwMBCnTp2qsVr9ww8/lGolr2wKCwuRkZGBjIwMGI1GaLVaaLVaYZMu1YvharUaTk5OGD58OHx9fYVkaqjMzEzz90ylyDp5YLJ161Zs2bIF77zzDjp37mx+vk+fPgJTAf/+979x8eJFtGjRAp07dxbeFqs+shSc7WHMTG14Tp06hZiYGNFxiB4aFunpgZm2T+7Zs0fo9smgoCC4uLhg9uzZVs+vX78e33//vZRbtYiIiEhOx44dq/f64MGDFUpCv4WMLRpNqh8kaKm4uBgff/yxgmmsubi4QK1Wo3nz5lYFcKPRCJVKhby8PCG5ZFytXlurCED8WKWlpSE9PR0XLlzA6NGj4e3tjWeeeUZIlsbCx8fnvrtzRBAxeWBSWlqK0NBQfPPNN+Z2VCqVCocOHRKSp6KiAh988AG2bduG1q1bQ6VSoaSkBH5+fggKCpJqQk+WgrOsY3a/NjxchEmNGYv09JuJ3j5Z1wx0ZWUlxo0bhz179iieiYiIiBqXkydPIi4uDh999JHoKNQAsrZoBIAtW7bUeO7mzZuIj49Hp06dkJWVJSBVlertD6rr1KmTQknkZxoro9GIN954Axs3brS6LmqsXFxc4OzsjBdffBFNmzatUewSdQAwANy9exd6vR4nTpyASqWCm5sbJk6ciNatWwvL1BA6nQ4Gg0F0jBpETR7k5uYiJCQEffr0wbJly6Q4lDg2NhanT5/Ge++9Zy7iXr16FcuXL0e/fv3uO3H7sMhccJZ1zOyxDQ/R74UHx9IDqW375OrVq4VkadKk9j9j0yogIiIiogdRWVmJvXv3Ii4uDufOncPYsWNFR6IGysnJMbdozM3NlaJFo0n1gwRzcnKwaNEiaDQaoQVUQL4ivKyr1QHrsWrWrJk0Y/fmm29KtWrY5Pbt25g0aRK6d++OoUOH4t69ezh69Ci2bdsGvV4PJycn0RHrJON4AhBy4PTq1auxfft2LFq0CK+88orir1+XrKwsbNu2DY899pj5uU6dOmHVqlV4/fXXhRWcMzMzrX6WqeAs65iZ7qWWbXieeOIJIVmIlMYiPdmk+vbJyMhI4dsnW7dujStXrlj1wgOAy5cvw8HBQVAqIiIisldFRUXQ6/VISkpCSUkJKioqsHv3bnTp0kV0NGqgFi1aQKfTQafTmVs0+vn5CW3RWF15eTmio6ORlpaGiIgIeHl5iY4kHVOBq67V6lTTggULan2+tLQUqampCqf5VUxMDCZMmIBZs2aZn5sxYwZiY2Oxbt06hIeHC8tmr0RMHvz973/Hjh070K1bN8Vf+34si80mjo6OQidZZC84yzhmsrbhIVICi/Rkk9DQUDg7O8PT0xNGoxHp6elIT083Xxex+mfGjBmYO3culixZAjc3N1RWVuLkyZOIjIzEG2+8oXgeIiIisl8RERHIzMzEgAEDEBISAk9PT4wePZoFejvWsWNHzJkzBx4eHoiMjMS8efOEtGi0dOnSJQQFBaFVq1YwGAzCDvOUnayr1e1JYWEhEhMTsWPHDjg6OuK1114TkuPYsWO1toyZPXs2xowZo3wgeiAvv/yylAV6tVpd5zWRHZ5lLjjLOmabNm3C9evXcfDgwRpteD777DNhK/yJlMAiPdlExu2TI0aMQHFxMcLCwnDt2jUAQNeuXfHmm28KO0iHiIiI7FNqaipeeukl+Pj4YOjQoVCr1dJ99qGGk6lFo8nOnTuxatUqTJ8+HXPnzhWahR7c/v37zY/v3Llj9TMAjBo1SulIVk6dOoW4uDjs378fKpUK4eHh0Ol0QjPVtstZrVajWbNmAtI0HI/x+9WePXvg7+8vOkYNpaWlOHfuXK2/q9LSUgGJqshccJZ1zGRtw0OkBBbpySaybp/UaDTQaDS4desW1Gp1jX6jmZniTr4nIiIi+/Hll18iJSUF4eHhKC0thUajQXl5uehYZCMZWzSaLFmyBGq1Ghs3bsSmTZvMz8vQZ50aLjEx0fy4Y8eOVj+rVCphRfqsrCzEx8fj4sWLGDduHJKSkhAQEIDx48cLyWNSWVmJO3fu4PHHH7d6vqioSFCihtNoNKIj1IqTB78qKyvD/PnzRceoQeaCs6xjBsjZhodICSzS028iy/ZJk7Zt29b6/ObNm1mkJyIiovtycnKCv78/Zs2ahezsbCQnJ+PGjRuYOnUq/P39MXz4cNERqQFkbNFocujQIWGvbW9kXq1uWZSvi4iFQoGBgdBqtVi/fj3atWsHQI6DT8eNG4eIiAhERUWZ85SVlWHp0qXw9vYWliskJAQrV64EUDW55+PjY742YcIEpKSkYObMmaLi1UvE5MGVK1fqLSzHxsYqmOZXhw8fFvK6DSFrwVnWMZO1DQ+RElikpwci4/bJ+vBmTkRERLZQqVRwd3eHu7s7rl27Br1ej8WLF+Obb74RHY0aQMYWjSbsq95wsq5WbygRC4XWr1+P5ORkeHp6wsPDAzqdTorvQrNnz0ZgYCBGjBiB/v37o7y8HKdOncKgQYMwY8YMYbnOnz9vfpyQkGBVpBe5i0rWyYPHH39cykOu9+/fb74f3L59G23atDFfW79+PebNmyckl8wFZ1nHTNY2PERKYJGebCLr9sn7kfVLGhEREcnFx8cHaWlpAIDs7GwMHz4czs7OCAoKqrPtH8lH1haNZBtZV6s3lIginKenJzw9PXHlyhXo9XqEhoaiqKgIn3zyCfz8/OrcefywOTg4ICYmBvn5+Th58iQAwN/fH/369ROSx8Tyd1T99yXyO6Sskwdt27a1yiKLDRs2mAvO06ZNM7+PA8CBAwdYcK6FrGMmcxseooeNRXqyiazbJ4mIiIh+D5ZfpNeuXWvV3qZp06YiItHvQLYWjfT7kbmtpcjvSZ07d8Y777yDhQsXYs+ePdDr9di8eTPy8/OFZQIAV1dXuLq6Cs1QF5m+18o6eSB69Xdd6hsvkZllLjjLOmaytuEhUgKL9GQTWbdPEhEREf0eLIsf/Ixj/+ytRSPZjv9O69esWTPodDrodDoUFBQIy+Hq6lprcVn0gckyFebrIlPG6Ojo+/43K1euREhIiAJpfmU5RtXHS+T4yVxwlnXMZG3DQ6QEFunJJrJun7wffngnIiIiW8lUGCHb2GuLRrId/51aCw0NrfOaSqVCZGSkgml+lZmZCaDqe9kbb7yBjRs3CslRneVBqNUPRf3hhx9ExZL277pHjx73/W+OHj2qQBL7wIKz7WRtw0OkBBbp6YHIun2yLiJOviciIiL7U1RUhAMHDsBoNOLOnTvYv3+/1XXZD6qkKmzRSDIQsVCoV69eNZ67efMm4uPjhR5abPnazZo1k+YA5SVLlpgfVz8QVeQBqbJOHjSEiL/7+t6779y5o3geE5kLzrKOmaxteIiUwCI9/SYybJ8MCZHz5HsiIiKyP87OzkhISAAAdOzY0ergSpVKxSK9nWCLRpKBiIVCM2bMsPo5JycHixYtgkajQVhYmOJ5ZCfjIaiAvJMHDSFiQrS+9+6OHTsqnsdE5oKzrGMmaxseIiWwSE82kXH7pKwn3xMREZH9sfySWpfMzExpD6qkKvbaopFsJ6rQJftCofLyckRHRyMtLQ0RERHSF3ZFsVyhXpvY2FiFkliTdfJAVrK+d8tccJZ1zIgeZSzSk01k3D5Z3+y06Dc+IiIianw2b97ML612wt5aNJLtRLW1lHmh0KVLlxAUFIRWrVrBYDDgySefFJoHQI1WGrK0Ejt69ChatWoFrVaL3r17C1/dbCLr5IE943u37USMmaxteIiUwCI92UT27ZMsyhMREdHDJksRhxpOhhaNZDuZV6vLulBo586dWLVqFaZPn465c+cKy1Fd9VYasrQSy8nJwb59+2AwGJCbmwtvb29oNBo4OjoKyWMi6+RBQ8ialb3ybSdizGRtw0OkBBbp6YHItH2ShXkiIiJSEj97yE/GFo1kO5lXq1uS6Z6wZMkSqNVqbNy4EZs2bTI/bzQaoVKpkJeXJySXrK01WrRoYZ7Au379OtLT0+Hn54du3brB19cX7u7uiuYxkXXyoCHqu/+KxF75thMxZrLeK4iUwCI92Uy27ZOWp91bPgbkP/meiIiIiH5/MrZoJNvJulpdhtevy6FDh0RHeGCi25F07NgRc+bMgYeHByIjIzFv3jycPXtWSBZZJw88PT3r/NtXqVQ4ePAgnnvuOYVTyYsF54dD9L2C6GFhkZ5sIuP2ySVLlpgfV1/RzwOSiIiIiB49srdoJNvJVhSXdaGQPU9CiWyTUlhYiIyMDGRkZMBoNEKr1WL16tXC8liSafIgJiamxnO5ublYs2YNv3s/IBacbSdrSyWi34pFerKJjNsnLbe9EhERET1s/HJoP2Rq0Ui2k60wb4kLhX5/In7faWlpSE9Px4ULFzB69GhERkbimWeeUTxHXWSbPOjbt6/5cWVlJWJiYpCcnIzly5dDq9UKy9UQsr53y5oLkDebzO8NRL8Fi/RkExm3T1quWqkNT74nIiKi35NGoxEdgRpAthaNZDtZV6sDXCjUWISGhsLZ2Rmenp4wGo1IT09Henq6+bqonTeyTx5cvXoVb731FgAgJSUFnTt3Fpzo/mR975a54CzrmBE1VizSk01k3D5pzyffExERkVxCQkKwcuVKAFVFEstC3IQJE5CSkoKZM2eKikcNJGOLRrKdzKvVuVCocXjzzTelLJLKOnkAABkZGVixYgUmT56MBQsWwMHBQVgWE753245jRiQfFunJ7uXk2O/J90RERCSX8+fPmx8nJCRYfWktLy8XEYkegIwtGsl2Mq9W50Kh35+IMVywYEGtz5eWliI1NVXhNL+SdfIgODgY+/btQ2BgIAYNGoSCggKr63369BGSi+/dtrPnMeP9lhorFunJ7sl68j0RERHZH8svftW/BMpYMKHaydiikWwn82p1LhT6/cnQWqOwsBCJiYnYsWMHHB0d8dprrwnJIevkQW5uLp544gkkJCQgISHB6ppKpRJ277Xn925RBWd7HjMZ7hVEDwOL9NSoyHTyPREREdk32b+kUt1kbNFItpN5tToXCtlG9tYap06dQlxcHPbv3w+VSoXw8HDodDpheaqTZfLg8OHDQl7XFvb23i1DwVmmMZP9XkH0MKlFByD6vRQWFmLTpk3QaDR4++238eKLL3IVFREREdlEpi+qRI+6nJwcvP322zh37hySkpJw9+5djBw5Ej4+PlK1wjEtFFq9ejVu3ryJefPmiY4kneqtNSyJbK2RlZWFV199Ff7+/nByckJSUhLat2+P8ePHS9Fr/dSpUwgKCsLIkSMRHx+P4OBg7N27V2imu3fvYsuWLXjzzTcxf/58bNmyBcXFxUIzyfreHRISYn6clpZmdW3ChAkAIKzgLOuYyXqvIFICV9KT3UtLS0N6urwn3xMREZH9uHLlirnFhuVjAPjhhx9ExSJ6JNnDavXCwkJkZGQgIyMDRqMRWq0Wq1evFh1LOrK21ggMDIRWq8X69evRrl074XlMsrKyEB8fj4sXL2LcuHFISkpCQEAAxo8fLzTX7du3MWnSJHTv3h1Dhw7FvXv3cPToUWzbtg16vR5OTk5Ccsn63i1z33dZx0zWewWRElikJ7sn88n3REREZF+WLFlifuzl5WV1rfrPRKQc2dpacqHQg5Op0LZ+/XokJyfD09MTHh4e0Ol0UrRVknXyICYmBhMmTMCsWbPMz82YMQOxsbFYt24dwsPDheSS9b1b5oKzrGNmSfQYESmNRXqye2++KefJ90RERGR/ZGqhQURVZFytzoVCtpH1+5qnpyc8PT1x5coV6PV6hIaGoqioCJ988gn8/PzQtm1bIblknTw4duwYDAZDjednz56NMWPGKB/oP+zhvVu2fwOyjpls40SkJBbpye7JevI9ERER2R/L7d61iY2NVSgJEcm8Wp0LhWwja2sNk86dO+Odd97BwoULsWfPHuj1emzevBn5+flC8sg6eQCg1l79arUazZo1E5Cmiqzv3TLfI2QdM9nvFUQPk8oow3Qs0e+osND65PsDBw6IjkRERER2wtXVFa1atYJWq0Xv3r1rrFyUdeUZUWPk4uICZ2dnvPjii2jatGmNgpeMq9VNC4Vee+010VGkUv3QzOpkvLcWFBTAxcVFdAwAwL1798yTB+fPnxc2eTB27Fjo9Xo8/vjjVs8XFRXBz88PGRkZQnLJ+t49cOBADBw4EACQm5trfgwAJ06cwPHjx4XkAuQdM3u8VxD9Xlikp0bj1KlTiIuLw/79+6FSqRAeHg6dTlfrTD8RERFRbUpKSrBv3z4YDAbcvXsX3t7e0Gg0cHR0FB2N6JHz8ccf17sSdf78+QqmqR8XCtmn0NDQOq+pVCpERkYqmKZhRE4ebNiwAd999x2ioqLM/zbLysoQEhKCvn37YubMmUJyyfreLXPBWdYxI3qUsUhPdq/6yffe3t4ICAjA4cOHRUcjIiIiO3b9+nWkp6djz5496NatG3x9feHu7i46FtEjT6bV6lwo1DCyttbYsmVLjedu3ryJ+Ph4dOrUCVlZWQJSyTt5UFFRgcDAQJw6dQr9+/dHeXk5Tp06hUGDBuHDDz+Uor0L37ttJ9OYyXqvIFICi/Rk91xcXKDVahESEmI++X7kyJE4dOiQ4GRERETUGBQUFCAyMhInTpzA2bNnRcchemTJtFqdC4VsI2trjepycnKwaNEiDB8+HGFhYWjRooWQHLJOHpjk5+fj5MmTAAA3Nzf069dPaJ7ayPDebW8FZxnGzF7uFUQPA4v0ZPcOHz6M5ORkHD9+HB4eHtDpdHj//ff5AZmIiIgeWGFhITIyMpCRkQGj0QitVgutVosnn3xSdDSiR46Mq9W5UMg2srfWKC8vR3R0NNLS0hAREQEvLy/RkazIMnkgO9neu+2h4CzbmMl+ryB6mFikp0bjypWqk+9TU1NRVFSEuXPnws9P7Mn3REREZF/S0tKQnp6OCxcuYPTo0fD29sYzzzwjOhbRI0nm1epcKPTgZGqtAQCXLl1CUFAQWrVqhaioKKkmY2WbPNBoNPVe37Vrl0JJrMn63i1zwVnWMbMk272C6GFjkZ4aHVlOviciIiL74+LiAmdnZ7z44oto2rRpjf66YWFhgpIRPXrsYbU6Fwo9OBlaa+zcuROrVq3C9OnTMXfuXCEZ6iLj5MGxY8fqvT548GCFklizh/du2QrO9jBmJjLcK4iUwCI9NWoFBeJOviciIiL78/HHH9d78N38+fMVTEP0aLOn1epcKNQwsrXWcHFxgVqtRvPmza3u/UajESqVCnl5eUJyyTp5kJWVhZdffll0jBrs6b1bloKz7GMm272CSAks0pPdk/XkeyIiImo8SktLkZqaitdee010FKJHjr2tVudCoZpkba1x9erVeq936tRJoSTWZJ088PHxQVpampDXfhCyvHfbU8FZ9JjJeq8gUgKL9GT3ZD/5noiIiOxXYWEhEhMTsWPHDjg6OuLAgQOiIxE9smRarc6FQraxp9YaMpB18sBeivSyvHfbU8FZljHjvYIeZSzSU6PDk++JiIjotzp16hTi4uKwf/9+qFQqhIeHQ6fTwcHBQXQ0IoL41epcKGQb2VtrUMMMGTIEY8eOrfO66AKqbO/d9lBwlm3MeK+gR1kT0QGIfi+ynXxPRERE9icrKwvx8fG4ePEixo0bh6SkJAQEBGD8+PGioxE9cmRerT5jxgyrn00LhTQajRSFN9ksWLCg1udNrTXIPjg4OEjZZkrW9+4333yz3oKzSLKOGe8V9ChjkZ4ahUsWJ98bDAYpe7sRERGR/AIDA6HVarF+/Xq0a9cOAKT9gk3U2PXq1avGc5ar1WXAhUIPpnprDdE9w6lh2rdvL+VKZlnfu2UuOMs6ZtXxXkGPEhbpye7JevI9ERER2Z/169cjOTkZnp6e8PDwgE6nA7tDEokh+2p1LhSyXV2tNcg+1Pd+eOvWLWGr7O3lvVumgrPsY8Z7BT2K2JOe7J6Li5wn3xMREZH9unLlCvR6PVJTU1FUVIS5c+fCz89Pym3+RI2djKvVuVDINtVba3h7eyMgIACHDx8WHY1scOTIEQwZMsTque+++w7x8fHIyMjAyZMnxQT7D1nfu2Xr+25JtjHjvYIeZSzSk92T9eR7IiIisn/37t3Dnj17oNfrcf78eeTn54uORPRIsVytHhUVJc1qdS4Uso2Liwu0Wi1CQkLMrTVGjhyJQ4cOCU5GD+rrr79GfHw8/va3v2HgwIGYN29ejQK+KLK8d9tTwVmWMeO9gh5lLNITERERETVAQUEBXFxcRMcgemTIvFqdC4Vsc/jwYSQnJ+P48ePm1hrvv/++lMVKqltZWRnS0tKQkJCAn376CWPGjMGhQ4eQnZ0tOlqdRL5322vBWeSY8V5BjzIW6YmIiIiI/iM0NLTOayqVCpGRkQqmIXq0cbV64yNbaw2yzZAhQ9CvXz/4+vrCw8MDzZo1k6LoLOt7t8wFZ1nHzIT3CnoUsUhPRERERPQfW7ZsqfHczZs3ER8fj06dOiErK0tAKqJHE1erN16ytNYg2yxYsAC5ubkYOnQotFothg0bhv/+7/8WXqSX/b1bxoKz7GNmwnsFPUpYpCciIiIiqkNOTg4WLVqE4cOHIywsDC1atBAdiYioUWErMfvyr3/9C9u3b8f27dtRWVmJsrIypKamonPnzqKjmcn63i1zwVnWMbPEewU1dizSExERERFVU15ejujoaKSlpSEiIgJeXl6iIxER2S3ZW2uQ7SoqKnDw4EEkJSUhNzcXo0aNwtq1a4Vmsqf3blkKzrKNGe8V9ChrIjoAEREREZFMLl26hKCgILRq1QoGgwFPPvmk6EhERHatV69eNZ6zbK1B9sfBwQFeXl7w8vLCxYsXodfrheaR8b1b9oKzjGPGewU9yriSnoiIiIjoP3bu3IlVq1Zh+vTpmDt3rug4RESNkj201qDaHTlyBH/4wx/MxdS4uDg8/fTTGDJkiLBMsr53y9z3XdYxq473CnqUsEhPRERERPQfLi4uUKvVaN68OVQqlfl5o9EIlUqFvLw8gemIiOybbK01yDaHDh3Ce++9h3Xr1mHgwIEAAL1ej08++QQrVqyAu7u7kFz28t4tU8FZ9jHjvYIeRSzSExERERH9x9WrV+u9zq3WREQPxrK1RlRUlBStNcg2kyZNQkRERI1e6mfOnMHy5cuFtbyR/b1bxoKzzGPGewU9qtiTnoiIiIjoP0R/kSciaozspbUG1a+srKzWw0779u2Lu3fvCkhUReb3bhn7vgPyjhnvFfQo40p6IiIiIiIiInpoZG+tQQ2j1WqRkZFR6zWNRoNdu3YpnEhuLDjbjvcKepSxSE9ERERERERED43MrTWo4UJDQzF06FBoNBqr5zMzM7Fv3z58/PHHgpLJiQVn2/FeQY8yFumJiIiIiIiIiKhehYWFmDx5MgYMGAA3NzdUVlbi5MmTOH78OBITE9G5c2fREaXCgjMR2YJFeiIiIiIiIiIiuq+ff/4ZSUlJOHPmDNRqNfr3749JkyahTZs2oqMREdk1FumJiIiIiIiIiIiIiARpIjoAERERERERERHJLTQ01OpnBwcHtG3bFu7u7hg0aJCgVEREjQOL9EREREREREREVK9evXpZ/VxZWYmffvoJwcHBWLhwIXQ6nZhgRESNANvdEBERERERERHRAyksLMTcuXORmpoqOgoRkd1Siw5ARERERERERET2qUOHDvjll19ExyAismss0hMRERERERERERERCcKe9EREREREREREZLN79+4hISEB3bp1Ex2FiMiusUhPRERERERERET1cnV1hUqlsnqurKwMbm5u+PDDDwWlIiJqHHhwLBERERERERER1evq1atWP6vVarRp0wYtW7YUlIiIqPFgkZ6IiIiIiIiIiBrk3//+Ny5evIgWLVqgc+fOaNasmehIRER2j+1uiIiIiIiIiIioXhUVFfjggw+wbds2tG7dGiqVCiUlJfDz80NQUFCNVjhERNRwatEBiIiIiIiIiIhIbps2bcL169dx8OBBHDlyBDk5OcjMzMSFCxfw2WefiY5HRGTX2O6GiIiIiIiIiIjq5e3tjW3btuGxxx6zer6oqAivv/460tLSBCUjIrJ/XElPRERERERERET3Vb1ADwCOjo5sdUNE9BuxSE9ERERERERERPVSq+suIbFJAxHRb8ODY4mIiIiIiIiIqF6lpaU4d+5crQX50tJSAYmIiBoPFumJiIiIiIiIiKheZWVlmD9/vugYRESNEg+OJSIiIiIiIiIiIiIShD3piYiIiIiIiIioXvv37zc/vn37ttW19evXKx2HiKhRYZGeiIiIiIiIiIjqtWHDBvPjadOmWV07cOCAwmmIiBoXFumJiIiIiIiIiKhelt2Sq3dOZidlIqLfhkV6IiIiIiIiIiKql0qlqvVxbT8TEZFtWKQnIiIiIiIiIiIiIhKkiegAREREREREREQkt6KiIhw4cABGoxF37tyxOkj2zp07ApMREdk/lZGNw4iIiIiIiIiIqB5Tp06t93piYqJCSYiIGh8W6YmIiIiIiIiI6DfLzMzEuHHjRMcgIrI77ElPRERERERERES/2ebNm0VHICKySyzSExERERERERHRb8ZmDURED4ZFeiIiIiIiIiIi+s1UKpXoCEREdolFeiIiIiIiIiIiIiIiQVikJyIiIiIiIiIiIiIShEV6IiIiIiIiIiL6zdiTnojowbBIT0REREREREREv5lGoxEdgYjILrFIT0RERERERERE9QoJCTE/TktLs7o2YcIEAMDMmTMVzURE1FiwSE9ERERERERERPU6f/68+XFCQoLVtfLycqXjEBE1KizSExERERERERFRvSz7zVfvPa9SqZSOQ0TUqLBIT0REREREREREDcaiPBHR74tFeiIiIiIiIiIiqhcL80RED08T0QGIiIiIiIiIiEhuV65cwZw5c2o8BoAffvhBVCwiokZBZazeSIyIiIiIiIiIiMhCWlpavdd9fHwUSkJE1PiwSE9EREREREREREREJAjb3RARERERERERUb0s29vUJjY2VqEkRESND4v0RERERERERERUr6NHj6JVq1bQarXo3bs32JiBiOj3w3Y3RERERERERERUr5KSEuzbtw8GgwF3796Ft7c3NBoNHB0dRUcjIrJ7LNITEREREREREVGDXb9+Henp6dizZw+6desGX19fuLu7i45FRGS3WKQnIiIiIiIiIiKbFRQUIDIyEidOnMDZs2dFxyEislss0hMRERERERERUYMUFhYiIyMDGRkZMBqN0Gq10Gq1ePLJJ0VHIyKyWyzSExERERERERFRvdLS0pCeno4LFy5g9OjR8Pb2xjPPPCM6FhFRo8AiPRERERERERER1cvFxQXOzs548cUX0bRpU6hUKqvrYWFhgpIREdm/JqIDEBERERERERGR3N58880ahXkiIvp9cCU9ERERERERERE9kNLSUqSmpuK1114THYWIyG6xSE9ERERERERERDYpLCxEYmIiduzYAUdHRxw4cEB0JCIiu8V2N0RERERERERE1CCnTp1CXFwc9u/fD5VKhfDwcOh0OtGxiIjsmlp0ACIiIiIiIiIikltWVhZeffVV+Pv7w8nJCUlJSWjfvj3Gjx8PBwcH0fGIiOwaV9ITEREREREREVG9AgMDodVqsX79erRr1w4AeJAsEdHvhCvpiYiIiIiIiIioXuvXr8fNmzfh6emJgIAAfPnll+Axh0REvw8eHEtERERERERERA1y5coV6PV6pKamoqioCHPnzoWfnx/atm0rOhoRkd1ikZ6IiIiIiIiIiGxy79497NmzB3q9HufPn0d+fr7oSEREdotFeiIiIiIiIiIiemAFBQVwcXERHYOIyG7x4FgiIiIiIiIiIqpXaGhonddUKhUiIyMVTENE1LiwSE9ERERERERERPXq1atXjedu3ryJ+Ph4dOrUSUAiIqLGg+1uiIiIiIiIiIjIJjk5OVi0aBGGDx+OsLAwtGjRQnQkIiK7xZX0RERERERERETUIOXl5YiOjkZaWhoiIiLg5eUlOhIRkd1jkZ6IiIiIiIiIiO7r0qVLCAoKQqtWrWAwGPDkk0+KjkRE1CioRQcgIiIiIiIiIiK57dy5ExMnTsR///d/IzExkQV6IqLfEXvSExERERERERFRvVxcXKBWq9G8eXOoVCrz80ajESqVCnl5eQLTERHZNxbpiYiIiIiIiIioXlevXq33eqdOnRRKQkTU+LBIT0REREREREREREQkCHvSExEREREREREREREJwiI9EREREREREREREZEgLNITEREREREREREREQnCIj0RERERERERERERkSAs0hMRERERERERERERCfL/AS54dPr92t/d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" name="AutoShape 2" descr="data:image/png;base64,iVBORw0KGgoAAAANSUhEUgAAAe0AAAH6CAYAAAAqZxTYAAAAOXRFWHRTb2Z0d2FyZQBNYXRwbG90bGliIHZlcnNpb24zLjMuNCwgaHR0cHM6Ly9tYXRwbG90bGliLm9yZy8QVMy6AAAACXBIWXMAAAsTAAALEwEAmpwYAABJq0lEQVR4nO3deXxM5/v/8fdkQTVNbYk1VLVJShAaVVu0qNhia9FKUf20tlLVorbSjaKUTy1VSi21NIrYo4pQTSlaW0vVWrFEYmnEFknO74/+zNfkJIwwyczH6/l4zIO55yzXOcnkmuu+73PGYhiGIQAA4PTccjsAAABgH5I2AAAugqQNAICLIGkDAOAiSNoAALgIkjYAAC7CpZL2gAEDFBAQoCeeeELnzp3LcrnmzZsrICBAAwYMyNZ+zp49q8uXL9sdT25zljjuxvLly1WvXj1VrFhR77zzzj3d9uLFixUQEKCtW7fe0+3eytatWxUQEGB9bNq0SZKsz7t165blun/88Yd1uXsV8414Fi9enCPrSf8ea4cOHe54vbtVr169bO03OTnZ5u/KhAkTFBAQoLi4OLu3kfHnfuPxxBNPqHr16urYsaN+/PHHO44tt2T23tm3b59at26tihUrqlatWjbHmZ3fE9wZj9wOIDvS09O1YcMGPf/886bXjh8/rj///DPb2964caP69u2rJUuWKH/+/Ldctl27dqpRo0a294V/nT9/XgMHDlSpUqU0ZMgQlSlT5p5uv1q1aho9erTKlSt3T7drj3bt2unJJ59UYGCgTfvPP/+sK1eu6IEHHjCt88MPP+RUeP+TBg0alOl5vZW9e/eqe/fuGjNmjKpXry5Jeu6551S6dGkVKlTojmN47rnn9Nxzz1mfp6Wl6fDhw5o3b566du2qOXPm6Mknn7zj7TqDwYMH68iRI3r77bdVsGBBWSwWHT58WFOmTMnt0O4LLpm0S5UqpXXr1mWatH/44QcVKlTolpX4rezevVtJSUl2LVulShVVqVIlW/vB/zly5IiuX7+uiIgItWvX7p5v38/PT35+fvd8u/YIDg5WixYtbNpKlSqluLg4/fTTT2rQoIFpnbVr197V7/D9LrNzejsHDhzQmTNnbNoCAwNNH7bsFRAQYPq5S/8m83bt2mnKlCmaNm1atrad2w4cOKBnn31WnTt3trZt3bqVpJ1DXKp7/Ib69esrNjZWV69eNb22du1a1atXLxeiQnZdv35dkvTggw/mciQ5o2rVqipYsKDWrVtneu3vv//WgQMH+B3+H1W5cmWVLVtWu3btyu1Qsu369ev3zXvVGblk0m7QoIGuXLmi2NhYm/azZ8/qt99+U8OGDU3rGIah+fPn64UXXlCVKlVUsWJFNWrUSFOnTtWNO7kOGDBAEydOlPTvB4Mb42IdOnTQf/7zH40bN05VqlRRjRo19Oeff2Y6lhwfH69Bgwapdu3aqlKlip5//nlTd+fp06fVv39/Pf3006pYsaJatmypZcuW2XXse/fu1auvvqoqVaqoTp06mj17dqbL3c0+7DmGEydOqF+/ftbtN2/eXJGRkTbLDBgwQI0aNdLu3bv18ssvq3LlyqpZs6Y+/vhj6weuAQMGqGPHjpKkgQMHWscQsxqnz9huGIYmTpyosLAwVaxYUTVr1lS/fv106tQp6zKZjctduXJFY8eOVb169RQUFKR69eppzJgxunLlimm9/fv365133lG1atVUpUoVvfHGG3c0zpmRu7u7nn32WcXExCg9Pd3mtbVr16pIkSKZ9uCkpaXpq6++UlhYmIKCglS7dm0NGzbMVJFfvnxZw4cPV+3atRUcHKw333xTFy9eNG0vPT1dM2bMUKNGjRQUFKQ6dero448/VnJy8i3j79Chwz2fQ7Fw4UK1aNFCFStW1NNPP6133nnHdI4Nw9DMmTPVsGFDVapUSa1bt9aWLVv03HPP2cxfyTim/c8//2jAgAF65plnFBQUpAYNGmjs2LG6du2apH/HrgcOHChJ6tixo/UDU2Zj2snJyRoxYoSeeeYZVa5cWeHh4Vq4cOEdHesDDzygjHePtvf9evjwYXXv3l0hISGqXr26Pv74Y0VGRt7x2PsNKSkpmjBhgvWchoWFaerUqUpLSzMte+P9IElLlixhDDuXuGT3+JNPPmmtVG6uSNatW6cHHngg03Hm8ePHa8qUKWrVqpXatm2rS5cuKSoqSmPHjpWPj49atWqldu3aKTk5WWvXrtXAgQP1+OOPW9f/9ddfdezYMfXr109xcXF67LHHTPu4cOGC2rZtqwsXLigiIkJ+fn5asWKFevbsqYkTJ6pBgwaKj49XmzZtZBiGOnTooIcffljr1q1Tv379dObMGb322mtZHvdff/2lDh06yNvbWz169ND169c1adIk0xvsbvZhzzEcP35cbdu21bVr1/Tyyy/Lx8dH33//vd577z0dPXpU/fv3t27v3Llz+s9//qPGjRurefPm2rRpk+bMmaM8efKof//+ateunYoWLaopU6ZYx3/vZAxxypQpmjRpkiIiIqx/uGbPnq29e/dqxYoVcnd3N62TkpKizp07a+fOnWrdurWCgoK0e/duTZs2TTt27NDs2bPl6elpXb579+4qV66c+vTpo+PHj2vWrFmKj4/Xd999Z3ecGdWvX1+LFy/Wr7/+qpCQEGv72rVrVb9+fbm5mT9P9+nTR2vWrFHDhg3VsWNHHTlyRPPnz9eWLVu0cOFCeXt7yzAMdevWTdu2bVPbtm31+OOPKzo6OtNJmYMHD1ZUVJRatWqlV155RYcOHdL8+fP166+/av78+cqbN2+msXfr1k0vvPBCto89o1GjRmnGjBmqUaOG+vfvrzNnzuibb75RbGysFi5cqFKlSkmSPv30U02fPl3169dXp06d9Ouvv+r111+Xh8et/4y99dZb+uOPP9SxY0f5+vrqt99+09SpU3XhwgV99NFHeu6555SQkKBvv/1W3bp1U8WKFTPdTkpKiiIiIvTXX3+pbdu2CgwM1MaNGzVkyBBduXLF+uHzVuLj43XgwAFVrVrVps2e9+vJkyfVvn17SdKrr74qDw8PzZ07V8uXL7frPGfmjTfe0KZNmxQeHq7OnTtr9+7dGjt2rM6ePWv9IHPDjbkh/fv3V0hIiNq2bWtzHMghhgt59913DX9/f8MwDGPAgAFGjRo1jLS0NOvrr732mtGnTx/DMAzD39/fePfddw3DMIyUlBSjatWq1tduuHjxohEUFGR07drV2vb5558b/v7+xvHjx61tL7/8suHv729s2bIly3gMwzBGjx5t+Pv7G9u3b7e2Xb161WjQoIHx/PPPW9d56qmnjPj4eJttvf3220ZQUJCRmJiY5fH36tXLCA4ONk6ePGltO3jwoBEUFGQTx93sw55jeOutt4zAwEBj79691mXS0tKMrl27GgEBAcaBAwdszs/s2bNt9tG4cWOjdu3a1udbtmwx/P39jUWLFtkcw83HlFV748aNjS5dutgsM3/+fKN58+bGsWPHDMMwjEWLFtn8/ObNm2f4+/sbX3/9tc1606ZNM/z9/Y25c+farNezZ0+b5YYOHWr4+/sbR44cyeQMZn1MhvF/v5dXrlwxKleubIwcOdL62pkzZ4zAwEBj06ZNppg3btxo+Pv7Gx9//LHN9latWmX4+/sbo0ePNgzDMNavX286tuvXrxudOnWyiedGfPPnz7fZ3o8//mj4+/sbM2fOvOVx2MPf3994+eWXb7nMwYMHjYCAAOONN94w0tPTre07d+40AgICjN69exuGYRh///23Ub58eeOdd96xWX/48OE273XDMIxnn33Wut/ExETD39/f+Oqrr2zWGzBggNGpUyfr84zn2zDMfwvmzp1r+Pv7G8uWLbMuk56ebrRv396oVauWkZqaaj1fo0aNMs6ePWt9nD592vjpp5+MVq1aGU888YSxdetW6zbsfb8OHDjQKF++vHHw4EHrMqdPnzaCg4NNf7PsERMTY/j7+xtffPGFTfs777xjVKhQwbhw4UKm5yXj+TaMu/s9wZ1xye5x6d9K5ezZs9q5c6ekf7utfv7550wnoXh6eio2NlYffvihTfv58+fl5eVl1+Vd+fLlU7Vq1W65TExMjCpUqGAzKzRv3ryaOnWqPv/8c6Wnp+uHH35QSEiIPDw8dO7cOeujYcOGSklJ0U8//ZTpttPT0/Xjjz+qbt26Kl68uLW9XLlyql27ts1y2d2HPceQlpammJgY1a5dWxUqVLAu4+bmpm7duskwDK1fv95mm40bN7Z5HhgYqLNnz97yXNqrWLFi2rp1q2bNmqXExERJ0osvvqilS5eqdOnSma6zfv16eXl5KSIiwqa9Y8eO8vLyMo01Z4z/iSeekCTr/rIjX758qlWrls25WrdunR588EE9/fTTmcYsSV27djXFVrZsWevwxaZNm+Tm5qY2bdpYl/Hw8DAd6/fffy+LxaK6deva/I6UL19ePj4+iomJyfax3Yn169fLMAx16dJFFovF2l65cmXVqlVLMTExSk1N1YYNG5Sammoz+UmSunTpcsvtP/TQQ8qfP7/mzZunNWvWWN/rn3zyiWbOnHlHscbExKhQoUJq1qyZtc1isWj06NGaO3euTe/I9OnTVaNGDesjNDTUGvv06dP11FNPSbL//WoYhtatW6c6derYXAVRtGhRNW/e/I6O4+bjcXNz08svv2zT/u6772rp0qXy8vLK1nbhWC7ZPS5JtWvX1gMPPKD169eratWq2rhxo9zc3FS3bt1Ml/f09FRMTIzWrVunI0eO6NixY/rnn38kyTS+lJkCBQpk2mV5sxMnTmQ6gahs2bKS/h1zv3jxon744YcsL+u5eSz2ZhcuXNDly5czTUSPPvqo9Y/6+fPns70Pe44hMTFRly9ftj6/2Y0/JidOnLBpz9jdnSdPnkzHzLKjf//+6t69u0aMGKFPPvlEFSpUUL169dS2bVv5+Phkuk5cXJz8/PxsusBvxOXn52eKv2DBgqblJN31MdSvX18//PCDDh06pHLlymnt2rV65plnTHHdiNnb21tFihQxvVauXDnrdeAnTpxQ4cKFTROFHn30UZvnf//9twzD0DPPPJNpbDk10ejGOGxWv0+bN2/W+fPndezYMUkyXQ5YpEgReXt7Z7n9PHny6MMPP9R7772nN998U3ny5NFTTz2lhg0bqmXLllkOAWTmxIkTKl26tM2HC0kqWbKkadkWLVqoZcuWMgxDR48e1dSpU5UvXz6NGDHCZka6ve/XCxcu6MKFC3rkkUdMr2f82d7J8RQuXNiUnH18fLJ87yD3uWzSzpcvn2rWrKl169apb9++Wrt2rWrWrJnpHxvDMNSvXz+tWLFCTz75pKpUqaJ27dqpWrVq6tSpk137y2xsNKO0tDTTGzrj65IUFhamF198MdNlbndp0o3JMze7eTLT3e7jdsdwqw84N+K4kdRuuN2HnTuRMVEGBgZqzZo1+vHHH7Vhwwb9+OOP+vzzzzVz5kwtWLAg02uzb3cMGZPmvYz/Zs8++6zc3d21bt06+fr6auvWrfrss88yXdbemC0Wi1JSUjJdJuPzBx980DrxMqM7SWZ3w57fJ09PT+sVBhl/t6TbxxoeHq46derohx9+0MaNGxUbG6vNmzdr3rx5WrhwYabbzMzt3hs38/PzU82aNSVJtWrVUt26dfX888+rU6dO+vbbb63J1973a2pqqqTsHX9W7uR44Dxctntc+ncW+eHDh3XgwAFt2rTJ5mYGN9u+fbtWrFihHj16aN68eRo0aJBeeOEFlSxZUhcuXLhn8ZQoUUJ///23qX3JkiUaMmSIChQooAceeECpqamqWbOmzeORRx7R5cuXs7wpRMGCBeXl5aWjR4+aXrt51mihQoWyvQ97juHhhx9W/vz5dfjwYdMyR44ckfRvl/XdupEoMyagm7uk09LS9Pvvv+vUqVOqX7++Pv74Y23cuFHjxo1TUlJSlrN6S5YsqePHj1sTwQ0pKSmKi4uzGX5wpIIFC+rJJ5/U+vXrtXHjRrm7u6tOnTqZLluyZEklJSVl2iV/5MgRa8x+fn76559/TDPKjx8/btrepUuXFBQUZPo9uXjx4h3fnCS7bkwyy+r3KX/+/Hr44YetHzQz/v4nJyffcqjl0qVL2r59uywWi1544QVNmDBBP//8szp27Kj9+/dr8+bNdsdaokQJ03mU/r0h07vvvnvL4ZJSpUpp+PDhunDhgt5++21rErb3/Vq4cGHlz58/0/f/jV6IO1WiRAklJibq0qVLNu2///673nnnHR08eDBb24VjuXTSvlGpjBo1SlevXs3y2tYbiTnjjO/IyEhduXLF+gaS/i9Z2NNlnlFoaKj27NmjvXv3WtuuX7+u6dOna+/evcqTJ49CQ0O1ceNG7d+/32bdkSNH6o033tD58+cz3bbFYtFzzz2nH3/8UQcOHLC2x8XF2Yw/enh4ZHsf9h5DnTp19NNPP+n333+3LmMYhqZNmyaLxZJll+uduNE9t2/fPmvb6dOn9dtvv1mfp6WlqWPHjhoxYoTNupUrV5aUdYVcr149JScna+7cuTbt8+bN06VLl+5J/PaqX7++du3apcWLF1uHfDJz43f7yy+/tGn/4YcfdOTIEWvMNz64zpgxw7qMYRiaN29eptv74osvbNrXr1+vN998865mJN+JZ599VpI0bdo0m/fc77//rtjYWNWtW1cWi0UNGjSQxWLJ9GeWsRfhZn/99ZciIiJsZvrnyZNH5cuXl/R/PWg3flduta3Q0FAlJiZq7dq1Nu2zZs1STEyMaRglowYNGqhZs2b6/fffrT8fe9+vbm5uqlevnjZt2mTzweGff/7RihUrbrnfrNStW1fp6emmD7fz58/X6tWrMx2KQe5z2e5x6f8qlc2bN6t69epZvmmqVKkiLy8vffLJJzp58qS8vb21detWrVq1Snnz5rX5pHlj/PWrr75SaGio6tevb3c8Xbt2VXR0tDp16qSXX35Zvr6+WrlypQ4dOqTp06dLkvr27autW7cqIiJCERERKlGihGJiYrRhwwa1a9fO5jKzjHr37q2YmBh16NBBr7zyitzd3TVnzhw9+OCDNhXp3ezjTo6hQ4cO6tChg3x8fLR27Vpt2bJFnTt3zvRyuDvVuHFjffnll+rTp49eeeUVXbt2TXPnzlXRokWt1UaePHnUoUMHffHFF3rjjTdUp04dXb16Vd9++60eeOCBTO+YJ0lt2rTRkiVLNHLkSB04cEBBQUHau3evFi9erMqVK9tM4nK0Bg0a6JNPPtFPP/2kUaNGZblc3bp1Vb9+fc2ePVvx8fGqXr26jh49qvnz58vPz886Qa169epq3Lixpk2bpoSEBFWqVEnr16+3+YB18/ZmzJihuLg41axZUydOnNDcuXNVokQJ/ec//8kylp9++kmJiYmZ3vEroyNHjmjo0KGZvjZo0CA9/vjj6tChg+bMmaPOnTurQYMGSkhI0Jw5c+Tt7W29D33ZsmUVERGhb775RmfPnlXNmjW1Z88erVq1SpKy7OatXLmyQkJCNG7cOJ06dUoBAQE6deqUvvnmGz366KPWy0NvvO/nz5+vxMREhYeHm7b14osvatGiRerTp48iIiJUtmxZxcTE6KefftKIESPsGkIbOHCgfvzxR02aNEmNGjVS6dKl7X6/9u7dWxs3blS7du3UoUMH5cmTRwsWLLDewfFOu7rr1aunWrVqaeTIkfrrr79UsWJF/fbbb4qKitIbb7yhAgUK3NH2kDNcOmlL/1Yqv/zyS6Y3VLmhSJEimjp1qsaMGaPJkycrT548Klu2rD777DPt3r1bs2fPVmJioooUKaKmTZvq+++/1+LFi/XLL7/cUdIuUqSIIiMjNXbsWC1YsEApKSkKDAy0XoMqSaVLl1ZkZKQ+//xzRUZG6vLly/Lz89PAgQNv+yUHxYsX1/z58zV69Gh99dVXypMnjzXB3FyB3c0+7uQYxo8frwULFujq1asqV66chg8ffs+u3w0MDNT48eM1adIkjR49WsWLF9frr7+uq1evavTo0dbl3nzzTRUoUECLFi3SqFGj5O7urqpVq+rTTz/N8l7jefLk0cyZMzVp0iStXr1ay5YtU7FixdS1a1d1794904lgjlKqVCkFBgbq4MGD1qozMxaLRf/97381bdo0RUVFaf369SpcuLDatWunXr162UzG+vTTT1W2bFktWbJEq1evVkhIiD777DObmdc3tvfVV18pKipKGzZsUKFChdSwYUP17t37llXWlClT9Msvv9iVtG9c/5yZvn37Kl++fBo8eLDKli2rBQsWaOTIkXr44Yf13HPP6c0337SZ5DVo0CAVLFhQixYtUkxMjAIDAzVt2jR16NAhy5+ZxWLRpEmTNHHiRG3YsEHffvutHn74Yetx3hgjrlGjhho3bqwNGzZoy5Ytmf49yZcvn+bMmaPx48dr5cqVunjxosqVK6fx48ebrjDISpEiRdSvXz8NGTJE7733nmbNmmX3+7V06dL65ptvNGrUKH355ZfKmzevWrZsKXd3d02fPt3usfkb3NzcNHnyZE2ePFnLly/XsmXLVLp0aQ0dOlQvvfTSHW0LOcdiZKcfGMAtbd26VR07dtQnn3yi1q1b53Y4Lu9Gb1jGiabnz5/X008/rR49eqh37965EVqOOXv2rAoVKmSqqD/66CPNnz9fu3btytEPnDfj9z3nuPSYNoD7w549e1S1alWtXLnSpv1G93ilSpVyI6wc1bt3bzVt2tRm3P3KlSvasGGDAgMDcy1hI2e5fPc44Mx27twpd3d31ahRQ76+vrkdjsuqWrWq/Pz89OGHH+rQoUMqXry4/vzzT3377beqVq1alvdn+F/SokULDRkyRF26dFH9+vV17do1LVu2TKdPn9YHH3wg6d/bBttz/4B8+fLpoYceuuuYkpOTtW7dukxn/8Mx6B4HHOBGd+EN06ZNU2hoaC5G5PpOnz6tCRMm6KefftLZs2fl6+urxo0b64033sixS9Ry27JlyzR79mwdPnxYbm5uCgoKUo8ePax3WKtXr57p5kCZadWqlUaOHHnX8Rw6dEhNmjSxPqd73PFI2gDwP2LHjh2Z3oApI19f33tylQdynksm7W6WrG9bCLiKKZfMN+oAXFL+hx2yWUf9rZ9iJDlkuzmBiWgAALgIkjYAAC6C2eMAAKdEVWlG0gYAOCU3voXMhA8yAAC4CCptAIBToqo045wAAOAiqLQBAE7JjSFtE5I2AMAp0RVsxjkBAMBFUGkDAJwSl3yZUWkDAOAiqLQBAE6JqtKMcwIAgIug0gYAOCUu+TIjaQMAnBJdwWacEwAAXASVNgDAKVm45MuEShsAABdBpQ0AcEpUlWYkbQCAU2L2uBkfZAAAcBFU2gAAp0RVacY5AQDARVBpAwCcEt/yZUbSBgA4JbqCzTgnAAC4CCptAIBT4pIvMyptAABcBJU2AMApUVWakbQBAE7JTfSPZ8QHGQAAXASVNgDAKTERzYxKGwAAF0GlDQBwSlSVZpwTAABcBJU2AMApMaZtRtIGADglLvkyo3scAAAXQaUNAHBKdI+bUWkDAOAiqLQBAE6JqtKMpA0AcEp0j5vxQQYAABdBpQ0AcEpc8mVGpQ0AgIug0gYAOCXGtM1I2gAAp0TONqN7HAAAF0GlDQBwSnSPm1FpAwDgIqi0AQBOiUu+zKi0AQBwEVTaAACnxJi2GUkbAOCU6Ao245wAAOAiqLQBAE6J3nEzKm0AAFwElTYAwCm5Wai1M6LSBgA4JYuDHncqOTlZzZo1U1xcnLWtf//+Wrx4sfX5yZMnFRERoUaNGql79+66dOmSJCkpKUldunRR48aNFRERoYSEBElSSkqK+vXrp8aNG6tVq1Y6dOiQXbGQtAEAyMKuXbv00ksv6ejRo5Kk+Ph4devWTWvWrLFZ7oMPPlD79u0VHR2toKAgTZ48WZI0fvx4hYSEaPXq1WrTpo2GDx8uSZozZ44eeOABrV69WoMGDdLAgQPtioekDQBwSo6qtJOSkhQXF2d6JCUlmWKIjIzUsGHD5OvrK0lavny56tevr8aNG1uXuX79urZt26awsDBJUuvWrRUdHS1JiomJUXh4uCSpWbNm2rRpk65fv66YmBg1b95cklStWjWdO3dOJ0+evO05YUwbAHBfmTVrliZOnGhq79mzp3r16mXTdqMyvuG1116TJO3YscPadv78eXl5ecnD49+U6uPjo/j4eEnSmTNn5OPjI0ny8PCQl5eXzp07Z9N+Y53Tp0+rRIkSt4ydpA0AcEqOmobWqVMntWrVytTu7e2dre0ZhiFLhklzGZ/fvKybm5tpnRvtt0PSBgA4pawS393y9vbOdoLOTKFChXTx4kWlpaXJ3d1dCQkJ1u50X19fJSYmqlixYkpNTdWlS5dUoEABFS1aVGfOnFHp0qUlSYmJidZ1boUxbQAA7oKnp6dCQkK0atUqSVJUVJRCQ0MlSXXr1lVUVJQkadWqVQoJCZGnp6fq1q2rpUuXSpK2b9+uvHnz3rZrXCJpAwCclLNc8mWPYcOGKTIyUk2aNNH27dv11ltvSZJ69+6tnTt3qmnTppo3b56GDh0qSerQoYNSUlLUtGlTDR8+XKNHj7ZrPxbDMAwHHYPDdLPcu24NILdMuXQ8t0MA7o38Dztks4sLFXPIdlufO+2Q7eYExrQBAE6JrmAzzgkAAC6CShsA4JS49bgZSRsA4JQsfDmnCd3jAAC4CCptAIBTos42o9IGAMBFUGkDAJwSlbYZSRsA4JTcyNomdI8DAOAiqLQBAE6JS77MqLQBAHARVNoAAKdEnW1G0gYAOCVuY2pG9zgAAC6CShsA4JQotM2otAEAcBFU2gAAp+RGrW1CpQ0AgIug0gYAOCXqbDOSNgDAKXHJlxnd4wAAuAgqbQCAU6LQNqPSBgDARVBpAwCcEt/yZUbSBgA4JTdytgnd4wAAuAgqbQCAU6LQNqPSBgDARVBpAwCcEpW2GUkbAOCUmD1uRvc4AAAugkobAOCUuPe4GZU2AAAugkobAOCUqCrNOCcAALgIKm0AgFNiSNuMpA0AcEoWZqKZ5FjSPnTokNasWaPTp0/Lzc1Nvr6+qlOnjipWrJhTIQAA4NJyZEx77ty5evvttyVJFStWVIUKFSRJ7733nmbMmJETIQAAXIzFQQ9XliOV9uzZsxUVFaUHHnjApr1z585q1aqVXn311ZwIAwAAl5YjSdvDw0Opqamm9qtXr8rT0zMnQgAAuBhXr4odIUeSdrdu3dSyZUvVqFFDPj4+slgsOnPmjLZs2aI+ffrkRAgAABfDRDQzi2EYRk7sKD4+Xj///LPOnDmj9PR0FStWTDVq1FDRokXveFvdLN4OiBDIWVMuHc/tEIB7I//DDtnsjhJlHLLdJ08ec8h2c0KOzR4vWrSoWrZsmVO7AwC4ODcKbRPuiAYAgIvg5ioAAKdkodQ2IWkDAJwS89DM6B4HAMBFUGkDAJwSlbYZlTYAAC6CShsA4JS4uYoZlTYAAC6CShsA4JQotM1I2gAAp0T3uBnd4wAAuAgqbQCAU6LQNqPSBgDARVBpAwCckhultglJGwDglMjZZnSPAwDgIqi0AQBOiUu+zKi0AQBwEVTaAACnZKGsNCFpAwCcEt3jZnyOAQDARVBpAwCcEoW2GZU2AAAugkobAOCUGNM2o9IGAMBFUGkDAJwShbYZSRsA4JT4whAzuscBAHARVNoAAKdEoW1GpQ0AgIsgaQMAnJLFYnHI404lJyerWbNmiouLkyTFxsYqPDxcDRs21Lhx46zL7du3T61bt1ZYWJgGDx6s1NRUSdLJkycVERGhRo0aqXv37rp06ZIkKSkpSV26dFHjxo0VERGhhISE28ZC0gYAOCWLxTGPO7Fr1y699NJLOnr0qCTp6tWrGjRokCZPnqxVq1Zp79692rhxoySpX79+Gjp0qNasWSPDMBQZGSlJ+uCDD9S+fXtFR0crKChIkydPliSNHz9eISEhWr16tdq0aaPhw4ffNh6SNgDgvpKUlKS4uDjTIykpybRsZGSkhg0bJl9fX0nS7t27VaZMGfn5+cnDw0Ph4eGKjo7WiRMndPXqVQUHB0uSWrdurejoaF2/fl3btm1TWFiYTbskxcTEKDw8XJLUrFkzbdq0SdevX79l7ExEAwA4JUdNRJs1a5YmTpxoau/Zs6d69epl05ax+j1z5ox8fHysz319fRUfH29q9/HxUXx8vM6fPy8vLy95eHjYtGfcloeHh7y8vHTu3DkVLVo0y9hJ2gCA+0qnTp3UqlUrU7u3t/dt101PT7cZFzcMQxaLJcv2G//eLKtxdcMw5OZ26w5wkjYAwClZ3BxTant7e9uVoDNTrFgxmwljCQkJ8vX1NbUnJibK19dXhQoV0sWLF5WWliZ3d3fr8tK/VXpiYqKKFSum1NRUXbp0SQUKFLjl/hnTBgA4JWeYiJZR5cqVdeTIER07dkxpaWlasWKFQkNDVbJkSeXNm1c7duyQJC1dulShoaHy9PRUSEiIVq1aJUmKiopSaGioJKlu3bqKioqSJK1atUohISHy9PS85f6ptAEAsFPevHk1cuRI9erVS9euXVPdunXVqFEjSdKYMWM0ZMgQJScnq0KFCurYsaMkadiwYRowYIC++OILFS9eXJ999pkkqXfv3howYICaNm2qhx56SGPGjLnt/i2GYRiOOzzH6GbJXrcG4EymXDqe2yEA90b+hx2y2fhq5R2y3aLb/nDIdnMC3eMAALgIuscBAE6Je4+bUWkDAOAiqLQBAE4pO/cJ/19H0gYAOCVythnd4wAAuAgqbQCAU6J73IxKGwAAF0GlDQBwShTaZiRtAIBTonvcjO5xAABcBJU2AMApWSgrTTglAAC4CCptAIBTYkzbjKQNAHBObiTtjOzqHjcMQ0uXLtXp06clSdOnT1ezZs00ePBgXb582aEBAgCAf9mVtCdOnKj3339fp0+f1vbt2zV27FhVq1ZNv/32mz799FNHxwgAuB9ZLI55uDC7kvaSJUv06aefKjg4WKtXr1ZwcLCGDRum4cOHa+3atY6OEQAAyM4x7YSEBAUFBUmSNm/erJYtW0qSfHx8lJyc7LDgAAD3LyaimdmVtP38/LR3716dO3dOx44dU2hoqCRpw4YN8vPzc2iAAID7FBPRTOxK2q+99pr69OkjNzc3VatWTRUqVNDkyZM1adIkjRgxwtExAgAA2Zm0W7durfLlyysuLk516tSRJAUHB2vmzJmqVq2aQwMEANyn6B43sfs67cDAQBUpUkQ7d+5U5cqVFRAQoMKFCzsyNgAAcBO7knZKSoref/99LV68WG5ublqzZo1Gjhyp5ORkTZw4UQ899JCj4wQA3GcsjGmb2H2d9p49ezRv3jzlzZtX0r/j3KdPn+Y6bQAAcohdSXv16tUaMmSIqlatam2rUqWKPvroI61fv95hwQEA7mPcXMXEru7xM2fOqESJEqb2IkWK6OLFi/c8KAAA6B43s6vSfuKJJ7Ru3TpTe2RkpAIDA+95UAAAwMyuSrtv37567bXXtHPnTqWmpmratGk6dOiQdu3apalTpzo6RgDA/cjFu7Idwa5KOyQkRPPnz5enp6fKlCmjPXv2qESJElq8eLFq1qzp6BgBAIDsrLSjoqLUpEkT00zxy5cva+bMmXrllVccERsA4H7GmLaJXZX2wIEDM/1ikMOHD2vs2LH3PCgAACwWi0MerizLSnvWrFkaOXKkJMkwDNWqVSvT5UJCQhwTGQAAsJFl0n755ZdVqFAhpaen691339WQIUNs7nxmsVj04IMPqnr16jkSKADgPkP3uEmWSdvd3V3h4eGSpOLFi6tq1ary8LD7VuUAAOAeyzILT5kyRa+88ory5cunX3/9Vb/++muWG+nWrZtDggMA3MdcfPzZEbJM2pGRkWrXrp3y5cunyMjILDdgsVhI2gCAe85i11Tp+0uWSfvme4pzf3EAAHIfg9QAAOdE97hJlkk7MDDQ7uvZ9u3bd88CAgAAmcsyaY8aNcqatOPi4jRt2jS1b99ewcHB8vT01J49e/TNN9+oS5cuORYsAOD+wbd8mWWZtFu0aGH9/4svvqhhw4apZcuW1rZnnnlG5cqV09SpU/Wf//zHoUECAAA7x7T37dun4OBgU3tgYKCOHj16j0MCAECMaWfCrgn15cqV0/z5823a0tPTNWPGDJUvX94hgQEA7nNuFsc8XJhdlXa/fv3UtWtXxcTEqHz58jIMQ3v27NE///yjmTNnOjhEAAAg2Vlp16hRQ8uXL1eDBg10+fJlXb16VeHh4VqxYoWCgoIcHSMA4D7Et3yZ2X2ddpkyZdSvXz+lpqbK3d3d5Q8cAABXY/dN4qKiotSoUSMFBwcrLi5Ow4YN06RJkxwZGwDgfsaYtkmWSfvUqVPW/0dFRWnEiBFq2bKl3Nz+XSUwMFDTpk3TtGnTHB8lAOD+Y7E45uHCskzarVu31pYtWyRJ06dP13vvvadu3brJ3d1dkvTSSy/po48+uuWXiQAAgHsny6TdvHlz9erVS5cuXdLff/+d6XXawcHBio+Pd2R8AID7FBPRzLJM2gMHDtTatWuVL18+FS9eXPv37zct8/PPP6t48eIODRAAAPzrlrPHCxQoIEl69dVX9f777yshIUGGYeiXX37R4sWLNXPmTL399ts5EScA4H7j4pPGHMGuS77atm2r1NRUffnll7p69aoGDx6sokWL6t1339WLL77o6BgBAPchV+/KdgS7kvaCBQsUFham9u3b69y5c8qTJ4+8vLwcHRsAALiJXddpjx07VklJSZKkQoUKkbABAI7HddomdiXtJ554QrGxsY6OBQAA3IJd3eOFCxfWxx9/rClTpsjPz0/58uWzeX3GjBkOCQ4AcB9jTNvErqSdL18+tWzZ0sGhAACAW7EraX/yySeOjgMAABsWFx9/dgS7v+UrLi5OCxcu1J9//ik3NzeVL19e7dq1k4+PjyPjAwDcr+geN7FrItr27dvVtGlTrVy5Uvny5ZOHh4cWL16sJk2aZHqnNAAAcO/Z3T3eokULvf/++9Zv+UpLS9N7772n4cOHa86cOQ4NEgBwH6J73MSuSvvgwYPq3LmzNWFLkru7u1577TXt2bPHYcEBAID/Y1el/dhjj2nHjh0qW7asTfuBAwf0yCOPOCKuW5q0YkyO7xO41/ZXqprbIQD3RODBQw7ZLrcxNbP73uMjR47U4cOHVa1aNXl4eOj333/XjBkz1LZtWy1fvty6bHh4uMOCBQDcR+geN7EYhmHcbqHAwED7NmaxaN++fXcd1O2krZzq8H0AjvZX71G5HQJwTziq0k7t2cwh2/WYuMIh280JdlXazBAHAOQ4usdN7JqIBgAAcp/dN1cBACBHUWmbkLQBAM6JpG1C9zgAAC7ijivtuLg4FStWTIZhyNPT0xExAQAguVFXZmTXGTEMQ5MmTVJwcLAaNmyoU6dOqX///ho0aJCuX7/u6BgBAIDsTNpff/21vvvuO3300UfKkyePJKlJkyaKiYnR+PHjHRkfAOB+ZbE45nEHpk6dqrCwMIWHh+uLL76QJMXGxio8PFwNGzbUuHHjrMvu27dPrVu3VlhYmAYPHqzU1FRJ0smTJxUREaFGjRqpe/fuunTpUrZPiV1J+7vvvtPQoUMVHh5uva3cc889pxEjRmjlypXZ3jkAAM4qNjZWy5cv16JFixQVFaVdu3Zp2bJlGjRokCZPnqxVq1Zp79692rhxoySpX79+Gjp0qNasWSPDMBQZGSlJ+uCDD9S+fXtFR0crKChIkydPznZMdiXtuLg4PfbYY6b2smXL6ty5c9neOQAAWXJQpZ2UlKS4uDjTIykpyWb3f/zxh2rXri0vLy+5u7urTp06WrhwocqUKSM/Pz95eHgoPDxc0dHROnHihK5evarg4GBJUuvWrRUdHa3r169r27ZtCgsLs2nPLruSdtmyZbV9+3ZT+5o1a0xfIgIAwD3hoKQ9a9Ys1a9f3/SYNWuWze4rVKigzZs368KFC7p27ZrWr1+vX3/9VT4+PtZlfH19FR8frzNnzti0+/j4KD4+XufPn5eXl5c8PDxs2rPLrtnjvXr1Ur9+/XTw4EGlpaVp2bJlOnbsmFauXKnRo0dne+cAAOS0Tp06qVWrVqZ2b29vm+c1atRQ69at1aFDBxUoUEA1atTQ5s2bbb59zDAMWSwWpaenZ9p+49+b3c23l9mVtBs0aKDx48fryy+/lLu7u2bNmqXHHntMU6ZMUZ06dbK9cwAAsuSgS768vb1NCTozycnJatiwoTp37ixJ+uqrr/TUU08pISHBukxCQoJ8fX1VrFgxm/bExET5+vqqUKFCunjxotLS0uTu7m5dPrvsPiN169bVvHnz9Ntvv+mXX37RvHnzSNgAgP9ZcXFx6tGjh1JTU3Xx4kV99913euutt3TkyBEdO3ZMaWlpWrFihUJDQ1WyZEnlzZtXO3bskCQtXbpUoaGh8vT0VEhIiFatWiVJioqKUmhoaLZjsqvSNgxDy5YtU/Xq1VWsWDFNnz5dS5YsUeXKlTV48GDlz58/2wEAAJCpXL6NaWBgoBo2bKjmzZsrLS1Nr7zyip588kmNHDlSvXr10rVr11S3bl01atRIkjRmzBgNGTJEycnJqlChgjp27ChJGjZsmAYMGKAvvvhCxYsX12effZbtmOz6Pu0JEyZoxowZ+vrrr5WamqoOHTroxRdf1NatW1W9enUNGzYs2wFkB9+njf8FfJ82/lc47Pu0B7zokO16jFzgkO3mBLu6x5csWaJPP/1UwcHBWr16tapUqaJhw4Zp+PDhWrt2raNjBAAAsjNpJyQkKCgoSJK0efNm61i2j4+PkpOTHRcdAOD+5QR3RHM2do1p+/n5ae/evTp37pyOHTtmHUTfsGGD/Pz8HBogAAD4l11J+7XXXlOfPn3k5uamatWqqUKFCpo8ebImTZqkESNGODpGAMD9iG/5MrErabdu3Vrly5dXXFyctWs8ODhYM2fOVLVq1RwaIADgPuXiXdmOYPf3aQcGBiowMFCSdO7cOSUlJalChQoOCwwAANiyq+9h//79atiwobZt26aLFy+qTZs2euutt9SkSRNt3rzZ0TECAO5HTEQzsStpjxo1Sv7+/ipXrpyioqJ05coVxcbGqnv37nyfNgAAOcSupL1z50717dtXhQoV0qZNm/TMM8+oUKFCat68uf766y9HxwgAuB9RaZvYlbTz5MkjwzCUkpKibdu2qVatWpL+Hdt+8MEHHRogAAD4l10T0Z566imNHj3a+q0odevW1f79+zV8+HDVqFHDoQECAO5PFi75MrHrjLz//vvy8PDQ/v37NWrUKHl5eWnp0qXKly+fBg0a5OgYAQD3I7rHTeyqtAsXLqwJEybYtPXt21fu7u4OCQoAAJjZfZ32unXrdODAAaWlpVnbUlJStGfPHn399dcOCQ4AcB9z8arYEexK2qNHj9bXX3+t4sWL69SpUypRooQSEhJ0/fp1NW/e3NExAgAA2TmmvXz5cg0dOlTr169X0aJFNWvWLMXGxuqpp55SsWLFHB0jAOB+xJi2iV1J+/z589Zv9goICNDu3bvl5eWlt956S6tXr3ZogACA+5Sbm2MeLsyu6AsUKKB//vlHkvTII4/owIEDkiRfX1/Fx8c7LjoAAGBlV9KuU6eOPvzwQx06dEghISFavny59u/frwULFqho0aKOjhEAcD+ie9zErqQ9YMAAFShQQFu2bFH9+vX1yCOPqGXLlvr666/Vq1cvR8cIAABk5+zxhx9+WFOmTLE+nz59ug4ePChvb2/5+vo6LDgAwH3MxatiR8gyaf/666+3XTkpKUlxcXGqWrXqPQ0KAACStlmWSbt9+/ayWCwyDOOWG7BYLNq3b989DwwAANjKMmmvW7cuJ+MAAMCWi1+e5QhZJu2SJUtmuVJiYqKKFCnikIAAAEDmbvkx5pdfflF4eLj1uuwb3nvvPTVq1Ei//fabQ4MDANzHuOTLJMukvXfvXr3++usqXry4HnzwQZvXOnfurJIlS6pz5876888/HR4kAAC4RdKeNGmSmjRpoqlTp5q6yp966ilNnz5dderU0cSJEx0eJADgPkSlbZJl0t69e7c6dep0y5VfffVV7dy5817HBAAA9x7PRJbRX7582dQtnlGRIkWUnJx8z4MCAABmWSbtRx55RLt3777lyrt371bx4sXveVAAANA9bpZl0m7WrJn++9//KjExMdPXExISNH78eIWFhTksOAAA8H+yvE67Y8eOio6OVtOmTfXCCy+ocuXKeuihh/TPP/9o165dWrRokUqVKqXXX389J+MFANwvXLwqdoQsk7anp6fmzJmjcePGaeHChZo+fbr1tcKFC6tt27bq0aOH8ufPnyOBAgDuMyRtk1t+y1e+fPk0cOBA9e3bV8ePH1dSUpIKFiyo0qVLy8LJBAAgR9n11Zyenp569NFHHR0LAAD/x8Uvz3IEzggAAC7CrkobAIAcxzCsCUkbAOCcSNomdI8DAOAiqLQBAM7JQl2ZEWcEAAAXQaUNAHBOboxpZ0SlDQCAi6DSBgA4J8a0TUjaAADnxCVfJnyMAQDARVBpAwCcE/ceN+GMAADgIqi0AQDOiTFtE5I2AMA5MXvchDMCAICLoNIGADgnusdNqLQBAHARVNoAAOfEJV8mJG0AgHOie9yEjzEAALgIKm0AgHPiki8TzggAAC6CShsA4JzcGNPOiEobAAAXQaUNAHBOjGmbkLQBAM6JS75M+BgDAICLoNIGADgnusdNOCMAALgIKm0AgHPiki8TkjYAwDkxEc2E7nEAAFwElTYAwDkxEc2EMwIAgIug0gYAOCcmopmQtAEAzonucRPOCAAALoKkDQBwThaLYx53YOnSpWratKmaNm2qUaNGSZJiY2MVHh6uhg0baty4cdZl9+3bp9atWyssLEyDBw9WamqqJOnkyZOKiIhQo0aN1L17d126dCnbp4SkDQBAJq5cuaLhw4drzpw5Wrp0qbZv367169dr0KBBmjx5slatWqW9e/dq48aNkqR+/fpp6NChWrNmjQzDUGRkpCTpgw8+UPv27RUdHa2goCBNnjw52zGRtAEAzsni5piHndLS0pSenq4rV64oNTVVqamp8vLyUpkyZeTn5ycPDw+Fh4crOjpaJ06c0NWrVxUcHCxJat26taKjo3X9+nVt27ZNYWFhNu3ZxUQ0AIBzctDs8aSkJCUlJZnavb295e3tbX3u5eWl3r17q3HjxnrggQdUrVo1nTlzRj4+PtZlfH19FR8fb2r38fFRfHy8zp8/Ly8vL3l4eNi0ZxdJGwBwX5k1a5YmTpxoau/Zs6d69eplfb5//34tWrRIGzZs0EMPPaS+ffvq6NGjstw0Lm4YhiwWi9LT0zNtv/HvzTI+vxMkbQCAc3LQJV+dOnVSq1atTO03V9mStHnzZtWoUUOFCxeW9G/X9vTp0+Xu7m5dJiEhQb6+vipWrJgSEhKs7YmJifL19VWhQoV08eJFpaWlyd3d3bp8djGmDQC4r3h7e6tUqVKmR8akHRgYqNjYWF2+fFmGYWj9+vWqXLmyjhw5omPHjiktLU0rVqxQaGioSpYsqbx582rHjh2S/p11HhoaKk9PT4WEhGjVqlWSpKioKIWGhmY7diptAIBzyuVv+apdu7b++OMPtW7dWp6enqpYsaJ69eqlWrVqqVevXrp27Zrq1q2rRo0aSZLGjBmjIUOGKDk5WRUqVFDHjh0lScOGDdOAAQP0xRdfqHjx4vrss8+yHZPFMAzjnhxdDkpbOTW3QwDu2l+9R+V2CMA9EXjwkEO266i/9e5NuzhkuzmBShsA4JzcGMHNiKQNAHBOudw97oz4GAMAgIug0gYAOCe+5cuEMwIAgIug0gYAOCfGtE1I2gAA58TscZMcSdonT5685eslSpTIiTAAAHBpOZK0u3btqqNHj8rX11cZ7+VisVi0bt26nAgDAOBK6B43yZGkPX/+fLVv317Dhg3Tk08+mRO7BADgf06ODBh4eXnp448/VlRUVE7sDgDwv8Di5piHC8uxiWiVKlVSpUqVcmp3AABXR/e4iWt/5AAA4D7CJV8AAOfk4l3ZjsAZAQDARVBpAwCckxtj2hlRaQMA4CKotAEAzokxbROSNgDAOXHJlwkfYwAAcBFU2gAA50T3uAlnBAAAF0GlDQBwShbGtE1I2gAA50T3uAlnBAAAF0GlDQBwTlTaJpwRAABcBJU2AMA5ce9xE5I2AMA50T1uwhkBAMBFUGkDAJwT12mbUGkDAOAiqLQBAM6JMW0TzggAAC6CShsA4JwY0zYhaQMAnBPd4yacEQAAXASVNgDAOXFHNBMqbQAAXASVNgDAOTGmbULSBgA4J2aPm/AxBgAAF0GlDQBwTnSPm3BGAABwEVTaAADnxJi2CUkbAOCc6B434YwAAOAiqLQBAM7JjboyI84IAAAugkobAOCULExEM6HSBgDARVBpAwCcE7PHTUjaAADnRPe4CR9jAABwEVTaAADnRPe4CWcEAAAXQaUNAHBOjGmbkLQBAM6JO6KZcEYAAHARVNoAAOdE97gJlTYAAC6CShsA4Jy45MuEpA0AcE50j5vwMQYAABdBpQ0AcFJU2hlRaQMA4CKotAEAzokxbRMqbQAAXASVNgDAOVFpm5C0AQBOiqSdEd3jAAC4CCptAIBzonvchEobAAAXQaUNAHBOFNomJG0AgJMia2dE0gYAIBMLFy7UN998Y30eFxenFi1aqEGDBvrkk0907do1NW7cWH369JEk7du3T4MHD9alS5cUEhKiDz74QB4eHjp58qT69euns2fPqmzZshozZowefPDBbMXEmDYAwDlZLI552KlNmzZaunSpli5dqjFjxqhw4cJ6/fXXNWjQIE2ePFmrVq3S3r17tXHjRklSv379NHToUK1Zs0aGYSgyMlKS9MEHH6h9+/aKjo5WUFCQJk+enO1TQtIGANxXkpKSFBcXZ3okJSVluc7777+vPn366Pjx4ypTpoz8/Pzk4eGh8PBwRUdH68SJE7p69aqCg4MlSa1bt1Z0dLSuX7+ubdu2KSwszKY9u+geBwA4Jwdd8jVr1ixNnDjR1N6zZ0/16tXL1B4bG6urV6+qcePGWrFihXx8fKyv+fr6Kj4+XmfOnLFp9/HxUXx8vM6fPy8vLy95eHjYtGcXSRsA4KQck7Q7deqkVq1amdq9vb0zXX7BggXq3LmzJCk9PV2Wmz5MGIYhi8WSZfuNf2+W8fmdIGkDAO4r3t7eWSbojFJSUrRt2zaNHDlSklSsWDElJCRYX09ISJCvr6+pPTExUb6+vipUqJAuXryotLQ0ubu7W5fPLsa0AQDOKZcnoknSn3/+qUceeUT58+eXJFWuXFlHjhzRsWPHlJaWphUrVig0NFQlS5ZU3rx5tWPHDknS0qVLFRoaKk9PT4WEhGjVqlWSpKioKIWGhmb7lFBpAwCQhePHj6tYsWLW53nz5tXIkSPVq1cvXbt2TXXr1lWjRo0kSWPGjNGQIUOUnJysChUqqGPHjpKkYcOGacCAAfriiy9UvHhxffbZZ9mOx2IYhnF3h5Tz0lZOze0QgLv2V+9RuR0CcE8EHjzkkO0a8Uccsl1L0bIO2W5OoHscAAAXQfc4AMA58S1fJiRtAIBzImmb0D0OAICLoNIGADgpKu2MqLQBAHARVNoAAKd0N7f7/F9F0gYAOCeStgnd4wAAuAgqbQCAk6LSzohKGwAAF0GlDQBwToxpm5C0AQDOiaRtQvc4AAAugkobAOCkqLQzotIGAMBFUGkDAJwTY9omVNoAALgIKm0AgHOi0DYhaQMAnBRZOyO6xwEAcBFU2gAA58RENBMqbQAAXASVNgDAOVFpm5C0AQBOiqSdEd3jAAC4CCptAIBzonvchEobAAAXQaUNAHBOVNomJG0AgJMiaWdE9zgAAC6CShsA4JzoHjexGIZh5HYQAADg9ugeBwDARZC0AQBwESRtAABcBEkbAAAXQdIGAMBFkLQBAHARJG0AAFwESRsAABdB0gYAwEWQtAEAcBEkbdhYvny5mjRpooYNG2ru3Lm5HQ5wV5KTk9WsWTPFxcXldijAPUHShlV8fLzGjRunefPmKSoqSt9++60OHjyY22EB2bJr1y699NJLOnr0aG6HAtwzJG1YxcbG6umnn1aBAgWUP39+hYWFKTo6OrfDArIlMjJSw4YNk6+vb26HAtwzfDUnrM6cOSMfHx/rc19fX+3evTsXIwKyb/jw4bkdAnDPUWnDKj09XZabvr/WMAyb5wCA3EXShlWxYsWUkJBgfZ6QkEDXIgA4EZI2rGrWrKmff/5Z586d05UrV/T9998rNDQ0t8MCAPx/jGnDqmjRourTp486duyo69ev64UXXlClSpVyOywAwP9nMQzDyO0gAADA7dE9DgCAiyBpAwDgIkjaAAC4CJI2AAAugqQNAICLIGnjf0JKSoqmT5+uli1bqkqVKqpZs6a6deumPXv2WJeJi4tTQECAtm/fnouRZk9KSopq166t3r1739F6W7duVUBAgE6fPi1JqlevniZPnuyIEAHkAJI2XN6VK1cUERGh+fPn69VXX1VUVJS++uorFShQQBEREdqyZUtuh3jXFi1apIcfflgjRozI7VAA5CJurgKXN378eB09elQrVqxQ0aJFre0jR47U2bNn9dFHH2nFihW5GOHda9mypZ5//nnlyZMnt0MBkIuotOHSUlJStHjxYr3wwgs2CfuGoUOHauzYsZl+8cmFCxc0cOBA1a5dWxUqVFDt2rU1atQopaenS5ISExPVs2dPVa9eXcHBwXrllVe0b98+6/qLFy9W48aNFRQUpGeffVaff/65dV1J+uGHH9S8eXNVrFhRjRo10vTp021ezyggIED//e9/FRoaqtDQUCUkJOiff/7RwIED9cwzz6h27dp6/fXXdfjwYZv1IiMjFRYWpkqVKik8PFxLliyx+/zdLsapU6eqfv36CgoKUlhYmObOnWv3tgE4gAG4sIMHDxr+/v7G6tWrb7vs8ePHDX9/f2Pbtm2GYRhGly5djDZt2hi7d+82/v77b+Obb74xAgICjLVr1xqGYRg9e/Y0unbtahw8eNA4dOiQ0aNHD6N+/fqGYRjGvn37jAoVKhhr1qwxTpw4YXz//fdGpUqVjCVLlhiGYRgxMTFG5cqVjYULFxrHjh0zfvjhByM0NNSYMGFClvH5+/sbtWrVMv744w9j165dRnp6utG2bVvj1VdfNXbv3m389ddfxtChQ43q1asb586dMwzDMObOnWs8/fTTxurVq41jx44ZUVFRxpNPPmksXrzYMAzD2LJli+Hv72+cOnXKMAzDePbZZ41JkybZFeO6deuMp556yoiNjTXi4uKMyMhIIyAgwPjll1/u9McE4B6hexwuLSkpSZLk7e19x+vWqVNH1atX1+OPPy5JioiI0FdffaU///xTDRo00LFjxxQQEKBSpUopb968+vDDD3Xw4EGlp6fr+PHjslgsKlGihPXx9ddfq1ixYpKkKVOm6KWXXtILL7wgSSpdurQuXbqk9957Tz169JCbW+adXK1atdITTzwhSYqNjdWePXv0yy+/yMvLS5L0wQcfaMuWLYqMjFTXrl01ZcoU9ezZU40aNbLu5+TJk5oyZYpatWp1y+O/XYx///23PD09VaJECZUsWVJt2rRRqVKl9Oijj97xuQZwb5C04dIKFiwo6d+u7jv10ksvad26dVq4cKGOHj2qP//8U6dPn7Z2D/fo0UPvvvuuvv/+e1WrVk2hoaFq2bKl3NzcVKdOHVWuXFnPP/+8ypQpo9q1a6tJkyYqUaKEJGnfvn3as2ePFixYYN1fenq6rl69qhMnTsjPzy/TmG5u/+OPP5SWlqY6derYLHPt2jUdOnRI586dU3x8vEaNGqUxY8ZYX09NTVVaWppSUlJuefy3izE8PFzfffedGjZsKH9/f9WuXVvNmzdX4cKF7TzDAO41kjZcWunSpVW4cGHt2rVLTZo0Mb2+detWff311/rwww9t2g3DUJcuXXTkyBGFh4erRYsWqlSpkjp16mRdplGjRqpZs6Y2btyo2NhYTZ48WTNnzlRkZKSKFCmib775Rnv27NGmTZv0448/at68eXrnnXf0+uuvy9PTU6+99prCw8NNMWU29n5D3rx5rf/39PRUgQIFFBkZaVouf/788vT0lCS99957euqpp0zLeHjc+u19uxjz5MmjZcuWaceOHdq8ebM2btyoWbNmadSoUZmuA8DxmIgGl+bm5qZWrVpp0aJFio+Pt3nNMAxNnTpVR44ckY+Pj81rBw8e1ObNmzVhwgT16dNHTZs2VcGCBZWQkCDDMJSamqpRo0ZZK85PPvlEK1eu1IkTJ/TLL7/op59+0qRJk1SxYkW98cYbWrBggV588UXrJLDHHntMR48eVZkyZayPAwcOaNy4cXYf2+OPP27tQbixjVKlSmn8+PHatm2bHnroIRUtWlRxcXE2+4mNjdX06dOz7IK/4XYxrlq1SvPnz1e1atXUp08fRUVFqVatWlq2bJndxwDg3iJpw+X16NFDpUqVUvv27bVixQodP35cv/32m958801t27ZNw4cPN80e9/b2loeHh1avXq24uDj99ttv6tGjh1JSUpSSkiIPDw/9/vvvGjp0qHbt2qXjx4/r22+/laenpypUqCBPT09NmjRJs2fPtu5v69atqly5siSpe/fuWrlypaZOnaqjR48qJiZGQ4cOVb58+ey+bKtGjRoKDg7WW2+9pe3bt+vIkSMaMmSINmzYIH9/f+t+Zs6cqW+//VZ///23li9frpEjR5o+pGTmdjGmpKRo1KhRWrZsmU6cOKGff/5Zf/zxh/UYAeQ8vk8b/xOSk5M1bdo0rVmzRqdOndJDDz2kypUrq2fPntaJXXFxcapfv77mzp2rkJAQLV26VBMmTFB8fLyKFi2qxo0b6/Tp0zpz5oxmzZqlhIQEjRgxQj///LMuXbqkxx9/XL1791bdunUlyXoTl7///lteXl5q0KCB+vfvb500tnz5cmulX6hQITVt2lR9+vTJMmkHBARo9OjRatGihbUtMTFRo0aN0saNG5WSkqInnnhC77zzjkJCQqzLzJo1S3PnztXJkydVtGhRtW3bVl26dJHFYtHWrVvVsWNHbdy4UcWKFVO9evX0wgsvqEePHnbFOH36dC1YsECnTp1S4cKF1bx5c/Xu3fu2Xe8AHIOkDQCAi6B7HAAAF0HSBgDARZC0AQBwESRtAABcBEkbAAAXQdIGAMBFkLQBAHARJG0AAFzE/wMX3yCnrQRstg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25602" name="Picture 2" descr="C:\Users\Karim\Desktop\Data_Science\Projets\Projet_07\P7_Yahiatene_Karim\app_scoring\images\logo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0986" y="2715086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3" name="Picture 3" descr="C:\Users\Karim\Desktop\Data_Science\Projets\Projet_07\P7_Yahiatene_Karim\app_scoring\images\logo_github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7784" y="2523217"/>
            <a:ext cx="28575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Connecteur droit 4"/>
          <p:cNvCxnSpPr/>
          <p:nvPr/>
        </p:nvCxnSpPr>
        <p:spPr>
          <a:xfrm>
            <a:off x="6814457" y="1663508"/>
            <a:ext cx="0" cy="117940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3" descr="C:\Users\Karim\Desktop\Data_Science\Projets\Projet_07\P7_Yahiatene_Karim\app_scoring\images\logo_github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8628" y="861964"/>
            <a:ext cx="2220686" cy="1243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21"/>
          <p:cNvSpPr txBox="1"/>
          <p:nvPr/>
        </p:nvSpPr>
        <p:spPr>
          <a:xfrm>
            <a:off x="155575" y="4406118"/>
            <a:ext cx="5024148" cy="6017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2000" dirty="0" smtClean="0">
                <a:solidFill>
                  <a:schemeClr val="tx2"/>
                </a:solidFill>
                <a:latin typeface="Nunito" charset="0"/>
                <a:ea typeface="Nunito" charset="0"/>
                <a:cs typeface="Nunito" charset="0"/>
              </a:rPr>
              <a:t>P7_Karim_YAHIATENE_Partie_01.ipynb</a:t>
            </a:r>
          </a:p>
          <a:p>
            <a:pPr>
              <a:lnSpc>
                <a:spcPts val="4200"/>
              </a:lnSpc>
            </a:pPr>
            <a:r>
              <a:rPr lang="en-US" sz="2000" dirty="0" smtClean="0">
                <a:solidFill>
                  <a:schemeClr val="tx2"/>
                </a:solidFill>
                <a:latin typeface="Nunito" charset="0"/>
                <a:ea typeface="Nunito" charset="0"/>
                <a:cs typeface="Nunito" charset="0"/>
              </a:rPr>
              <a:t>P7_Karim_YAHIATENE_Partie_02.ipynb</a:t>
            </a:r>
          </a:p>
          <a:p>
            <a:pPr>
              <a:lnSpc>
                <a:spcPts val="4200"/>
              </a:lnSpc>
            </a:pPr>
            <a:r>
              <a:rPr lang="en-US" sz="2000" dirty="0" smtClean="0">
                <a:solidFill>
                  <a:schemeClr val="tx2"/>
                </a:solidFill>
                <a:latin typeface="Nunito" charset="0"/>
                <a:ea typeface="Nunito" charset="0"/>
                <a:cs typeface="Nunito" charset="0"/>
              </a:rPr>
              <a:t>P7_03_Karim_Yahiatene,pptx</a:t>
            </a:r>
          </a:p>
          <a:p>
            <a:pPr>
              <a:lnSpc>
                <a:spcPts val="4200"/>
              </a:lnSpc>
            </a:pPr>
            <a:r>
              <a:rPr lang="en-US" sz="2000" dirty="0" smtClean="0">
                <a:solidFill>
                  <a:schemeClr val="tx2"/>
                </a:solidFill>
                <a:latin typeface="Nunito" charset="0"/>
                <a:ea typeface="Nunito" charset="0"/>
                <a:cs typeface="Nunito" charset="0"/>
              </a:rPr>
              <a:t>ReadMe</a:t>
            </a:r>
          </a:p>
          <a:p>
            <a:pPr>
              <a:lnSpc>
                <a:spcPts val="4200"/>
              </a:lnSpc>
            </a:pPr>
            <a:r>
              <a:rPr lang="en-US" sz="2000" dirty="0" smtClean="0">
                <a:solidFill>
                  <a:schemeClr val="tx2"/>
                </a:solidFill>
                <a:latin typeface="Nunito" charset="0"/>
                <a:ea typeface="Nunito" charset="0"/>
                <a:cs typeface="Nunito" charset="0"/>
              </a:rPr>
              <a:t>/images</a:t>
            </a:r>
          </a:p>
          <a:p>
            <a:pPr>
              <a:lnSpc>
                <a:spcPts val="4200"/>
              </a:lnSpc>
            </a:pPr>
            <a:r>
              <a:rPr lang="en-US" sz="2000" dirty="0" smtClean="0">
                <a:solidFill>
                  <a:schemeClr val="tx2"/>
                </a:solidFill>
                <a:latin typeface="Nunito" charset="0"/>
                <a:ea typeface="Nunito" charset="0"/>
                <a:cs typeface="Nunito" charset="0"/>
              </a:rPr>
              <a:t>/data</a:t>
            </a:r>
          </a:p>
          <a:p>
            <a:pPr>
              <a:lnSpc>
                <a:spcPts val="4200"/>
              </a:lnSpc>
            </a:pPr>
            <a:r>
              <a:rPr lang="en-US" sz="2000" dirty="0" err="1" smtClean="0">
                <a:solidFill>
                  <a:schemeClr val="tx2"/>
                </a:solidFill>
                <a:latin typeface="Nunito" charset="0"/>
                <a:ea typeface="Nunito" charset="0"/>
                <a:cs typeface="Nunito" charset="0"/>
              </a:rPr>
              <a:t>App,py</a:t>
            </a:r>
            <a:endParaRPr lang="en-US" sz="2000" dirty="0" smtClean="0">
              <a:solidFill>
                <a:schemeClr val="tx2"/>
              </a:solidFill>
              <a:latin typeface="Nunito" charset="0"/>
              <a:ea typeface="Nunito" charset="0"/>
              <a:cs typeface="Nunito" charset="0"/>
            </a:endParaRPr>
          </a:p>
          <a:p>
            <a:pPr>
              <a:lnSpc>
                <a:spcPts val="4200"/>
              </a:lnSpc>
            </a:pPr>
            <a:r>
              <a:rPr lang="en-US" sz="2000" dirty="0" smtClean="0">
                <a:solidFill>
                  <a:schemeClr val="tx2"/>
                </a:solidFill>
                <a:latin typeface="Nunito" charset="0"/>
                <a:ea typeface="Nunito" charset="0"/>
                <a:cs typeface="Nunito" charset="0"/>
              </a:rPr>
              <a:t>style.css</a:t>
            </a:r>
          </a:p>
          <a:p>
            <a:pPr>
              <a:lnSpc>
                <a:spcPts val="4200"/>
              </a:lnSpc>
            </a:pPr>
            <a:r>
              <a:rPr lang="en-US" sz="2000" dirty="0" err="1" smtClean="0">
                <a:solidFill>
                  <a:schemeClr val="tx2"/>
                </a:solidFill>
                <a:latin typeface="Nunito" charset="0"/>
                <a:ea typeface="Nunito" charset="0"/>
                <a:cs typeface="Nunito" charset="0"/>
              </a:rPr>
              <a:t>Data_base</a:t>
            </a:r>
            <a:endParaRPr lang="en-US" sz="2000" dirty="0" smtClean="0">
              <a:solidFill>
                <a:schemeClr val="tx2"/>
              </a:solidFill>
              <a:latin typeface="Nunito" charset="0"/>
              <a:ea typeface="Nunito" charset="0"/>
              <a:cs typeface="Nunito" charset="0"/>
            </a:endParaRPr>
          </a:p>
          <a:p>
            <a:pPr>
              <a:lnSpc>
                <a:spcPts val="4200"/>
              </a:lnSpc>
            </a:pPr>
            <a:endParaRPr lang="en-US" sz="2000" dirty="0">
              <a:solidFill>
                <a:schemeClr val="tx2"/>
              </a:solidFill>
              <a:latin typeface="Nunito" charset="0"/>
              <a:ea typeface="Nunito" charset="0"/>
              <a:cs typeface="Nunito" charset="0"/>
            </a:endParaRPr>
          </a:p>
          <a:p>
            <a:pPr>
              <a:lnSpc>
                <a:spcPts val="4200"/>
              </a:lnSpc>
            </a:pPr>
            <a:endParaRPr lang="en-US" sz="2000" dirty="0">
              <a:solidFill>
                <a:schemeClr val="tx2"/>
              </a:solidFill>
              <a:latin typeface="Nunito" charset="0"/>
              <a:ea typeface="Nunito" charset="0"/>
              <a:cs typeface="Nunito" charset="0"/>
            </a:endParaRPr>
          </a:p>
        </p:txBody>
      </p:sp>
      <p:sp>
        <p:nvSpPr>
          <p:cNvPr id="20" name="Rectangle à coins arrondis 19"/>
          <p:cNvSpPr/>
          <p:nvPr/>
        </p:nvSpPr>
        <p:spPr>
          <a:xfrm>
            <a:off x="11379548" y="2843080"/>
            <a:ext cx="3446793" cy="960474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 smtClean="0"/>
              <a:t>Identification</a:t>
            </a:r>
            <a:endParaRPr lang="fr-FR" sz="2800" dirty="0"/>
          </a:p>
        </p:txBody>
      </p:sp>
      <p:sp>
        <p:nvSpPr>
          <p:cNvPr id="21" name="Rectangle à coins arrondis 20"/>
          <p:cNvSpPr/>
          <p:nvPr/>
        </p:nvSpPr>
        <p:spPr>
          <a:xfrm>
            <a:off x="16556720" y="2534508"/>
            <a:ext cx="3446793" cy="960474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 smtClean="0"/>
              <a:t>Information</a:t>
            </a:r>
            <a:endParaRPr lang="fr-FR" sz="2800" dirty="0"/>
          </a:p>
        </p:txBody>
      </p:sp>
      <p:sp>
        <p:nvSpPr>
          <p:cNvPr id="22" name="Rectangle à coins arrondis 21"/>
          <p:cNvSpPr/>
          <p:nvPr/>
        </p:nvSpPr>
        <p:spPr>
          <a:xfrm>
            <a:off x="16615963" y="6595768"/>
            <a:ext cx="3446793" cy="96047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 err="1" smtClean="0"/>
              <a:t>Répense</a:t>
            </a:r>
            <a:endParaRPr lang="fr-FR" sz="2800" dirty="0"/>
          </a:p>
        </p:txBody>
      </p:sp>
      <p:sp>
        <p:nvSpPr>
          <p:cNvPr id="23" name="Rectangle à coins arrondis 22"/>
          <p:cNvSpPr/>
          <p:nvPr/>
        </p:nvSpPr>
        <p:spPr>
          <a:xfrm>
            <a:off x="11959946" y="8228911"/>
            <a:ext cx="3446793" cy="960474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 smtClean="0"/>
              <a:t>Visualisation</a:t>
            </a:r>
            <a:endParaRPr lang="fr-FR" sz="2800" dirty="0"/>
          </a:p>
        </p:txBody>
      </p:sp>
      <p:sp>
        <p:nvSpPr>
          <p:cNvPr id="9" name="ZoneTexte 8"/>
          <p:cNvSpPr txBox="1"/>
          <p:nvPr/>
        </p:nvSpPr>
        <p:spPr>
          <a:xfrm>
            <a:off x="8106759" y="4858211"/>
            <a:ext cx="13115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 smtClean="0"/>
              <a:t>DataBase</a:t>
            </a:r>
            <a:endParaRPr lang="fr-FR" sz="2000" dirty="0"/>
          </a:p>
        </p:txBody>
      </p:sp>
      <p:cxnSp>
        <p:nvCxnSpPr>
          <p:cNvPr id="11" name="Connecteur droit avec flèche 10"/>
          <p:cNvCxnSpPr/>
          <p:nvPr/>
        </p:nvCxnSpPr>
        <p:spPr>
          <a:xfrm flipH="1">
            <a:off x="9834111" y="3323317"/>
            <a:ext cx="1545437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10831286" y="2318942"/>
            <a:ext cx="4463143" cy="3668201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Rectangle à coins arrondis 28"/>
          <p:cNvSpPr/>
          <p:nvPr/>
        </p:nvSpPr>
        <p:spPr>
          <a:xfrm>
            <a:off x="11339460" y="4201025"/>
            <a:ext cx="3446793" cy="960474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 smtClean="0"/>
              <a:t>Création compte</a:t>
            </a:r>
            <a:endParaRPr lang="fr-FR" sz="2800" dirty="0"/>
          </a:p>
        </p:txBody>
      </p:sp>
      <p:cxnSp>
        <p:nvCxnSpPr>
          <p:cNvPr id="30" name="Connecteur droit avec flèche 29"/>
          <p:cNvCxnSpPr/>
          <p:nvPr/>
        </p:nvCxnSpPr>
        <p:spPr>
          <a:xfrm flipH="1">
            <a:off x="9794023" y="4406118"/>
            <a:ext cx="1545437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avec flèche 30"/>
          <p:cNvCxnSpPr/>
          <p:nvPr/>
        </p:nvCxnSpPr>
        <p:spPr>
          <a:xfrm flipV="1">
            <a:off x="9834111" y="4558518"/>
            <a:ext cx="1543414" cy="16657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16141701" y="2323381"/>
            <a:ext cx="4463143" cy="1463268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Rectangle à coins arrondis 33"/>
          <p:cNvSpPr/>
          <p:nvPr/>
        </p:nvSpPr>
        <p:spPr>
          <a:xfrm>
            <a:off x="16615963" y="4640992"/>
            <a:ext cx="3446793" cy="960474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/>
              <a:t>Simulation</a:t>
            </a:r>
          </a:p>
        </p:txBody>
      </p:sp>
      <p:sp>
        <p:nvSpPr>
          <p:cNvPr id="35" name="Rectangle 34"/>
          <p:cNvSpPr/>
          <p:nvPr/>
        </p:nvSpPr>
        <p:spPr>
          <a:xfrm>
            <a:off x="16200944" y="4429865"/>
            <a:ext cx="4463143" cy="1463268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6" name="Connecteur droit avec flèche 35"/>
          <p:cNvCxnSpPr/>
          <p:nvPr/>
        </p:nvCxnSpPr>
        <p:spPr>
          <a:xfrm>
            <a:off x="15281279" y="3634243"/>
            <a:ext cx="81869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/>
          <p:cNvCxnSpPr/>
          <p:nvPr/>
        </p:nvCxnSpPr>
        <p:spPr>
          <a:xfrm>
            <a:off x="18373273" y="3803554"/>
            <a:ext cx="0" cy="626311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avec flèche 42"/>
          <p:cNvCxnSpPr/>
          <p:nvPr/>
        </p:nvCxnSpPr>
        <p:spPr>
          <a:xfrm>
            <a:off x="18339359" y="5893133"/>
            <a:ext cx="0" cy="626311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/>
          <p:cNvSpPr/>
          <p:nvPr/>
        </p:nvSpPr>
        <p:spPr>
          <a:xfrm>
            <a:off x="10994572" y="8089348"/>
            <a:ext cx="5997576" cy="4033157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 26"/>
          <p:cNvSpPr/>
          <p:nvPr/>
        </p:nvSpPr>
        <p:spPr>
          <a:xfrm>
            <a:off x="10994572" y="9922639"/>
            <a:ext cx="586553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800" dirty="0" err="1"/>
              <a:t>Axe:X</a:t>
            </a:r>
            <a:endParaRPr lang="fr-FR" sz="2800" dirty="0"/>
          </a:p>
          <a:p>
            <a:r>
              <a:rPr lang="fr-FR" sz="2800" dirty="0" err="1"/>
              <a:t>Axe:Y</a:t>
            </a:r>
            <a:endParaRPr lang="fr-FR" sz="2800" dirty="0"/>
          </a:p>
          <a:p>
            <a:r>
              <a:rPr lang="fr-FR" sz="2800" dirty="0"/>
              <a:t>Plots [</a:t>
            </a:r>
            <a:r>
              <a:rPr lang="fr-FR" sz="2800" dirty="0" err="1" smtClean="0"/>
              <a:t>Histogram</a:t>
            </a:r>
            <a:r>
              <a:rPr lang="fr-FR" sz="2800" dirty="0" smtClean="0"/>
              <a:t>, </a:t>
            </a:r>
            <a:r>
              <a:rPr lang="fr-FR" sz="2800" dirty="0" err="1" smtClean="0"/>
              <a:t>Scatter</a:t>
            </a:r>
            <a:r>
              <a:rPr lang="fr-FR" sz="2800" dirty="0" smtClean="0"/>
              <a:t>, </a:t>
            </a:r>
            <a:r>
              <a:rPr lang="fr-FR" sz="2800" dirty="0" err="1" smtClean="0"/>
              <a:t>Kplots</a:t>
            </a:r>
            <a:r>
              <a:rPr lang="fr-FR" sz="2800" dirty="0" smtClean="0"/>
              <a:t>]</a:t>
            </a:r>
            <a:endParaRPr lang="fr-FR" sz="2800" dirty="0"/>
          </a:p>
        </p:txBody>
      </p:sp>
      <p:sp>
        <p:nvSpPr>
          <p:cNvPr id="32" name="Rectangle 31"/>
          <p:cNvSpPr/>
          <p:nvPr/>
        </p:nvSpPr>
        <p:spPr>
          <a:xfrm>
            <a:off x="155575" y="12815892"/>
            <a:ext cx="655339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dirty="0"/>
              <a:t>https://github.com/yahiatene87/app_scoring.git</a:t>
            </a:r>
          </a:p>
        </p:txBody>
      </p:sp>
      <p:graphicFrame>
        <p:nvGraphicFramePr>
          <p:cNvPr id="3" name="Obje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96647799"/>
              </p:ext>
            </p:extLst>
          </p:nvPr>
        </p:nvGraphicFramePr>
        <p:xfrm>
          <a:off x="19047838" y="11621861"/>
          <a:ext cx="1911350" cy="487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0" name="Objet d’environnement du Gestionnaire de liaisons" showAsIcon="1" r:id="rId8" imgW="1910880" imgH="487080" progId="Package">
                  <p:embed/>
                </p:oleObj>
              </mc:Choice>
              <mc:Fallback>
                <p:oleObj name="Objet d’environnement du Gestionnaire de liaisons" showAsIcon="1" r:id="rId8" imgW="1910880" imgH="48708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9047838" y="11621861"/>
                        <a:ext cx="1911350" cy="4873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14075404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1558408" y="6997386"/>
            <a:ext cx="13720423" cy="21390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300" spc="300" dirty="0" smtClean="0">
                <a:solidFill>
                  <a:schemeClr val="accent2"/>
                </a:solidFill>
                <a:latin typeface="Nunito" charset="0"/>
                <a:ea typeface="Nunito" charset="0"/>
                <a:cs typeface="Nunito" charset="0"/>
              </a:rPr>
              <a:t>INTRODUCTION</a:t>
            </a:r>
            <a:endParaRPr lang="en-US" sz="13300" spc="300" dirty="0">
              <a:solidFill>
                <a:schemeClr val="accent2"/>
              </a:solidFill>
              <a:latin typeface="Nunito" charset="0"/>
              <a:ea typeface="Nunito" charset="0"/>
              <a:cs typeface="Nunito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15835816" y="0"/>
            <a:ext cx="8541834" cy="13716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Nunito Light" charset="0"/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17244912" y="4242322"/>
            <a:ext cx="6502122" cy="3202553"/>
            <a:chOff x="10263392" y="3506605"/>
            <a:chExt cx="3873862" cy="1908031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38" name="Freeform 1025"/>
            <p:cNvSpPr>
              <a:spLocks/>
            </p:cNvSpPr>
            <p:nvPr/>
          </p:nvSpPr>
          <p:spPr bwMode="auto">
            <a:xfrm>
              <a:off x="13526123" y="4299560"/>
              <a:ext cx="611131" cy="926798"/>
            </a:xfrm>
            <a:custGeom>
              <a:avLst/>
              <a:gdLst>
                <a:gd name="T0" fmla="*/ 14 w 242"/>
                <a:gd name="T1" fmla="*/ 367 h 367"/>
                <a:gd name="T2" fmla="*/ 0 w 242"/>
                <a:gd name="T3" fmla="*/ 358 h 367"/>
                <a:gd name="T4" fmla="*/ 229 w 242"/>
                <a:gd name="T5" fmla="*/ 0 h 367"/>
                <a:gd name="T6" fmla="*/ 242 w 242"/>
                <a:gd name="T7" fmla="*/ 9 h 367"/>
                <a:gd name="T8" fmla="*/ 14 w 242"/>
                <a:gd name="T9" fmla="*/ 367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2" h="367">
                  <a:moveTo>
                    <a:pt x="14" y="367"/>
                  </a:moveTo>
                  <a:lnTo>
                    <a:pt x="0" y="358"/>
                  </a:lnTo>
                  <a:lnTo>
                    <a:pt x="229" y="0"/>
                  </a:lnTo>
                  <a:lnTo>
                    <a:pt x="242" y="9"/>
                  </a:lnTo>
                  <a:lnTo>
                    <a:pt x="14" y="3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Nunito Light" charset="0"/>
              </a:endParaRPr>
            </a:p>
          </p:txBody>
        </p:sp>
        <p:sp>
          <p:nvSpPr>
            <p:cNvPr id="39" name="Freeform 1026"/>
            <p:cNvSpPr>
              <a:spLocks/>
            </p:cNvSpPr>
            <p:nvPr/>
          </p:nvSpPr>
          <p:spPr bwMode="auto">
            <a:xfrm>
              <a:off x="13182678" y="4370269"/>
              <a:ext cx="378800" cy="851039"/>
            </a:xfrm>
            <a:custGeom>
              <a:avLst/>
              <a:gdLst>
                <a:gd name="T0" fmla="*/ 136 w 150"/>
                <a:gd name="T1" fmla="*/ 337 h 337"/>
                <a:gd name="T2" fmla="*/ 0 w 150"/>
                <a:gd name="T3" fmla="*/ 6 h 337"/>
                <a:gd name="T4" fmla="*/ 14 w 150"/>
                <a:gd name="T5" fmla="*/ 0 h 337"/>
                <a:gd name="T6" fmla="*/ 150 w 150"/>
                <a:gd name="T7" fmla="*/ 331 h 337"/>
                <a:gd name="T8" fmla="*/ 136 w 150"/>
                <a:gd name="T9" fmla="*/ 337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0" h="337">
                  <a:moveTo>
                    <a:pt x="136" y="337"/>
                  </a:moveTo>
                  <a:lnTo>
                    <a:pt x="0" y="6"/>
                  </a:lnTo>
                  <a:lnTo>
                    <a:pt x="14" y="0"/>
                  </a:lnTo>
                  <a:lnTo>
                    <a:pt x="150" y="331"/>
                  </a:lnTo>
                  <a:lnTo>
                    <a:pt x="136" y="3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Nunito Light" charset="0"/>
              </a:endParaRPr>
            </a:p>
          </p:txBody>
        </p:sp>
        <p:sp>
          <p:nvSpPr>
            <p:cNvPr id="42" name="Freeform 1027"/>
            <p:cNvSpPr>
              <a:spLocks/>
            </p:cNvSpPr>
            <p:nvPr/>
          </p:nvSpPr>
          <p:spPr bwMode="auto">
            <a:xfrm>
              <a:off x="13200356" y="4291983"/>
              <a:ext cx="921747" cy="106065"/>
            </a:xfrm>
            <a:custGeom>
              <a:avLst/>
              <a:gdLst>
                <a:gd name="T0" fmla="*/ 1 w 365"/>
                <a:gd name="T1" fmla="*/ 42 h 42"/>
                <a:gd name="T2" fmla="*/ 0 w 365"/>
                <a:gd name="T3" fmla="*/ 27 h 42"/>
                <a:gd name="T4" fmla="*/ 364 w 365"/>
                <a:gd name="T5" fmla="*/ 0 h 42"/>
                <a:gd name="T6" fmla="*/ 365 w 365"/>
                <a:gd name="T7" fmla="*/ 16 h 42"/>
                <a:gd name="T8" fmla="*/ 1 w 365"/>
                <a:gd name="T9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5" h="42">
                  <a:moveTo>
                    <a:pt x="1" y="42"/>
                  </a:moveTo>
                  <a:lnTo>
                    <a:pt x="0" y="27"/>
                  </a:lnTo>
                  <a:lnTo>
                    <a:pt x="364" y="0"/>
                  </a:lnTo>
                  <a:lnTo>
                    <a:pt x="365" y="16"/>
                  </a:lnTo>
                  <a:lnTo>
                    <a:pt x="1" y="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Nunito Light" charset="0"/>
              </a:endParaRPr>
            </a:p>
          </p:txBody>
        </p:sp>
        <p:sp>
          <p:nvSpPr>
            <p:cNvPr id="43" name="Freeform 1028"/>
            <p:cNvSpPr>
              <a:spLocks/>
            </p:cNvSpPr>
            <p:nvPr/>
          </p:nvSpPr>
          <p:spPr bwMode="auto">
            <a:xfrm>
              <a:off x="13137221" y="3524282"/>
              <a:ext cx="83336" cy="853563"/>
            </a:xfrm>
            <a:custGeom>
              <a:avLst/>
              <a:gdLst>
                <a:gd name="T0" fmla="*/ 17 w 33"/>
                <a:gd name="T1" fmla="*/ 338 h 338"/>
                <a:gd name="T2" fmla="*/ 0 w 33"/>
                <a:gd name="T3" fmla="*/ 1 h 338"/>
                <a:gd name="T4" fmla="*/ 16 w 33"/>
                <a:gd name="T5" fmla="*/ 0 h 338"/>
                <a:gd name="T6" fmla="*/ 33 w 33"/>
                <a:gd name="T7" fmla="*/ 338 h 338"/>
                <a:gd name="T8" fmla="*/ 17 w 33"/>
                <a:gd name="T9" fmla="*/ 338 h 3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38">
                  <a:moveTo>
                    <a:pt x="17" y="338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33" y="338"/>
                  </a:lnTo>
                  <a:lnTo>
                    <a:pt x="17" y="3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Nunito Light" charset="0"/>
              </a:endParaRPr>
            </a:p>
          </p:txBody>
        </p:sp>
        <p:sp>
          <p:nvSpPr>
            <p:cNvPr id="44" name="Freeform 1029"/>
            <p:cNvSpPr>
              <a:spLocks/>
            </p:cNvSpPr>
            <p:nvPr/>
          </p:nvSpPr>
          <p:spPr bwMode="auto">
            <a:xfrm>
              <a:off x="13144799" y="3509129"/>
              <a:ext cx="989931" cy="818209"/>
            </a:xfrm>
            <a:custGeom>
              <a:avLst/>
              <a:gdLst>
                <a:gd name="T0" fmla="*/ 382 w 392"/>
                <a:gd name="T1" fmla="*/ 324 h 324"/>
                <a:gd name="T2" fmla="*/ 0 w 392"/>
                <a:gd name="T3" fmla="*/ 13 h 324"/>
                <a:gd name="T4" fmla="*/ 10 w 392"/>
                <a:gd name="T5" fmla="*/ 0 h 324"/>
                <a:gd name="T6" fmla="*/ 392 w 392"/>
                <a:gd name="T7" fmla="*/ 312 h 324"/>
                <a:gd name="T8" fmla="*/ 382 w 392"/>
                <a:gd name="T9" fmla="*/ 324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2" h="324">
                  <a:moveTo>
                    <a:pt x="382" y="324"/>
                  </a:moveTo>
                  <a:lnTo>
                    <a:pt x="0" y="13"/>
                  </a:lnTo>
                  <a:lnTo>
                    <a:pt x="10" y="0"/>
                  </a:lnTo>
                  <a:lnTo>
                    <a:pt x="392" y="312"/>
                  </a:lnTo>
                  <a:lnTo>
                    <a:pt x="382" y="3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Nunito Light" charset="0"/>
              </a:endParaRPr>
            </a:p>
          </p:txBody>
        </p:sp>
        <p:sp>
          <p:nvSpPr>
            <p:cNvPr id="45" name="Rectangle 1030"/>
            <p:cNvSpPr>
              <a:spLocks noChangeArrowheads="1"/>
            </p:cNvSpPr>
            <p:nvPr/>
          </p:nvSpPr>
          <p:spPr bwMode="auto">
            <a:xfrm>
              <a:off x="12137190" y="3506605"/>
              <a:ext cx="1020235" cy="3788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Nunito Light" charset="0"/>
              </a:endParaRPr>
            </a:p>
          </p:txBody>
        </p:sp>
        <p:sp>
          <p:nvSpPr>
            <p:cNvPr id="46" name="Freeform 1031"/>
            <p:cNvSpPr>
              <a:spLocks/>
            </p:cNvSpPr>
            <p:nvPr/>
          </p:nvSpPr>
          <p:spPr bwMode="auto">
            <a:xfrm>
              <a:off x="12127087" y="3509129"/>
              <a:ext cx="1040438" cy="593455"/>
            </a:xfrm>
            <a:custGeom>
              <a:avLst/>
              <a:gdLst>
                <a:gd name="T0" fmla="*/ 8 w 412"/>
                <a:gd name="T1" fmla="*/ 235 h 235"/>
                <a:gd name="T2" fmla="*/ 0 w 412"/>
                <a:gd name="T3" fmla="*/ 221 h 235"/>
                <a:gd name="T4" fmla="*/ 404 w 412"/>
                <a:gd name="T5" fmla="*/ 0 h 235"/>
                <a:gd name="T6" fmla="*/ 412 w 412"/>
                <a:gd name="T7" fmla="*/ 14 h 235"/>
                <a:gd name="T8" fmla="*/ 8 w 412"/>
                <a:gd name="T9" fmla="*/ 235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2" h="235">
                  <a:moveTo>
                    <a:pt x="8" y="235"/>
                  </a:moveTo>
                  <a:lnTo>
                    <a:pt x="0" y="221"/>
                  </a:lnTo>
                  <a:lnTo>
                    <a:pt x="404" y="0"/>
                  </a:lnTo>
                  <a:lnTo>
                    <a:pt x="412" y="14"/>
                  </a:lnTo>
                  <a:lnTo>
                    <a:pt x="8" y="2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Nunito Light" charset="0"/>
              </a:endParaRPr>
            </a:p>
          </p:txBody>
        </p:sp>
        <p:sp>
          <p:nvSpPr>
            <p:cNvPr id="47" name="Freeform 1032"/>
            <p:cNvSpPr>
              <a:spLocks/>
            </p:cNvSpPr>
            <p:nvPr/>
          </p:nvSpPr>
          <p:spPr bwMode="auto">
            <a:xfrm>
              <a:off x="11268474" y="4064703"/>
              <a:ext cx="873766" cy="262635"/>
            </a:xfrm>
            <a:custGeom>
              <a:avLst/>
              <a:gdLst>
                <a:gd name="T0" fmla="*/ 4 w 346"/>
                <a:gd name="T1" fmla="*/ 104 h 104"/>
                <a:gd name="T2" fmla="*/ 0 w 346"/>
                <a:gd name="T3" fmla="*/ 89 h 104"/>
                <a:gd name="T4" fmla="*/ 342 w 346"/>
                <a:gd name="T5" fmla="*/ 0 h 104"/>
                <a:gd name="T6" fmla="*/ 346 w 346"/>
                <a:gd name="T7" fmla="*/ 16 h 104"/>
                <a:gd name="T8" fmla="*/ 4 w 346"/>
                <a:gd name="T9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6" h="104">
                  <a:moveTo>
                    <a:pt x="4" y="104"/>
                  </a:moveTo>
                  <a:lnTo>
                    <a:pt x="0" y="89"/>
                  </a:lnTo>
                  <a:lnTo>
                    <a:pt x="342" y="0"/>
                  </a:lnTo>
                  <a:lnTo>
                    <a:pt x="346" y="16"/>
                  </a:lnTo>
                  <a:lnTo>
                    <a:pt x="4" y="10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Nunito Light" charset="0"/>
              </a:endParaRPr>
            </a:p>
          </p:txBody>
        </p:sp>
        <p:sp>
          <p:nvSpPr>
            <p:cNvPr id="48" name="Freeform 1033"/>
            <p:cNvSpPr>
              <a:spLocks/>
            </p:cNvSpPr>
            <p:nvPr/>
          </p:nvSpPr>
          <p:spPr bwMode="auto">
            <a:xfrm>
              <a:off x="10528553" y="3506605"/>
              <a:ext cx="1611163" cy="318192"/>
            </a:xfrm>
            <a:custGeom>
              <a:avLst/>
              <a:gdLst>
                <a:gd name="T0" fmla="*/ 3 w 638"/>
                <a:gd name="T1" fmla="*/ 126 h 126"/>
                <a:gd name="T2" fmla="*/ 0 w 638"/>
                <a:gd name="T3" fmla="*/ 111 h 126"/>
                <a:gd name="T4" fmla="*/ 635 w 638"/>
                <a:gd name="T5" fmla="*/ 0 h 126"/>
                <a:gd name="T6" fmla="*/ 638 w 638"/>
                <a:gd name="T7" fmla="*/ 15 h 126"/>
                <a:gd name="T8" fmla="*/ 3 w 638"/>
                <a:gd name="T9" fmla="*/ 126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8" h="126">
                  <a:moveTo>
                    <a:pt x="3" y="126"/>
                  </a:moveTo>
                  <a:lnTo>
                    <a:pt x="0" y="111"/>
                  </a:lnTo>
                  <a:lnTo>
                    <a:pt x="635" y="0"/>
                  </a:lnTo>
                  <a:lnTo>
                    <a:pt x="638" y="15"/>
                  </a:lnTo>
                  <a:lnTo>
                    <a:pt x="3" y="1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Nunito Light" charset="0"/>
              </a:endParaRPr>
            </a:p>
          </p:txBody>
        </p:sp>
        <p:sp>
          <p:nvSpPr>
            <p:cNvPr id="49" name="Rectangle 1034"/>
            <p:cNvSpPr>
              <a:spLocks noChangeArrowheads="1"/>
            </p:cNvSpPr>
            <p:nvPr/>
          </p:nvSpPr>
          <p:spPr bwMode="auto">
            <a:xfrm>
              <a:off x="12116986" y="3526807"/>
              <a:ext cx="40405" cy="5581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Nunito Light" charset="0"/>
              </a:endParaRPr>
            </a:p>
          </p:txBody>
        </p:sp>
        <p:sp>
          <p:nvSpPr>
            <p:cNvPr id="50" name="Freeform 1035"/>
            <p:cNvSpPr>
              <a:spLocks/>
            </p:cNvSpPr>
            <p:nvPr/>
          </p:nvSpPr>
          <p:spPr bwMode="auto">
            <a:xfrm>
              <a:off x="10520976" y="3789442"/>
              <a:ext cx="765177" cy="535371"/>
            </a:xfrm>
            <a:custGeom>
              <a:avLst/>
              <a:gdLst>
                <a:gd name="T0" fmla="*/ 294 w 303"/>
                <a:gd name="T1" fmla="*/ 212 h 212"/>
                <a:gd name="T2" fmla="*/ 0 w 303"/>
                <a:gd name="T3" fmla="*/ 13 h 212"/>
                <a:gd name="T4" fmla="*/ 9 w 303"/>
                <a:gd name="T5" fmla="*/ 0 h 212"/>
                <a:gd name="T6" fmla="*/ 303 w 303"/>
                <a:gd name="T7" fmla="*/ 199 h 212"/>
                <a:gd name="T8" fmla="*/ 294 w 303"/>
                <a:gd name="T9" fmla="*/ 212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3" h="212">
                  <a:moveTo>
                    <a:pt x="294" y="212"/>
                  </a:moveTo>
                  <a:lnTo>
                    <a:pt x="0" y="13"/>
                  </a:lnTo>
                  <a:lnTo>
                    <a:pt x="9" y="0"/>
                  </a:lnTo>
                  <a:lnTo>
                    <a:pt x="303" y="199"/>
                  </a:lnTo>
                  <a:lnTo>
                    <a:pt x="294" y="2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Nunito Light" charset="0"/>
              </a:endParaRPr>
            </a:p>
          </p:txBody>
        </p:sp>
        <p:sp>
          <p:nvSpPr>
            <p:cNvPr id="51" name="Freeform 1036"/>
            <p:cNvSpPr>
              <a:spLocks/>
            </p:cNvSpPr>
            <p:nvPr/>
          </p:nvSpPr>
          <p:spPr bwMode="auto">
            <a:xfrm>
              <a:off x="10273493" y="4291983"/>
              <a:ext cx="1010134" cy="560624"/>
            </a:xfrm>
            <a:custGeom>
              <a:avLst/>
              <a:gdLst>
                <a:gd name="T0" fmla="*/ 7 w 400"/>
                <a:gd name="T1" fmla="*/ 222 h 222"/>
                <a:gd name="T2" fmla="*/ 0 w 400"/>
                <a:gd name="T3" fmla="*/ 208 h 222"/>
                <a:gd name="T4" fmla="*/ 393 w 400"/>
                <a:gd name="T5" fmla="*/ 0 h 222"/>
                <a:gd name="T6" fmla="*/ 400 w 400"/>
                <a:gd name="T7" fmla="*/ 14 h 222"/>
                <a:gd name="T8" fmla="*/ 7 w 400"/>
                <a:gd name="T9" fmla="*/ 222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222">
                  <a:moveTo>
                    <a:pt x="7" y="222"/>
                  </a:moveTo>
                  <a:lnTo>
                    <a:pt x="0" y="208"/>
                  </a:lnTo>
                  <a:lnTo>
                    <a:pt x="393" y="0"/>
                  </a:lnTo>
                  <a:lnTo>
                    <a:pt x="400" y="14"/>
                  </a:lnTo>
                  <a:lnTo>
                    <a:pt x="7" y="2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Nunito Light" charset="0"/>
              </a:endParaRPr>
            </a:p>
          </p:txBody>
        </p:sp>
        <p:sp>
          <p:nvSpPr>
            <p:cNvPr id="60" name="Freeform 1037"/>
            <p:cNvSpPr>
              <a:spLocks/>
            </p:cNvSpPr>
            <p:nvPr/>
          </p:nvSpPr>
          <p:spPr bwMode="auto">
            <a:xfrm>
              <a:off x="10263392" y="3799542"/>
              <a:ext cx="287888" cy="1040439"/>
            </a:xfrm>
            <a:custGeom>
              <a:avLst/>
              <a:gdLst>
                <a:gd name="T0" fmla="*/ 15 w 114"/>
                <a:gd name="T1" fmla="*/ 412 h 412"/>
                <a:gd name="T2" fmla="*/ 0 w 114"/>
                <a:gd name="T3" fmla="*/ 408 h 412"/>
                <a:gd name="T4" fmla="*/ 99 w 114"/>
                <a:gd name="T5" fmla="*/ 0 h 412"/>
                <a:gd name="T6" fmla="*/ 114 w 114"/>
                <a:gd name="T7" fmla="*/ 4 h 412"/>
                <a:gd name="T8" fmla="*/ 15 w 114"/>
                <a:gd name="T9" fmla="*/ 412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4" h="412">
                  <a:moveTo>
                    <a:pt x="15" y="412"/>
                  </a:moveTo>
                  <a:lnTo>
                    <a:pt x="0" y="408"/>
                  </a:lnTo>
                  <a:lnTo>
                    <a:pt x="99" y="0"/>
                  </a:lnTo>
                  <a:lnTo>
                    <a:pt x="114" y="4"/>
                  </a:lnTo>
                  <a:lnTo>
                    <a:pt x="15" y="4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Nunito Light" charset="0"/>
              </a:endParaRPr>
            </a:p>
          </p:txBody>
        </p:sp>
        <p:sp>
          <p:nvSpPr>
            <p:cNvPr id="61" name="Freeform 1038"/>
            <p:cNvSpPr>
              <a:spLocks/>
            </p:cNvSpPr>
            <p:nvPr/>
          </p:nvSpPr>
          <p:spPr bwMode="auto">
            <a:xfrm>
              <a:off x="12132139" y="4067229"/>
              <a:ext cx="1073267" cy="330820"/>
            </a:xfrm>
            <a:custGeom>
              <a:avLst/>
              <a:gdLst>
                <a:gd name="T0" fmla="*/ 421 w 425"/>
                <a:gd name="T1" fmla="*/ 131 h 131"/>
                <a:gd name="T2" fmla="*/ 0 w 425"/>
                <a:gd name="T3" fmla="*/ 15 h 131"/>
                <a:gd name="T4" fmla="*/ 4 w 425"/>
                <a:gd name="T5" fmla="*/ 0 h 131"/>
                <a:gd name="T6" fmla="*/ 425 w 425"/>
                <a:gd name="T7" fmla="*/ 116 h 131"/>
                <a:gd name="T8" fmla="*/ 421 w 425"/>
                <a:gd name="T9" fmla="*/ 131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5" h="131">
                  <a:moveTo>
                    <a:pt x="421" y="131"/>
                  </a:moveTo>
                  <a:lnTo>
                    <a:pt x="0" y="15"/>
                  </a:lnTo>
                  <a:lnTo>
                    <a:pt x="4" y="0"/>
                  </a:lnTo>
                  <a:lnTo>
                    <a:pt x="425" y="116"/>
                  </a:lnTo>
                  <a:lnTo>
                    <a:pt x="421" y="1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Nunito Light" charset="0"/>
              </a:endParaRPr>
            </a:p>
          </p:txBody>
        </p:sp>
        <p:sp>
          <p:nvSpPr>
            <p:cNvPr id="62" name="Freeform 1039"/>
            <p:cNvSpPr>
              <a:spLocks/>
            </p:cNvSpPr>
            <p:nvPr/>
          </p:nvSpPr>
          <p:spPr bwMode="auto">
            <a:xfrm>
              <a:off x="12771049" y="5229506"/>
              <a:ext cx="777804" cy="185130"/>
            </a:xfrm>
            <a:custGeom>
              <a:avLst/>
              <a:gdLst>
                <a:gd name="T0" fmla="*/ 4 w 406"/>
                <a:gd name="T1" fmla="*/ 105 h 105"/>
                <a:gd name="T2" fmla="*/ 0 w 406"/>
                <a:gd name="T3" fmla="*/ 90 h 105"/>
                <a:gd name="T4" fmla="*/ 402 w 406"/>
                <a:gd name="T5" fmla="*/ 0 h 105"/>
                <a:gd name="T6" fmla="*/ 406 w 406"/>
                <a:gd name="T7" fmla="*/ 15 h 105"/>
                <a:gd name="T8" fmla="*/ 4 w 406"/>
                <a:gd name="T9" fmla="*/ 10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6" h="105">
                  <a:moveTo>
                    <a:pt x="4" y="105"/>
                  </a:moveTo>
                  <a:lnTo>
                    <a:pt x="0" y="90"/>
                  </a:lnTo>
                  <a:lnTo>
                    <a:pt x="402" y="0"/>
                  </a:lnTo>
                  <a:lnTo>
                    <a:pt x="406" y="15"/>
                  </a:lnTo>
                  <a:lnTo>
                    <a:pt x="4" y="1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Nunito Light" charset="0"/>
              </a:endParaRPr>
            </a:p>
          </p:txBody>
        </p:sp>
        <p:sp>
          <p:nvSpPr>
            <p:cNvPr id="63" name="Freeform 1040"/>
            <p:cNvSpPr>
              <a:spLocks/>
            </p:cNvSpPr>
            <p:nvPr/>
          </p:nvSpPr>
          <p:spPr bwMode="auto">
            <a:xfrm>
              <a:off x="12493263" y="4362692"/>
              <a:ext cx="719720" cy="601031"/>
            </a:xfrm>
            <a:custGeom>
              <a:avLst/>
              <a:gdLst>
                <a:gd name="T0" fmla="*/ 10 w 285"/>
                <a:gd name="T1" fmla="*/ 238 h 238"/>
                <a:gd name="T2" fmla="*/ 0 w 285"/>
                <a:gd name="T3" fmla="*/ 226 h 238"/>
                <a:gd name="T4" fmla="*/ 275 w 285"/>
                <a:gd name="T5" fmla="*/ 0 h 238"/>
                <a:gd name="T6" fmla="*/ 285 w 285"/>
                <a:gd name="T7" fmla="*/ 12 h 238"/>
                <a:gd name="T8" fmla="*/ 10 w 285"/>
                <a:gd name="T9" fmla="*/ 23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5" h="238">
                  <a:moveTo>
                    <a:pt x="10" y="238"/>
                  </a:moveTo>
                  <a:lnTo>
                    <a:pt x="0" y="226"/>
                  </a:lnTo>
                  <a:lnTo>
                    <a:pt x="275" y="0"/>
                  </a:lnTo>
                  <a:lnTo>
                    <a:pt x="285" y="12"/>
                  </a:lnTo>
                  <a:lnTo>
                    <a:pt x="10" y="2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Nunito Light" charset="0"/>
              </a:endParaRPr>
            </a:p>
          </p:txBody>
        </p:sp>
        <p:sp>
          <p:nvSpPr>
            <p:cNvPr id="64" name="Rectangle 1041"/>
            <p:cNvSpPr>
              <a:spLocks noChangeArrowheads="1"/>
            </p:cNvSpPr>
            <p:nvPr/>
          </p:nvSpPr>
          <p:spPr bwMode="auto">
            <a:xfrm>
              <a:off x="12116986" y="4084906"/>
              <a:ext cx="45719" cy="75045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Nunito Light" charset="0"/>
              </a:endParaRPr>
            </a:p>
          </p:txBody>
        </p:sp>
        <p:sp>
          <p:nvSpPr>
            <p:cNvPr id="65" name="Freeform 1042"/>
            <p:cNvSpPr>
              <a:spLocks/>
            </p:cNvSpPr>
            <p:nvPr/>
          </p:nvSpPr>
          <p:spPr bwMode="auto">
            <a:xfrm>
              <a:off x="11258372" y="4297035"/>
              <a:ext cx="484865" cy="628382"/>
            </a:xfrm>
            <a:custGeom>
              <a:avLst/>
              <a:gdLst>
                <a:gd name="T0" fmla="*/ 171 w 184"/>
                <a:gd name="T1" fmla="*/ 252 h 252"/>
                <a:gd name="T2" fmla="*/ 0 w 184"/>
                <a:gd name="T3" fmla="*/ 9 h 252"/>
                <a:gd name="T4" fmla="*/ 12 w 184"/>
                <a:gd name="T5" fmla="*/ 0 h 252"/>
                <a:gd name="T6" fmla="*/ 184 w 184"/>
                <a:gd name="T7" fmla="*/ 243 h 252"/>
                <a:gd name="T8" fmla="*/ 171 w 184"/>
                <a:gd name="T9" fmla="*/ 252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4" h="252">
                  <a:moveTo>
                    <a:pt x="171" y="252"/>
                  </a:moveTo>
                  <a:lnTo>
                    <a:pt x="0" y="9"/>
                  </a:lnTo>
                  <a:lnTo>
                    <a:pt x="12" y="0"/>
                  </a:lnTo>
                  <a:lnTo>
                    <a:pt x="184" y="243"/>
                  </a:lnTo>
                  <a:lnTo>
                    <a:pt x="171" y="2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Nunito Light" charset="0"/>
              </a:endParaRPr>
            </a:p>
          </p:txBody>
        </p:sp>
        <p:sp>
          <p:nvSpPr>
            <p:cNvPr id="66" name="Freeform 1043"/>
            <p:cNvSpPr>
              <a:spLocks/>
            </p:cNvSpPr>
            <p:nvPr/>
          </p:nvSpPr>
          <p:spPr bwMode="auto">
            <a:xfrm>
              <a:off x="10278543" y="4814728"/>
              <a:ext cx="1310650" cy="333301"/>
            </a:xfrm>
            <a:custGeom>
              <a:avLst/>
              <a:gdLst>
                <a:gd name="T0" fmla="*/ 550 w 553"/>
                <a:gd name="T1" fmla="*/ 128 h 128"/>
                <a:gd name="T2" fmla="*/ 0 w 553"/>
                <a:gd name="T3" fmla="*/ 16 h 128"/>
                <a:gd name="T4" fmla="*/ 3 w 553"/>
                <a:gd name="T5" fmla="*/ 0 h 128"/>
                <a:gd name="T6" fmla="*/ 553 w 553"/>
                <a:gd name="T7" fmla="*/ 113 h 128"/>
                <a:gd name="T8" fmla="*/ 550 w 553"/>
                <a:gd name="T9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3" h="128">
                  <a:moveTo>
                    <a:pt x="550" y="128"/>
                  </a:moveTo>
                  <a:lnTo>
                    <a:pt x="0" y="16"/>
                  </a:lnTo>
                  <a:lnTo>
                    <a:pt x="3" y="0"/>
                  </a:lnTo>
                  <a:lnTo>
                    <a:pt x="553" y="113"/>
                  </a:lnTo>
                  <a:lnTo>
                    <a:pt x="550" y="1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Nunito Light" charset="0"/>
              </a:endParaRPr>
            </a:p>
          </p:txBody>
        </p:sp>
      </p:grpSp>
      <p:sp>
        <p:nvSpPr>
          <p:cNvPr id="67" name="Freeform 1053"/>
          <p:cNvSpPr>
            <a:spLocks/>
          </p:cNvSpPr>
          <p:nvPr/>
        </p:nvSpPr>
        <p:spPr bwMode="auto">
          <a:xfrm>
            <a:off x="19270996" y="6442853"/>
            <a:ext cx="2182918" cy="2678844"/>
          </a:xfrm>
          <a:custGeom>
            <a:avLst/>
            <a:gdLst>
              <a:gd name="T0" fmla="*/ 265 w 521"/>
              <a:gd name="T1" fmla="*/ 0 h 638"/>
              <a:gd name="T2" fmla="*/ 54 w 521"/>
              <a:gd name="T3" fmla="*/ 117 h 638"/>
              <a:gd name="T4" fmla="*/ 41 w 521"/>
              <a:gd name="T5" fmla="*/ 251 h 638"/>
              <a:gd name="T6" fmla="*/ 0 w 521"/>
              <a:gd name="T7" fmla="*/ 391 h 638"/>
              <a:gd name="T8" fmla="*/ 48 w 521"/>
              <a:gd name="T9" fmla="*/ 413 h 638"/>
              <a:gd name="T10" fmla="*/ 34 w 521"/>
              <a:gd name="T11" fmla="*/ 444 h 638"/>
              <a:gd name="T12" fmla="*/ 52 w 521"/>
              <a:gd name="T13" fmla="*/ 459 h 638"/>
              <a:gd name="T14" fmla="*/ 37 w 521"/>
              <a:gd name="T15" fmla="*/ 470 h 638"/>
              <a:gd name="T16" fmla="*/ 49 w 521"/>
              <a:gd name="T17" fmla="*/ 507 h 638"/>
              <a:gd name="T18" fmla="*/ 49 w 521"/>
              <a:gd name="T19" fmla="*/ 506 h 638"/>
              <a:gd name="T20" fmla="*/ 74 w 521"/>
              <a:gd name="T21" fmla="*/ 556 h 638"/>
              <a:gd name="T22" fmla="*/ 180 w 521"/>
              <a:gd name="T23" fmla="*/ 544 h 638"/>
              <a:gd name="T24" fmla="*/ 180 w 521"/>
              <a:gd name="T25" fmla="*/ 638 h 638"/>
              <a:gd name="T26" fmla="*/ 423 w 521"/>
              <a:gd name="T27" fmla="*/ 638 h 638"/>
              <a:gd name="T28" fmla="*/ 416 w 521"/>
              <a:gd name="T29" fmla="*/ 504 h 638"/>
              <a:gd name="T30" fmla="*/ 521 w 521"/>
              <a:gd name="T31" fmla="*/ 265 h 638"/>
              <a:gd name="T32" fmla="*/ 265 w 521"/>
              <a:gd name="T33" fmla="*/ 0 h 6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521" h="638">
                <a:moveTo>
                  <a:pt x="265" y="0"/>
                </a:moveTo>
                <a:cubicBezTo>
                  <a:pt x="158" y="0"/>
                  <a:pt x="92" y="39"/>
                  <a:pt x="54" y="117"/>
                </a:cubicBezTo>
                <a:cubicBezTo>
                  <a:pt x="38" y="149"/>
                  <a:pt x="27" y="237"/>
                  <a:pt x="41" y="251"/>
                </a:cubicBezTo>
                <a:cubicBezTo>
                  <a:pt x="71" y="281"/>
                  <a:pt x="0" y="345"/>
                  <a:pt x="0" y="391"/>
                </a:cubicBezTo>
                <a:cubicBezTo>
                  <a:pt x="0" y="417"/>
                  <a:pt x="37" y="403"/>
                  <a:pt x="48" y="413"/>
                </a:cubicBezTo>
                <a:cubicBezTo>
                  <a:pt x="57" y="423"/>
                  <a:pt x="34" y="438"/>
                  <a:pt x="34" y="444"/>
                </a:cubicBezTo>
                <a:cubicBezTo>
                  <a:pt x="34" y="456"/>
                  <a:pt x="45" y="459"/>
                  <a:pt x="52" y="459"/>
                </a:cubicBezTo>
                <a:cubicBezTo>
                  <a:pt x="52" y="459"/>
                  <a:pt x="37" y="458"/>
                  <a:pt x="37" y="470"/>
                </a:cubicBezTo>
                <a:cubicBezTo>
                  <a:pt x="37" y="485"/>
                  <a:pt x="50" y="478"/>
                  <a:pt x="49" y="507"/>
                </a:cubicBezTo>
                <a:cubicBezTo>
                  <a:pt x="49" y="506"/>
                  <a:pt x="49" y="506"/>
                  <a:pt x="49" y="506"/>
                </a:cubicBezTo>
                <a:cubicBezTo>
                  <a:pt x="46" y="528"/>
                  <a:pt x="46" y="556"/>
                  <a:pt x="74" y="556"/>
                </a:cubicBezTo>
                <a:cubicBezTo>
                  <a:pt x="108" y="556"/>
                  <a:pt x="148" y="533"/>
                  <a:pt x="180" y="544"/>
                </a:cubicBezTo>
                <a:cubicBezTo>
                  <a:pt x="203" y="551"/>
                  <a:pt x="196" y="622"/>
                  <a:pt x="180" y="638"/>
                </a:cubicBezTo>
                <a:cubicBezTo>
                  <a:pt x="423" y="638"/>
                  <a:pt x="423" y="638"/>
                  <a:pt x="423" y="638"/>
                </a:cubicBezTo>
                <a:cubicBezTo>
                  <a:pt x="423" y="638"/>
                  <a:pt x="386" y="595"/>
                  <a:pt x="416" y="504"/>
                </a:cubicBezTo>
                <a:cubicBezTo>
                  <a:pt x="438" y="437"/>
                  <a:pt x="521" y="448"/>
                  <a:pt x="521" y="265"/>
                </a:cubicBezTo>
                <a:cubicBezTo>
                  <a:pt x="521" y="119"/>
                  <a:pt x="422" y="0"/>
                  <a:pt x="26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en-US" sz="3599" dirty="0">
              <a:latin typeface="Nunito Light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17155900" y="4144117"/>
            <a:ext cx="6684386" cy="3123901"/>
            <a:chOff x="17155900" y="4144117"/>
            <a:chExt cx="6684386" cy="3123901"/>
          </a:xfrm>
          <a:solidFill>
            <a:schemeClr val="bg1"/>
          </a:solidFill>
        </p:grpSpPr>
        <p:sp>
          <p:nvSpPr>
            <p:cNvPr id="69" name="Oval 1044"/>
            <p:cNvSpPr>
              <a:spLocks noChangeArrowheads="1"/>
            </p:cNvSpPr>
            <p:nvPr/>
          </p:nvSpPr>
          <p:spPr bwMode="auto">
            <a:xfrm>
              <a:off x="20237414" y="5072383"/>
              <a:ext cx="296706" cy="29670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Nunito Light" charset="0"/>
              </a:endParaRPr>
            </a:p>
          </p:txBody>
        </p:sp>
        <p:sp>
          <p:nvSpPr>
            <p:cNvPr id="70" name="Oval 1045"/>
            <p:cNvSpPr>
              <a:spLocks noChangeArrowheads="1"/>
            </p:cNvSpPr>
            <p:nvPr/>
          </p:nvSpPr>
          <p:spPr bwMode="auto">
            <a:xfrm>
              <a:off x="22013420" y="5581024"/>
              <a:ext cx="330618" cy="32637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Nunito Light" charset="0"/>
              </a:endParaRPr>
            </a:p>
          </p:txBody>
        </p:sp>
        <p:sp>
          <p:nvSpPr>
            <p:cNvPr id="71" name="Oval 1046"/>
            <p:cNvSpPr>
              <a:spLocks noChangeArrowheads="1"/>
            </p:cNvSpPr>
            <p:nvPr/>
          </p:nvSpPr>
          <p:spPr bwMode="auto">
            <a:xfrm>
              <a:off x="21941361" y="4144117"/>
              <a:ext cx="330618" cy="33061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Nunito Light" charset="0"/>
              </a:endParaRPr>
            </a:p>
          </p:txBody>
        </p:sp>
        <p:sp>
          <p:nvSpPr>
            <p:cNvPr id="72" name="Oval 1047"/>
            <p:cNvSpPr>
              <a:spLocks noChangeArrowheads="1"/>
            </p:cNvSpPr>
            <p:nvPr/>
          </p:nvSpPr>
          <p:spPr bwMode="auto">
            <a:xfrm>
              <a:off x="23598681" y="5508968"/>
              <a:ext cx="241605" cy="2373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Nunito Light" charset="0"/>
              </a:endParaRPr>
            </a:p>
          </p:txBody>
        </p:sp>
        <p:sp>
          <p:nvSpPr>
            <p:cNvPr id="73" name="Oval 1048"/>
            <p:cNvSpPr>
              <a:spLocks noChangeArrowheads="1"/>
            </p:cNvSpPr>
            <p:nvPr/>
          </p:nvSpPr>
          <p:spPr bwMode="auto">
            <a:xfrm>
              <a:off x="18817459" y="5504729"/>
              <a:ext cx="241605" cy="24160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Nunito Light" charset="0"/>
              </a:endParaRPr>
            </a:p>
          </p:txBody>
        </p:sp>
        <p:sp>
          <p:nvSpPr>
            <p:cNvPr id="74" name="Oval 1049"/>
            <p:cNvSpPr>
              <a:spLocks noChangeArrowheads="1"/>
            </p:cNvSpPr>
            <p:nvPr/>
          </p:nvSpPr>
          <p:spPr bwMode="auto">
            <a:xfrm>
              <a:off x="20245891" y="4169548"/>
              <a:ext cx="279754" cy="27975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Nunito Light" charset="0"/>
              </a:endParaRPr>
            </a:p>
          </p:txBody>
        </p:sp>
        <p:sp>
          <p:nvSpPr>
            <p:cNvPr id="75" name="Oval 1050"/>
            <p:cNvSpPr>
              <a:spLocks noChangeArrowheads="1"/>
            </p:cNvSpPr>
            <p:nvPr/>
          </p:nvSpPr>
          <p:spPr bwMode="auto">
            <a:xfrm>
              <a:off x="17155900" y="6365181"/>
              <a:ext cx="241605" cy="2373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Nunito Light" charset="0"/>
              </a:endParaRPr>
            </a:p>
          </p:txBody>
        </p:sp>
        <p:sp>
          <p:nvSpPr>
            <p:cNvPr id="76" name="Oval 1051"/>
            <p:cNvSpPr>
              <a:spLocks noChangeArrowheads="1"/>
            </p:cNvSpPr>
            <p:nvPr/>
          </p:nvSpPr>
          <p:spPr bwMode="auto">
            <a:xfrm>
              <a:off x="22632266" y="7026413"/>
              <a:ext cx="233127" cy="24160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Nunito Light" charset="0"/>
              </a:endParaRPr>
            </a:p>
          </p:txBody>
        </p:sp>
        <p:sp>
          <p:nvSpPr>
            <p:cNvPr id="77" name="Oval 1052"/>
            <p:cNvSpPr>
              <a:spLocks noChangeArrowheads="1"/>
            </p:cNvSpPr>
            <p:nvPr/>
          </p:nvSpPr>
          <p:spPr bwMode="auto">
            <a:xfrm>
              <a:off x="17575528" y="4661234"/>
              <a:ext cx="237366" cy="2373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Nunito Light" charset="0"/>
              </a:endParaRPr>
            </a:p>
          </p:txBody>
        </p:sp>
      </p:grpSp>
      <p:sp>
        <p:nvSpPr>
          <p:cNvPr id="40" name="ZoneTexte 39"/>
          <p:cNvSpPr txBox="1"/>
          <p:nvPr/>
        </p:nvSpPr>
        <p:spPr>
          <a:xfrm>
            <a:off x="23936504" y="0"/>
            <a:ext cx="441146" cy="646331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</a:rPr>
              <a:t>2</a:t>
            </a:r>
            <a:endParaRPr lang="fr-F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27467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1558408" y="6997386"/>
            <a:ext cx="11941089" cy="21390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300" spc="300" dirty="0" smtClean="0">
                <a:solidFill>
                  <a:schemeClr val="accent2"/>
                </a:solidFill>
                <a:latin typeface="Nunito" charset="0"/>
                <a:ea typeface="Nunito" charset="0"/>
                <a:cs typeface="Nunito" charset="0"/>
              </a:rPr>
              <a:t>CONCLUSION</a:t>
            </a:r>
            <a:endParaRPr lang="en-US" sz="13300" spc="300" dirty="0">
              <a:solidFill>
                <a:schemeClr val="accent2"/>
              </a:solidFill>
              <a:latin typeface="Nunito" charset="0"/>
              <a:ea typeface="Nunito" charset="0"/>
              <a:cs typeface="Nunito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15835816" y="0"/>
            <a:ext cx="8541834" cy="13716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Nunito Light" charset="0"/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17244912" y="4242322"/>
            <a:ext cx="6502122" cy="3202553"/>
            <a:chOff x="10263392" y="3506605"/>
            <a:chExt cx="3873862" cy="1908031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38" name="Freeform 1025"/>
            <p:cNvSpPr>
              <a:spLocks/>
            </p:cNvSpPr>
            <p:nvPr/>
          </p:nvSpPr>
          <p:spPr bwMode="auto">
            <a:xfrm>
              <a:off x="13526123" y="4299560"/>
              <a:ext cx="611131" cy="926798"/>
            </a:xfrm>
            <a:custGeom>
              <a:avLst/>
              <a:gdLst>
                <a:gd name="T0" fmla="*/ 14 w 242"/>
                <a:gd name="T1" fmla="*/ 367 h 367"/>
                <a:gd name="T2" fmla="*/ 0 w 242"/>
                <a:gd name="T3" fmla="*/ 358 h 367"/>
                <a:gd name="T4" fmla="*/ 229 w 242"/>
                <a:gd name="T5" fmla="*/ 0 h 367"/>
                <a:gd name="T6" fmla="*/ 242 w 242"/>
                <a:gd name="T7" fmla="*/ 9 h 367"/>
                <a:gd name="T8" fmla="*/ 14 w 242"/>
                <a:gd name="T9" fmla="*/ 367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2" h="367">
                  <a:moveTo>
                    <a:pt x="14" y="367"/>
                  </a:moveTo>
                  <a:lnTo>
                    <a:pt x="0" y="358"/>
                  </a:lnTo>
                  <a:lnTo>
                    <a:pt x="229" y="0"/>
                  </a:lnTo>
                  <a:lnTo>
                    <a:pt x="242" y="9"/>
                  </a:lnTo>
                  <a:lnTo>
                    <a:pt x="14" y="3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Nunito Light" charset="0"/>
              </a:endParaRPr>
            </a:p>
          </p:txBody>
        </p:sp>
        <p:sp>
          <p:nvSpPr>
            <p:cNvPr id="39" name="Freeform 1026"/>
            <p:cNvSpPr>
              <a:spLocks/>
            </p:cNvSpPr>
            <p:nvPr/>
          </p:nvSpPr>
          <p:spPr bwMode="auto">
            <a:xfrm>
              <a:off x="13182678" y="4370269"/>
              <a:ext cx="378800" cy="851039"/>
            </a:xfrm>
            <a:custGeom>
              <a:avLst/>
              <a:gdLst>
                <a:gd name="T0" fmla="*/ 136 w 150"/>
                <a:gd name="T1" fmla="*/ 337 h 337"/>
                <a:gd name="T2" fmla="*/ 0 w 150"/>
                <a:gd name="T3" fmla="*/ 6 h 337"/>
                <a:gd name="T4" fmla="*/ 14 w 150"/>
                <a:gd name="T5" fmla="*/ 0 h 337"/>
                <a:gd name="T6" fmla="*/ 150 w 150"/>
                <a:gd name="T7" fmla="*/ 331 h 337"/>
                <a:gd name="T8" fmla="*/ 136 w 150"/>
                <a:gd name="T9" fmla="*/ 337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0" h="337">
                  <a:moveTo>
                    <a:pt x="136" y="337"/>
                  </a:moveTo>
                  <a:lnTo>
                    <a:pt x="0" y="6"/>
                  </a:lnTo>
                  <a:lnTo>
                    <a:pt x="14" y="0"/>
                  </a:lnTo>
                  <a:lnTo>
                    <a:pt x="150" y="331"/>
                  </a:lnTo>
                  <a:lnTo>
                    <a:pt x="136" y="3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Nunito Light" charset="0"/>
              </a:endParaRPr>
            </a:p>
          </p:txBody>
        </p:sp>
        <p:sp>
          <p:nvSpPr>
            <p:cNvPr id="42" name="Freeform 1027"/>
            <p:cNvSpPr>
              <a:spLocks/>
            </p:cNvSpPr>
            <p:nvPr/>
          </p:nvSpPr>
          <p:spPr bwMode="auto">
            <a:xfrm>
              <a:off x="13200356" y="4291983"/>
              <a:ext cx="921747" cy="106065"/>
            </a:xfrm>
            <a:custGeom>
              <a:avLst/>
              <a:gdLst>
                <a:gd name="T0" fmla="*/ 1 w 365"/>
                <a:gd name="T1" fmla="*/ 42 h 42"/>
                <a:gd name="T2" fmla="*/ 0 w 365"/>
                <a:gd name="T3" fmla="*/ 27 h 42"/>
                <a:gd name="T4" fmla="*/ 364 w 365"/>
                <a:gd name="T5" fmla="*/ 0 h 42"/>
                <a:gd name="T6" fmla="*/ 365 w 365"/>
                <a:gd name="T7" fmla="*/ 16 h 42"/>
                <a:gd name="T8" fmla="*/ 1 w 365"/>
                <a:gd name="T9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5" h="42">
                  <a:moveTo>
                    <a:pt x="1" y="42"/>
                  </a:moveTo>
                  <a:lnTo>
                    <a:pt x="0" y="27"/>
                  </a:lnTo>
                  <a:lnTo>
                    <a:pt x="364" y="0"/>
                  </a:lnTo>
                  <a:lnTo>
                    <a:pt x="365" y="16"/>
                  </a:lnTo>
                  <a:lnTo>
                    <a:pt x="1" y="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Nunito Light" charset="0"/>
              </a:endParaRPr>
            </a:p>
          </p:txBody>
        </p:sp>
        <p:sp>
          <p:nvSpPr>
            <p:cNvPr id="43" name="Freeform 1028"/>
            <p:cNvSpPr>
              <a:spLocks/>
            </p:cNvSpPr>
            <p:nvPr/>
          </p:nvSpPr>
          <p:spPr bwMode="auto">
            <a:xfrm>
              <a:off x="13137221" y="3524282"/>
              <a:ext cx="83336" cy="853563"/>
            </a:xfrm>
            <a:custGeom>
              <a:avLst/>
              <a:gdLst>
                <a:gd name="T0" fmla="*/ 17 w 33"/>
                <a:gd name="T1" fmla="*/ 338 h 338"/>
                <a:gd name="T2" fmla="*/ 0 w 33"/>
                <a:gd name="T3" fmla="*/ 1 h 338"/>
                <a:gd name="T4" fmla="*/ 16 w 33"/>
                <a:gd name="T5" fmla="*/ 0 h 338"/>
                <a:gd name="T6" fmla="*/ 33 w 33"/>
                <a:gd name="T7" fmla="*/ 338 h 338"/>
                <a:gd name="T8" fmla="*/ 17 w 33"/>
                <a:gd name="T9" fmla="*/ 338 h 3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38">
                  <a:moveTo>
                    <a:pt x="17" y="338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33" y="338"/>
                  </a:lnTo>
                  <a:lnTo>
                    <a:pt x="17" y="3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Nunito Light" charset="0"/>
              </a:endParaRPr>
            </a:p>
          </p:txBody>
        </p:sp>
        <p:sp>
          <p:nvSpPr>
            <p:cNvPr id="44" name="Freeform 1029"/>
            <p:cNvSpPr>
              <a:spLocks/>
            </p:cNvSpPr>
            <p:nvPr/>
          </p:nvSpPr>
          <p:spPr bwMode="auto">
            <a:xfrm>
              <a:off x="13144799" y="3509129"/>
              <a:ext cx="989931" cy="818209"/>
            </a:xfrm>
            <a:custGeom>
              <a:avLst/>
              <a:gdLst>
                <a:gd name="T0" fmla="*/ 382 w 392"/>
                <a:gd name="T1" fmla="*/ 324 h 324"/>
                <a:gd name="T2" fmla="*/ 0 w 392"/>
                <a:gd name="T3" fmla="*/ 13 h 324"/>
                <a:gd name="T4" fmla="*/ 10 w 392"/>
                <a:gd name="T5" fmla="*/ 0 h 324"/>
                <a:gd name="T6" fmla="*/ 392 w 392"/>
                <a:gd name="T7" fmla="*/ 312 h 324"/>
                <a:gd name="T8" fmla="*/ 382 w 392"/>
                <a:gd name="T9" fmla="*/ 324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2" h="324">
                  <a:moveTo>
                    <a:pt x="382" y="324"/>
                  </a:moveTo>
                  <a:lnTo>
                    <a:pt x="0" y="13"/>
                  </a:lnTo>
                  <a:lnTo>
                    <a:pt x="10" y="0"/>
                  </a:lnTo>
                  <a:lnTo>
                    <a:pt x="392" y="312"/>
                  </a:lnTo>
                  <a:lnTo>
                    <a:pt x="382" y="3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Nunito Light" charset="0"/>
              </a:endParaRPr>
            </a:p>
          </p:txBody>
        </p:sp>
        <p:sp>
          <p:nvSpPr>
            <p:cNvPr id="45" name="Rectangle 1030"/>
            <p:cNvSpPr>
              <a:spLocks noChangeArrowheads="1"/>
            </p:cNvSpPr>
            <p:nvPr/>
          </p:nvSpPr>
          <p:spPr bwMode="auto">
            <a:xfrm>
              <a:off x="12137190" y="3506605"/>
              <a:ext cx="1020235" cy="3788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Nunito Light" charset="0"/>
              </a:endParaRPr>
            </a:p>
          </p:txBody>
        </p:sp>
        <p:sp>
          <p:nvSpPr>
            <p:cNvPr id="46" name="Freeform 1031"/>
            <p:cNvSpPr>
              <a:spLocks/>
            </p:cNvSpPr>
            <p:nvPr/>
          </p:nvSpPr>
          <p:spPr bwMode="auto">
            <a:xfrm>
              <a:off x="12127087" y="3509129"/>
              <a:ext cx="1040438" cy="593455"/>
            </a:xfrm>
            <a:custGeom>
              <a:avLst/>
              <a:gdLst>
                <a:gd name="T0" fmla="*/ 8 w 412"/>
                <a:gd name="T1" fmla="*/ 235 h 235"/>
                <a:gd name="T2" fmla="*/ 0 w 412"/>
                <a:gd name="T3" fmla="*/ 221 h 235"/>
                <a:gd name="T4" fmla="*/ 404 w 412"/>
                <a:gd name="T5" fmla="*/ 0 h 235"/>
                <a:gd name="T6" fmla="*/ 412 w 412"/>
                <a:gd name="T7" fmla="*/ 14 h 235"/>
                <a:gd name="T8" fmla="*/ 8 w 412"/>
                <a:gd name="T9" fmla="*/ 235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2" h="235">
                  <a:moveTo>
                    <a:pt x="8" y="235"/>
                  </a:moveTo>
                  <a:lnTo>
                    <a:pt x="0" y="221"/>
                  </a:lnTo>
                  <a:lnTo>
                    <a:pt x="404" y="0"/>
                  </a:lnTo>
                  <a:lnTo>
                    <a:pt x="412" y="14"/>
                  </a:lnTo>
                  <a:lnTo>
                    <a:pt x="8" y="2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Nunito Light" charset="0"/>
              </a:endParaRPr>
            </a:p>
          </p:txBody>
        </p:sp>
        <p:sp>
          <p:nvSpPr>
            <p:cNvPr id="47" name="Freeform 1032"/>
            <p:cNvSpPr>
              <a:spLocks/>
            </p:cNvSpPr>
            <p:nvPr/>
          </p:nvSpPr>
          <p:spPr bwMode="auto">
            <a:xfrm>
              <a:off x="11268474" y="4064703"/>
              <a:ext cx="873766" cy="262635"/>
            </a:xfrm>
            <a:custGeom>
              <a:avLst/>
              <a:gdLst>
                <a:gd name="T0" fmla="*/ 4 w 346"/>
                <a:gd name="T1" fmla="*/ 104 h 104"/>
                <a:gd name="T2" fmla="*/ 0 w 346"/>
                <a:gd name="T3" fmla="*/ 89 h 104"/>
                <a:gd name="T4" fmla="*/ 342 w 346"/>
                <a:gd name="T5" fmla="*/ 0 h 104"/>
                <a:gd name="T6" fmla="*/ 346 w 346"/>
                <a:gd name="T7" fmla="*/ 16 h 104"/>
                <a:gd name="T8" fmla="*/ 4 w 346"/>
                <a:gd name="T9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6" h="104">
                  <a:moveTo>
                    <a:pt x="4" y="104"/>
                  </a:moveTo>
                  <a:lnTo>
                    <a:pt x="0" y="89"/>
                  </a:lnTo>
                  <a:lnTo>
                    <a:pt x="342" y="0"/>
                  </a:lnTo>
                  <a:lnTo>
                    <a:pt x="346" y="16"/>
                  </a:lnTo>
                  <a:lnTo>
                    <a:pt x="4" y="10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Nunito Light" charset="0"/>
              </a:endParaRPr>
            </a:p>
          </p:txBody>
        </p:sp>
        <p:sp>
          <p:nvSpPr>
            <p:cNvPr id="48" name="Freeform 1033"/>
            <p:cNvSpPr>
              <a:spLocks/>
            </p:cNvSpPr>
            <p:nvPr/>
          </p:nvSpPr>
          <p:spPr bwMode="auto">
            <a:xfrm>
              <a:off x="10528553" y="3506605"/>
              <a:ext cx="1611163" cy="318192"/>
            </a:xfrm>
            <a:custGeom>
              <a:avLst/>
              <a:gdLst>
                <a:gd name="T0" fmla="*/ 3 w 638"/>
                <a:gd name="T1" fmla="*/ 126 h 126"/>
                <a:gd name="T2" fmla="*/ 0 w 638"/>
                <a:gd name="T3" fmla="*/ 111 h 126"/>
                <a:gd name="T4" fmla="*/ 635 w 638"/>
                <a:gd name="T5" fmla="*/ 0 h 126"/>
                <a:gd name="T6" fmla="*/ 638 w 638"/>
                <a:gd name="T7" fmla="*/ 15 h 126"/>
                <a:gd name="T8" fmla="*/ 3 w 638"/>
                <a:gd name="T9" fmla="*/ 126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8" h="126">
                  <a:moveTo>
                    <a:pt x="3" y="126"/>
                  </a:moveTo>
                  <a:lnTo>
                    <a:pt x="0" y="111"/>
                  </a:lnTo>
                  <a:lnTo>
                    <a:pt x="635" y="0"/>
                  </a:lnTo>
                  <a:lnTo>
                    <a:pt x="638" y="15"/>
                  </a:lnTo>
                  <a:lnTo>
                    <a:pt x="3" y="1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Nunito Light" charset="0"/>
              </a:endParaRPr>
            </a:p>
          </p:txBody>
        </p:sp>
        <p:sp>
          <p:nvSpPr>
            <p:cNvPr id="49" name="Rectangle 1034"/>
            <p:cNvSpPr>
              <a:spLocks noChangeArrowheads="1"/>
            </p:cNvSpPr>
            <p:nvPr/>
          </p:nvSpPr>
          <p:spPr bwMode="auto">
            <a:xfrm>
              <a:off x="12116986" y="3526807"/>
              <a:ext cx="40405" cy="5581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Nunito Light" charset="0"/>
              </a:endParaRPr>
            </a:p>
          </p:txBody>
        </p:sp>
        <p:sp>
          <p:nvSpPr>
            <p:cNvPr id="50" name="Freeform 1035"/>
            <p:cNvSpPr>
              <a:spLocks/>
            </p:cNvSpPr>
            <p:nvPr/>
          </p:nvSpPr>
          <p:spPr bwMode="auto">
            <a:xfrm>
              <a:off x="10520976" y="3789442"/>
              <a:ext cx="765177" cy="535371"/>
            </a:xfrm>
            <a:custGeom>
              <a:avLst/>
              <a:gdLst>
                <a:gd name="T0" fmla="*/ 294 w 303"/>
                <a:gd name="T1" fmla="*/ 212 h 212"/>
                <a:gd name="T2" fmla="*/ 0 w 303"/>
                <a:gd name="T3" fmla="*/ 13 h 212"/>
                <a:gd name="T4" fmla="*/ 9 w 303"/>
                <a:gd name="T5" fmla="*/ 0 h 212"/>
                <a:gd name="T6" fmla="*/ 303 w 303"/>
                <a:gd name="T7" fmla="*/ 199 h 212"/>
                <a:gd name="T8" fmla="*/ 294 w 303"/>
                <a:gd name="T9" fmla="*/ 212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3" h="212">
                  <a:moveTo>
                    <a:pt x="294" y="212"/>
                  </a:moveTo>
                  <a:lnTo>
                    <a:pt x="0" y="13"/>
                  </a:lnTo>
                  <a:lnTo>
                    <a:pt x="9" y="0"/>
                  </a:lnTo>
                  <a:lnTo>
                    <a:pt x="303" y="199"/>
                  </a:lnTo>
                  <a:lnTo>
                    <a:pt x="294" y="2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Nunito Light" charset="0"/>
              </a:endParaRPr>
            </a:p>
          </p:txBody>
        </p:sp>
        <p:sp>
          <p:nvSpPr>
            <p:cNvPr id="51" name="Freeform 1036"/>
            <p:cNvSpPr>
              <a:spLocks/>
            </p:cNvSpPr>
            <p:nvPr/>
          </p:nvSpPr>
          <p:spPr bwMode="auto">
            <a:xfrm>
              <a:off x="10273493" y="4291983"/>
              <a:ext cx="1010134" cy="560624"/>
            </a:xfrm>
            <a:custGeom>
              <a:avLst/>
              <a:gdLst>
                <a:gd name="T0" fmla="*/ 7 w 400"/>
                <a:gd name="T1" fmla="*/ 222 h 222"/>
                <a:gd name="T2" fmla="*/ 0 w 400"/>
                <a:gd name="T3" fmla="*/ 208 h 222"/>
                <a:gd name="T4" fmla="*/ 393 w 400"/>
                <a:gd name="T5" fmla="*/ 0 h 222"/>
                <a:gd name="T6" fmla="*/ 400 w 400"/>
                <a:gd name="T7" fmla="*/ 14 h 222"/>
                <a:gd name="T8" fmla="*/ 7 w 400"/>
                <a:gd name="T9" fmla="*/ 222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222">
                  <a:moveTo>
                    <a:pt x="7" y="222"/>
                  </a:moveTo>
                  <a:lnTo>
                    <a:pt x="0" y="208"/>
                  </a:lnTo>
                  <a:lnTo>
                    <a:pt x="393" y="0"/>
                  </a:lnTo>
                  <a:lnTo>
                    <a:pt x="400" y="14"/>
                  </a:lnTo>
                  <a:lnTo>
                    <a:pt x="7" y="2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Nunito Light" charset="0"/>
              </a:endParaRPr>
            </a:p>
          </p:txBody>
        </p:sp>
        <p:sp>
          <p:nvSpPr>
            <p:cNvPr id="60" name="Freeform 1037"/>
            <p:cNvSpPr>
              <a:spLocks/>
            </p:cNvSpPr>
            <p:nvPr/>
          </p:nvSpPr>
          <p:spPr bwMode="auto">
            <a:xfrm>
              <a:off x="10263392" y="3799542"/>
              <a:ext cx="287888" cy="1040439"/>
            </a:xfrm>
            <a:custGeom>
              <a:avLst/>
              <a:gdLst>
                <a:gd name="T0" fmla="*/ 15 w 114"/>
                <a:gd name="T1" fmla="*/ 412 h 412"/>
                <a:gd name="T2" fmla="*/ 0 w 114"/>
                <a:gd name="T3" fmla="*/ 408 h 412"/>
                <a:gd name="T4" fmla="*/ 99 w 114"/>
                <a:gd name="T5" fmla="*/ 0 h 412"/>
                <a:gd name="T6" fmla="*/ 114 w 114"/>
                <a:gd name="T7" fmla="*/ 4 h 412"/>
                <a:gd name="T8" fmla="*/ 15 w 114"/>
                <a:gd name="T9" fmla="*/ 412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4" h="412">
                  <a:moveTo>
                    <a:pt x="15" y="412"/>
                  </a:moveTo>
                  <a:lnTo>
                    <a:pt x="0" y="408"/>
                  </a:lnTo>
                  <a:lnTo>
                    <a:pt x="99" y="0"/>
                  </a:lnTo>
                  <a:lnTo>
                    <a:pt x="114" y="4"/>
                  </a:lnTo>
                  <a:lnTo>
                    <a:pt x="15" y="4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Nunito Light" charset="0"/>
              </a:endParaRPr>
            </a:p>
          </p:txBody>
        </p:sp>
        <p:sp>
          <p:nvSpPr>
            <p:cNvPr id="61" name="Freeform 1038"/>
            <p:cNvSpPr>
              <a:spLocks/>
            </p:cNvSpPr>
            <p:nvPr/>
          </p:nvSpPr>
          <p:spPr bwMode="auto">
            <a:xfrm>
              <a:off x="12132139" y="4067229"/>
              <a:ext cx="1073267" cy="330820"/>
            </a:xfrm>
            <a:custGeom>
              <a:avLst/>
              <a:gdLst>
                <a:gd name="T0" fmla="*/ 421 w 425"/>
                <a:gd name="T1" fmla="*/ 131 h 131"/>
                <a:gd name="T2" fmla="*/ 0 w 425"/>
                <a:gd name="T3" fmla="*/ 15 h 131"/>
                <a:gd name="T4" fmla="*/ 4 w 425"/>
                <a:gd name="T5" fmla="*/ 0 h 131"/>
                <a:gd name="T6" fmla="*/ 425 w 425"/>
                <a:gd name="T7" fmla="*/ 116 h 131"/>
                <a:gd name="T8" fmla="*/ 421 w 425"/>
                <a:gd name="T9" fmla="*/ 131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5" h="131">
                  <a:moveTo>
                    <a:pt x="421" y="131"/>
                  </a:moveTo>
                  <a:lnTo>
                    <a:pt x="0" y="15"/>
                  </a:lnTo>
                  <a:lnTo>
                    <a:pt x="4" y="0"/>
                  </a:lnTo>
                  <a:lnTo>
                    <a:pt x="425" y="116"/>
                  </a:lnTo>
                  <a:lnTo>
                    <a:pt x="421" y="1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Nunito Light" charset="0"/>
              </a:endParaRPr>
            </a:p>
          </p:txBody>
        </p:sp>
        <p:sp>
          <p:nvSpPr>
            <p:cNvPr id="62" name="Freeform 1039"/>
            <p:cNvSpPr>
              <a:spLocks/>
            </p:cNvSpPr>
            <p:nvPr/>
          </p:nvSpPr>
          <p:spPr bwMode="auto">
            <a:xfrm>
              <a:off x="12771049" y="5229506"/>
              <a:ext cx="777804" cy="185130"/>
            </a:xfrm>
            <a:custGeom>
              <a:avLst/>
              <a:gdLst>
                <a:gd name="T0" fmla="*/ 4 w 406"/>
                <a:gd name="T1" fmla="*/ 105 h 105"/>
                <a:gd name="T2" fmla="*/ 0 w 406"/>
                <a:gd name="T3" fmla="*/ 90 h 105"/>
                <a:gd name="T4" fmla="*/ 402 w 406"/>
                <a:gd name="T5" fmla="*/ 0 h 105"/>
                <a:gd name="T6" fmla="*/ 406 w 406"/>
                <a:gd name="T7" fmla="*/ 15 h 105"/>
                <a:gd name="T8" fmla="*/ 4 w 406"/>
                <a:gd name="T9" fmla="*/ 10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6" h="105">
                  <a:moveTo>
                    <a:pt x="4" y="105"/>
                  </a:moveTo>
                  <a:lnTo>
                    <a:pt x="0" y="90"/>
                  </a:lnTo>
                  <a:lnTo>
                    <a:pt x="402" y="0"/>
                  </a:lnTo>
                  <a:lnTo>
                    <a:pt x="406" y="15"/>
                  </a:lnTo>
                  <a:lnTo>
                    <a:pt x="4" y="1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Nunito Light" charset="0"/>
              </a:endParaRPr>
            </a:p>
          </p:txBody>
        </p:sp>
        <p:sp>
          <p:nvSpPr>
            <p:cNvPr id="63" name="Freeform 1040"/>
            <p:cNvSpPr>
              <a:spLocks/>
            </p:cNvSpPr>
            <p:nvPr/>
          </p:nvSpPr>
          <p:spPr bwMode="auto">
            <a:xfrm>
              <a:off x="12493263" y="4362692"/>
              <a:ext cx="719720" cy="601031"/>
            </a:xfrm>
            <a:custGeom>
              <a:avLst/>
              <a:gdLst>
                <a:gd name="T0" fmla="*/ 10 w 285"/>
                <a:gd name="T1" fmla="*/ 238 h 238"/>
                <a:gd name="T2" fmla="*/ 0 w 285"/>
                <a:gd name="T3" fmla="*/ 226 h 238"/>
                <a:gd name="T4" fmla="*/ 275 w 285"/>
                <a:gd name="T5" fmla="*/ 0 h 238"/>
                <a:gd name="T6" fmla="*/ 285 w 285"/>
                <a:gd name="T7" fmla="*/ 12 h 238"/>
                <a:gd name="T8" fmla="*/ 10 w 285"/>
                <a:gd name="T9" fmla="*/ 23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5" h="238">
                  <a:moveTo>
                    <a:pt x="10" y="238"/>
                  </a:moveTo>
                  <a:lnTo>
                    <a:pt x="0" y="226"/>
                  </a:lnTo>
                  <a:lnTo>
                    <a:pt x="275" y="0"/>
                  </a:lnTo>
                  <a:lnTo>
                    <a:pt x="285" y="12"/>
                  </a:lnTo>
                  <a:lnTo>
                    <a:pt x="10" y="2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Nunito Light" charset="0"/>
              </a:endParaRPr>
            </a:p>
          </p:txBody>
        </p:sp>
        <p:sp>
          <p:nvSpPr>
            <p:cNvPr id="64" name="Rectangle 1041"/>
            <p:cNvSpPr>
              <a:spLocks noChangeArrowheads="1"/>
            </p:cNvSpPr>
            <p:nvPr/>
          </p:nvSpPr>
          <p:spPr bwMode="auto">
            <a:xfrm>
              <a:off x="12116986" y="4084906"/>
              <a:ext cx="45719" cy="75045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Nunito Light" charset="0"/>
              </a:endParaRPr>
            </a:p>
          </p:txBody>
        </p:sp>
        <p:sp>
          <p:nvSpPr>
            <p:cNvPr id="65" name="Freeform 1042"/>
            <p:cNvSpPr>
              <a:spLocks/>
            </p:cNvSpPr>
            <p:nvPr/>
          </p:nvSpPr>
          <p:spPr bwMode="auto">
            <a:xfrm>
              <a:off x="11258372" y="4297035"/>
              <a:ext cx="484865" cy="628382"/>
            </a:xfrm>
            <a:custGeom>
              <a:avLst/>
              <a:gdLst>
                <a:gd name="T0" fmla="*/ 171 w 184"/>
                <a:gd name="T1" fmla="*/ 252 h 252"/>
                <a:gd name="T2" fmla="*/ 0 w 184"/>
                <a:gd name="T3" fmla="*/ 9 h 252"/>
                <a:gd name="T4" fmla="*/ 12 w 184"/>
                <a:gd name="T5" fmla="*/ 0 h 252"/>
                <a:gd name="T6" fmla="*/ 184 w 184"/>
                <a:gd name="T7" fmla="*/ 243 h 252"/>
                <a:gd name="T8" fmla="*/ 171 w 184"/>
                <a:gd name="T9" fmla="*/ 252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4" h="252">
                  <a:moveTo>
                    <a:pt x="171" y="252"/>
                  </a:moveTo>
                  <a:lnTo>
                    <a:pt x="0" y="9"/>
                  </a:lnTo>
                  <a:lnTo>
                    <a:pt x="12" y="0"/>
                  </a:lnTo>
                  <a:lnTo>
                    <a:pt x="184" y="243"/>
                  </a:lnTo>
                  <a:lnTo>
                    <a:pt x="171" y="2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Nunito Light" charset="0"/>
              </a:endParaRPr>
            </a:p>
          </p:txBody>
        </p:sp>
        <p:sp>
          <p:nvSpPr>
            <p:cNvPr id="66" name="Freeform 1043"/>
            <p:cNvSpPr>
              <a:spLocks/>
            </p:cNvSpPr>
            <p:nvPr/>
          </p:nvSpPr>
          <p:spPr bwMode="auto">
            <a:xfrm>
              <a:off x="10278543" y="4814728"/>
              <a:ext cx="1310650" cy="333301"/>
            </a:xfrm>
            <a:custGeom>
              <a:avLst/>
              <a:gdLst>
                <a:gd name="T0" fmla="*/ 550 w 553"/>
                <a:gd name="T1" fmla="*/ 128 h 128"/>
                <a:gd name="T2" fmla="*/ 0 w 553"/>
                <a:gd name="T3" fmla="*/ 16 h 128"/>
                <a:gd name="T4" fmla="*/ 3 w 553"/>
                <a:gd name="T5" fmla="*/ 0 h 128"/>
                <a:gd name="T6" fmla="*/ 553 w 553"/>
                <a:gd name="T7" fmla="*/ 113 h 128"/>
                <a:gd name="T8" fmla="*/ 550 w 553"/>
                <a:gd name="T9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3" h="128">
                  <a:moveTo>
                    <a:pt x="550" y="128"/>
                  </a:moveTo>
                  <a:lnTo>
                    <a:pt x="0" y="16"/>
                  </a:lnTo>
                  <a:lnTo>
                    <a:pt x="3" y="0"/>
                  </a:lnTo>
                  <a:lnTo>
                    <a:pt x="553" y="113"/>
                  </a:lnTo>
                  <a:lnTo>
                    <a:pt x="550" y="1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Nunito Light" charset="0"/>
              </a:endParaRPr>
            </a:p>
          </p:txBody>
        </p:sp>
      </p:grpSp>
      <p:sp>
        <p:nvSpPr>
          <p:cNvPr id="67" name="Freeform 1053"/>
          <p:cNvSpPr>
            <a:spLocks/>
          </p:cNvSpPr>
          <p:nvPr/>
        </p:nvSpPr>
        <p:spPr bwMode="auto">
          <a:xfrm>
            <a:off x="19270996" y="6442853"/>
            <a:ext cx="2182918" cy="2678844"/>
          </a:xfrm>
          <a:custGeom>
            <a:avLst/>
            <a:gdLst>
              <a:gd name="T0" fmla="*/ 265 w 521"/>
              <a:gd name="T1" fmla="*/ 0 h 638"/>
              <a:gd name="T2" fmla="*/ 54 w 521"/>
              <a:gd name="T3" fmla="*/ 117 h 638"/>
              <a:gd name="T4" fmla="*/ 41 w 521"/>
              <a:gd name="T5" fmla="*/ 251 h 638"/>
              <a:gd name="T6" fmla="*/ 0 w 521"/>
              <a:gd name="T7" fmla="*/ 391 h 638"/>
              <a:gd name="T8" fmla="*/ 48 w 521"/>
              <a:gd name="T9" fmla="*/ 413 h 638"/>
              <a:gd name="T10" fmla="*/ 34 w 521"/>
              <a:gd name="T11" fmla="*/ 444 h 638"/>
              <a:gd name="T12" fmla="*/ 52 w 521"/>
              <a:gd name="T13" fmla="*/ 459 h 638"/>
              <a:gd name="T14" fmla="*/ 37 w 521"/>
              <a:gd name="T15" fmla="*/ 470 h 638"/>
              <a:gd name="T16" fmla="*/ 49 w 521"/>
              <a:gd name="T17" fmla="*/ 507 h 638"/>
              <a:gd name="T18" fmla="*/ 49 w 521"/>
              <a:gd name="T19" fmla="*/ 506 h 638"/>
              <a:gd name="T20" fmla="*/ 74 w 521"/>
              <a:gd name="T21" fmla="*/ 556 h 638"/>
              <a:gd name="T22" fmla="*/ 180 w 521"/>
              <a:gd name="T23" fmla="*/ 544 h 638"/>
              <a:gd name="T24" fmla="*/ 180 w 521"/>
              <a:gd name="T25" fmla="*/ 638 h 638"/>
              <a:gd name="T26" fmla="*/ 423 w 521"/>
              <a:gd name="T27" fmla="*/ 638 h 638"/>
              <a:gd name="T28" fmla="*/ 416 w 521"/>
              <a:gd name="T29" fmla="*/ 504 h 638"/>
              <a:gd name="T30" fmla="*/ 521 w 521"/>
              <a:gd name="T31" fmla="*/ 265 h 638"/>
              <a:gd name="T32" fmla="*/ 265 w 521"/>
              <a:gd name="T33" fmla="*/ 0 h 6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521" h="638">
                <a:moveTo>
                  <a:pt x="265" y="0"/>
                </a:moveTo>
                <a:cubicBezTo>
                  <a:pt x="158" y="0"/>
                  <a:pt x="92" y="39"/>
                  <a:pt x="54" y="117"/>
                </a:cubicBezTo>
                <a:cubicBezTo>
                  <a:pt x="38" y="149"/>
                  <a:pt x="27" y="237"/>
                  <a:pt x="41" y="251"/>
                </a:cubicBezTo>
                <a:cubicBezTo>
                  <a:pt x="71" y="281"/>
                  <a:pt x="0" y="345"/>
                  <a:pt x="0" y="391"/>
                </a:cubicBezTo>
                <a:cubicBezTo>
                  <a:pt x="0" y="417"/>
                  <a:pt x="37" y="403"/>
                  <a:pt x="48" y="413"/>
                </a:cubicBezTo>
                <a:cubicBezTo>
                  <a:pt x="57" y="423"/>
                  <a:pt x="34" y="438"/>
                  <a:pt x="34" y="444"/>
                </a:cubicBezTo>
                <a:cubicBezTo>
                  <a:pt x="34" y="456"/>
                  <a:pt x="45" y="459"/>
                  <a:pt x="52" y="459"/>
                </a:cubicBezTo>
                <a:cubicBezTo>
                  <a:pt x="52" y="459"/>
                  <a:pt x="37" y="458"/>
                  <a:pt x="37" y="470"/>
                </a:cubicBezTo>
                <a:cubicBezTo>
                  <a:pt x="37" y="485"/>
                  <a:pt x="50" y="478"/>
                  <a:pt x="49" y="507"/>
                </a:cubicBezTo>
                <a:cubicBezTo>
                  <a:pt x="49" y="506"/>
                  <a:pt x="49" y="506"/>
                  <a:pt x="49" y="506"/>
                </a:cubicBezTo>
                <a:cubicBezTo>
                  <a:pt x="46" y="528"/>
                  <a:pt x="46" y="556"/>
                  <a:pt x="74" y="556"/>
                </a:cubicBezTo>
                <a:cubicBezTo>
                  <a:pt x="108" y="556"/>
                  <a:pt x="148" y="533"/>
                  <a:pt x="180" y="544"/>
                </a:cubicBezTo>
                <a:cubicBezTo>
                  <a:pt x="203" y="551"/>
                  <a:pt x="196" y="622"/>
                  <a:pt x="180" y="638"/>
                </a:cubicBezTo>
                <a:cubicBezTo>
                  <a:pt x="423" y="638"/>
                  <a:pt x="423" y="638"/>
                  <a:pt x="423" y="638"/>
                </a:cubicBezTo>
                <a:cubicBezTo>
                  <a:pt x="423" y="638"/>
                  <a:pt x="386" y="595"/>
                  <a:pt x="416" y="504"/>
                </a:cubicBezTo>
                <a:cubicBezTo>
                  <a:pt x="438" y="437"/>
                  <a:pt x="521" y="448"/>
                  <a:pt x="521" y="265"/>
                </a:cubicBezTo>
                <a:cubicBezTo>
                  <a:pt x="521" y="119"/>
                  <a:pt x="422" y="0"/>
                  <a:pt x="26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en-US" sz="3599" dirty="0">
              <a:latin typeface="Nunito Light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17155900" y="4144117"/>
            <a:ext cx="6684386" cy="3123901"/>
            <a:chOff x="17155900" y="4144117"/>
            <a:chExt cx="6684386" cy="3123901"/>
          </a:xfrm>
          <a:solidFill>
            <a:schemeClr val="bg1"/>
          </a:solidFill>
        </p:grpSpPr>
        <p:sp>
          <p:nvSpPr>
            <p:cNvPr id="69" name="Oval 1044"/>
            <p:cNvSpPr>
              <a:spLocks noChangeArrowheads="1"/>
            </p:cNvSpPr>
            <p:nvPr/>
          </p:nvSpPr>
          <p:spPr bwMode="auto">
            <a:xfrm>
              <a:off x="20237414" y="5072383"/>
              <a:ext cx="296706" cy="29670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Nunito Light" charset="0"/>
              </a:endParaRPr>
            </a:p>
          </p:txBody>
        </p:sp>
        <p:sp>
          <p:nvSpPr>
            <p:cNvPr id="70" name="Oval 1045"/>
            <p:cNvSpPr>
              <a:spLocks noChangeArrowheads="1"/>
            </p:cNvSpPr>
            <p:nvPr/>
          </p:nvSpPr>
          <p:spPr bwMode="auto">
            <a:xfrm>
              <a:off x="22013420" y="5581024"/>
              <a:ext cx="330618" cy="32637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Nunito Light" charset="0"/>
              </a:endParaRPr>
            </a:p>
          </p:txBody>
        </p:sp>
        <p:sp>
          <p:nvSpPr>
            <p:cNvPr id="71" name="Oval 1046"/>
            <p:cNvSpPr>
              <a:spLocks noChangeArrowheads="1"/>
            </p:cNvSpPr>
            <p:nvPr/>
          </p:nvSpPr>
          <p:spPr bwMode="auto">
            <a:xfrm>
              <a:off x="21941361" y="4144117"/>
              <a:ext cx="330618" cy="33061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Nunito Light" charset="0"/>
              </a:endParaRPr>
            </a:p>
          </p:txBody>
        </p:sp>
        <p:sp>
          <p:nvSpPr>
            <p:cNvPr id="72" name="Oval 1047"/>
            <p:cNvSpPr>
              <a:spLocks noChangeArrowheads="1"/>
            </p:cNvSpPr>
            <p:nvPr/>
          </p:nvSpPr>
          <p:spPr bwMode="auto">
            <a:xfrm>
              <a:off x="23598681" y="5508968"/>
              <a:ext cx="241605" cy="2373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Nunito Light" charset="0"/>
              </a:endParaRPr>
            </a:p>
          </p:txBody>
        </p:sp>
        <p:sp>
          <p:nvSpPr>
            <p:cNvPr id="73" name="Oval 1048"/>
            <p:cNvSpPr>
              <a:spLocks noChangeArrowheads="1"/>
            </p:cNvSpPr>
            <p:nvPr/>
          </p:nvSpPr>
          <p:spPr bwMode="auto">
            <a:xfrm>
              <a:off x="18817459" y="5504729"/>
              <a:ext cx="241605" cy="24160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Nunito Light" charset="0"/>
              </a:endParaRPr>
            </a:p>
          </p:txBody>
        </p:sp>
        <p:sp>
          <p:nvSpPr>
            <p:cNvPr id="74" name="Oval 1049"/>
            <p:cNvSpPr>
              <a:spLocks noChangeArrowheads="1"/>
            </p:cNvSpPr>
            <p:nvPr/>
          </p:nvSpPr>
          <p:spPr bwMode="auto">
            <a:xfrm>
              <a:off x="20245891" y="4169548"/>
              <a:ext cx="279754" cy="27975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Nunito Light" charset="0"/>
              </a:endParaRPr>
            </a:p>
          </p:txBody>
        </p:sp>
        <p:sp>
          <p:nvSpPr>
            <p:cNvPr id="75" name="Oval 1050"/>
            <p:cNvSpPr>
              <a:spLocks noChangeArrowheads="1"/>
            </p:cNvSpPr>
            <p:nvPr/>
          </p:nvSpPr>
          <p:spPr bwMode="auto">
            <a:xfrm>
              <a:off x="17155900" y="6365181"/>
              <a:ext cx="241605" cy="2373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Nunito Light" charset="0"/>
              </a:endParaRPr>
            </a:p>
          </p:txBody>
        </p:sp>
        <p:sp>
          <p:nvSpPr>
            <p:cNvPr id="76" name="Oval 1051"/>
            <p:cNvSpPr>
              <a:spLocks noChangeArrowheads="1"/>
            </p:cNvSpPr>
            <p:nvPr/>
          </p:nvSpPr>
          <p:spPr bwMode="auto">
            <a:xfrm>
              <a:off x="22632266" y="7026413"/>
              <a:ext cx="233127" cy="24160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Nunito Light" charset="0"/>
              </a:endParaRPr>
            </a:p>
          </p:txBody>
        </p:sp>
        <p:sp>
          <p:nvSpPr>
            <p:cNvPr id="77" name="Oval 1052"/>
            <p:cNvSpPr>
              <a:spLocks noChangeArrowheads="1"/>
            </p:cNvSpPr>
            <p:nvPr/>
          </p:nvSpPr>
          <p:spPr bwMode="auto">
            <a:xfrm>
              <a:off x="17575528" y="4661234"/>
              <a:ext cx="237366" cy="2373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Nunito Light" charset="0"/>
              </a:endParaRPr>
            </a:p>
          </p:txBody>
        </p:sp>
      </p:grpSp>
      <p:sp>
        <p:nvSpPr>
          <p:cNvPr id="37" name="ZoneTexte 36"/>
          <p:cNvSpPr txBox="1"/>
          <p:nvPr/>
        </p:nvSpPr>
        <p:spPr>
          <a:xfrm>
            <a:off x="23658212" y="0"/>
            <a:ext cx="697627" cy="646331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</a:rPr>
              <a:t>28</a:t>
            </a:r>
            <a:endParaRPr lang="fr-F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888520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1"/>
          <p:cNvSpPr txBox="1">
            <a:spLocks/>
          </p:cNvSpPr>
          <p:nvPr/>
        </p:nvSpPr>
        <p:spPr>
          <a:xfrm>
            <a:off x="1218041" y="339513"/>
            <a:ext cx="12079276" cy="724247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1828434">
              <a:spcBef>
                <a:spcPts val="0"/>
              </a:spcBef>
              <a:buNone/>
            </a:pPr>
            <a:r>
              <a:rPr lang="fr-FR" sz="8000" dirty="0" smtClean="0">
                <a:solidFill>
                  <a:srgbClr val="1B243B"/>
                </a:solidFill>
                <a:latin typeface="Adobe Caslon Pro Bold" pitchFamily="18" charset="0"/>
              </a:rPr>
              <a:t>Conclusion</a:t>
            </a:r>
            <a:endParaRPr lang="fr-FR" sz="8000" dirty="0">
              <a:solidFill>
                <a:srgbClr val="1B243B"/>
              </a:solidFill>
              <a:latin typeface="Adobe Caslon Pro Bold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371600" y="1825853"/>
            <a:ext cx="22286611" cy="8402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/>
              <a:t>Le </a:t>
            </a:r>
            <a:r>
              <a:rPr lang="fr-FR" dirty="0" err="1"/>
              <a:t>dataset</a:t>
            </a:r>
            <a:r>
              <a:rPr lang="fr-FR" dirty="0"/>
              <a:t> est pertinent pour répondre à la problématique car il possède </a:t>
            </a:r>
            <a:r>
              <a:rPr lang="fr-FR" dirty="0" smtClean="0"/>
              <a:t>d’assez de données pour faire une étude qualitative et quantitatives. </a:t>
            </a:r>
          </a:p>
          <a:p>
            <a:endParaRPr lang="fr-FR" dirty="0" smtClean="0"/>
          </a:p>
          <a:p>
            <a:r>
              <a:rPr lang="fr-FR" dirty="0" smtClean="0"/>
              <a:t>Il a fallu faire un rééquilibrage des données car on procédé un portion de données avec une acceptation de crédit a 92% tandis que le taux de refus été de 8%.</a:t>
            </a:r>
          </a:p>
          <a:p>
            <a:endParaRPr lang="fr-FR" dirty="0"/>
          </a:p>
          <a:p>
            <a:r>
              <a:rPr lang="fr-FR" dirty="0" smtClean="0"/>
              <a:t>Les méthodes d’analyse de composantes principales fonctionnent bien pour la simplification de la problématique, et permets d’avoir une visualisation 2D/3D efficace pour le </a:t>
            </a:r>
            <a:r>
              <a:rPr lang="fr-FR" dirty="0" err="1" smtClean="0"/>
              <a:t>clustering</a:t>
            </a:r>
            <a:r>
              <a:rPr lang="fr-FR" dirty="0" smtClean="0"/>
              <a:t>.</a:t>
            </a:r>
          </a:p>
          <a:p>
            <a:endParaRPr lang="fr-FR" dirty="0"/>
          </a:p>
          <a:p>
            <a:r>
              <a:rPr lang="fr-FR" dirty="0" smtClean="0"/>
              <a:t>Plusieurs modèles ont été testé, celui qu’on a retenu est le </a:t>
            </a:r>
            <a:r>
              <a:rPr lang="fr-FR" dirty="0" err="1" smtClean="0"/>
              <a:t>XGBoost</a:t>
            </a:r>
            <a:r>
              <a:rPr lang="fr-FR" dirty="0"/>
              <a:t>.</a:t>
            </a:r>
            <a:endParaRPr lang="fr-FR" dirty="0" smtClean="0"/>
          </a:p>
          <a:p>
            <a:endParaRPr lang="fr-FR" dirty="0"/>
          </a:p>
          <a:p>
            <a:r>
              <a:rPr lang="fr-FR" dirty="0" smtClean="0"/>
              <a:t>Plusieurs métriques ont été utilisé pour la qualification des modèles.</a:t>
            </a:r>
          </a:p>
          <a:p>
            <a:endParaRPr lang="fr-FR" dirty="0"/>
          </a:p>
          <a:p>
            <a:r>
              <a:rPr lang="fr-FR" dirty="0" smtClean="0"/>
              <a:t>Une </a:t>
            </a:r>
            <a:r>
              <a:rPr lang="fr-FR" dirty="0" err="1" smtClean="0"/>
              <a:t>gridSearch</a:t>
            </a:r>
            <a:r>
              <a:rPr lang="fr-FR" dirty="0" smtClean="0"/>
              <a:t> a été utilisé pour optimiser le modèle sélectionné, ce qui à permis de donner un modèle plus efficace pour la classification</a:t>
            </a:r>
            <a:endParaRPr lang="fr-FR" dirty="0"/>
          </a:p>
        </p:txBody>
      </p:sp>
      <p:sp>
        <p:nvSpPr>
          <p:cNvPr id="4" name="ZoneTexte 3"/>
          <p:cNvSpPr txBox="1"/>
          <p:nvPr/>
        </p:nvSpPr>
        <p:spPr>
          <a:xfrm>
            <a:off x="23658212" y="0"/>
            <a:ext cx="697627" cy="646331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</a:rPr>
              <a:t>29</a:t>
            </a:r>
            <a:endParaRPr lang="fr-F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3806908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1558408" y="6997386"/>
            <a:ext cx="6978192" cy="21390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300" spc="300" dirty="0" smtClean="0">
                <a:solidFill>
                  <a:schemeClr val="accent2"/>
                </a:solidFill>
                <a:latin typeface="Nunito" charset="0"/>
                <a:ea typeface="Nunito" charset="0"/>
                <a:cs typeface="Nunito" charset="0"/>
              </a:rPr>
              <a:t>Plus loin</a:t>
            </a:r>
            <a:endParaRPr lang="en-US" sz="13300" spc="300" dirty="0">
              <a:solidFill>
                <a:schemeClr val="accent2"/>
              </a:solidFill>
              <a:latin typeface="Nunito" charset="0"/>
              <a:ea typeface="Nunito" charset="0"/>
              <a:cs typeface="Nunito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15835816" y="0"/>
            <a:ext cx="8541834" cy="13716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Nunito Light" charset="0"/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17244912" y="4242322"/>
            <a:ext cx="6502122" cy="3202553"/>
            <a:chOff x="10263392" y="3506605"/>
            <a:chExt cx="3873862" cy="1908031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38" name="Freeform 1025"/>
            <p:cNvSpPr>
              <a:spLocks/>
            </p:cNvSpPr>
            <p:nvPr/>
          </p:nvSpPr>
          <p:spPr bwMode="auto">
            <a:xfrm>
              <a:off x="13526123" y="4299560"/>
              <a:ext cx="611131" cy="926798"/>
            </a:xfrm>
            <a:custGeom>
              <a:avLst/>
              <a:gdLst>
                <a:gd name="T0" fmla="*/ 14 w 242"/>
                <a:gd name="T1" fmla="*/ 367 h 367"/>
                <a:gd name="T2" fmla="*/ 0 w 242"/>
                <a:gd name="T3" fmla="*/ 358 h 367"/>
                <a:gd name="T4" fmla="*/ 229 w 242"/>
                <a:gd name="T5" fmla="*/ 0 h 367"/>
                <a:gd name="T6" fmla="*/ 242 w 242"/>
                <a:gd name="T7" fmla="*/ 9 h 367"/>
                <a:gd name="T8" fmla="*/ 14 w 242"/>
                <a:gd name="T9" fmla="*/ 367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2" h="367">
                  <a:moveTo>
                    <a:pt x="14" y="367"/>
                  </a:moveTo>
                  <a:lnTo>
                    <a:pt x="0" y="358"/>
                  </a:lnTo>
                  <a:lnTo>
                    <a:pt x="229" y="0"/>
                  </a:lnTo>
                  <a:lnTo>
                    <a:pt x="242" y="9"/>
                  </a:lnTo>
                  <a:lnTo>
                    <a:pt x="14" y="3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Nunito Light" charset="0"/>
              </a:endParaRPr>
            </a:p>
          </p:txBody>
        </p:sp>
        <p:sp>
          <p:nvSpPr>
            <p:cNvPr id="39" name="Freeform 1026"/>
            <p:cNvSpPr>
              <a:spLocks/>
            </p:cNvSpPr>
            <p:nvPr/>
          </p:nvSpPr>
          <p:spPr bwMode="auto">
            <a:xfrm>
              <a:off x="13182678" y="4370269"/>
              <a:ext cx="378800" cy="851039"/>
            </a:xfrm>
            <a:custGeom>
              <a:avLst/>
              <a:gdLst>
                <a:gd name="T0" fmla="*/ 136 w 150"/>
                <a:gd name="T1" fmla="*/ 337 h 337"/>
                <a:gd name="T2" fmla="*/ 0 w 150"/>
                <a:gd name="T3" fmla="*/ 6 h 337"/>
                <a:gd name="T4" fmla="*/ 14 w 150"/>
                <a:gd name="T5" fmla="*/ 0 h 337"/>
                <a:gd name="T6" fmla="*/ 150 w 150"/>
                <a:gd name="T7" fmla="*/ 331 h 337"/>
                <a:gd name="T8" fmla="*/ 136 w 150"/>
                <a:gd name="T9" fmla="*/ 337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0" h="337">
                  <a:moveTo>
                    <a:pt x="136" y="337"/>
                  </a:moveTo>
                  <a:lnTo>
                    <a:pt x="0" y="6"/>
                  </a:lnTo>
                  <a:lnTo>
                    <a:pt x="14" y="0"/>
                  </a:lnTo>
                  <a:lnTo>
                    <a:pt x="150" y="331"/>
                  </a:lnTo>
                  <a:lnTo>
                    <a:pt x="136" y="3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Nunito Light" charset="0"/>
              </a:endParaRPr>
            </a:p>
          </p:txBody>
        </p:sp>
        <p:sp>
          <p:nvSpPr>
            <p:cNvPr id="42" name="Freeform 1027"/>
            <p:cNvSpPr>
              <a:spLocks/>
            </p:cNvSpPr>
            <p:nvPr/>
          </p:nvSpPr>
          <p:spPr bwMode="auto">
            <a:xfrm>
              <a:off x="13200356" y="4291983"/>
              <a:ext cx="921747" cy="106065"/>
            </a:xfrm>
            <a:custGeom>
              <a:avLst/>
              <a:gdLst>
                <a:gd name="T0" fmla="*/ 1 w 365"/>
                <a:gd name="T1" fmla="*/ 42 h 42"/>
                <a:gd name="T2" fmla="*/ 0 w 365"/>
                <a:gd name="T3" fmla="*/ 27 h 42"/>
                <a:gd name="T4" fmla="*/ 364 w 365"/>
                <a:gd name="T5" fmla="*/ 0 h 42"/>
                <a:gd name="T6" fmla="*/ 365 w 365"/>
                <a:gd name="T7" fmla="*/ 16 h 42"/>
                <a:gd name="T8" fmla="*/ 1 w 365"/>
                <a:gd name="T9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5" h="42">
                  <a:moveTo>
                    <a:pt x="1" y="42"/>
                  </a:moveTo>
                  <a:lnTo>
                    <a:pt x="0" y="27"/>
                  </a:lnTo>
                  <a:lnTo>
                    <a:pt x="364" y="0"/>
                  </a:lnTo>
                  <a:lnTo>
                    <a:pt x="365" y="16"/>
                  </a:lnTo>
                  <a:lnTo>
                    <a:pt x="1" y="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Nunito Light" charset="0"/>
              </a:endParaRPr>
            </a:p>
          </p:txBody>
        </p:sp>
        <p:sp>
          <p:nvSpPr>
            <p:cNvPr id="43" name="Freeform 1028"/>
            <p:cNvSpPr>
              <a:spLocks/>
            </p:cNvSpPr>
            <p:nvPr/>
          </p:nvSpPr>
          <p:spPr bwMode="auto">
            <a:xfrm>
              <a:off x="13137221" y="3524282"/>
              <a:ext cx="83336" cy="853563"/>
            </a:xfrm>
            <a:custGeom>
              <a:avLst/>
              <a:gdLst>
                <a:gd name="T0" fmla="*/ 17 w 33"/>
                <a:gd name="T1" fmla="*/ 338 h 338"/>
                <a:gd name="T2" fmla="*/ 0 w 33"/>
                <a:gd name="T3" fmla="*/ 1 h 338"/>
                <a:gd name="T4" fmla="*/ 16 w 33"/>
                <a:gd name="T5" fmla="*/ 0 h 338"/>
                <a:gd name="T6" fmla="*/ 33 w 33"/>
                <a:gd name="T7" fmla="*/ 338 h 338"/>
                <a:gd name="T8" fmla="*/ 17 w 33"/>
                <a:gd name="T9" fmla="*/ 338 h 3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38">
                  <a:moveTo>
                    <a:pt x="17" y="338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33" y="338"/>
                  </a:lnTo>
                  <a:lnTo>
                    <a:pt x="17" y="3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Nunito Light" charset="0"/>
              </a:endParaRPr>
            </a:p>
          </p:txBody>
        </p:sp>
        <p:sp>
          <p:nvSpPr>
            <p:cNvPr id="44" name="Freeform 1029"/>
            <p:cNvSpPr>
              <a:spLocks/>
            </p:cNvSpPr>
            <p:nvPr/>
          </p:nvSpPr>
          <p:spPr bwMode="auto">
            <a:xfrm>
              <a:off x="13144799" y="3509129"/>
              <a:ext cx="989931" cy="818209"/>
            </a:xfrm>
            <a:custGeom>
              <a:avLst/>
              <a:gdLst>
                <a:gd name="T0" fmla="*/ 382 w 392"/>
                <a:gd name="T1" fmla="*/ 324 h 324"/>
                <a:gd name="T2" fmla="*/ 0 w 392"/>
                <a:gd name="T3" fmla="*/ 13 h 324"/>
                <a:gd name="T4" fmla="*/ 10 w 392"/>
                <a:gd name="T5" fmla="*/ 0 h 324"/>
                <a:gd name="T6" fmla="*/ 392 w 392"/>
                <a:gd name="T7" fmla="*/ 312 h 324"/>
                <a:gd name="T8" fmla="*/ 382 w 392"/>
                <a:gd name="T9" fmla="*/ 324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2" h="324">
                  <a:moveTo>
                    <a:pt x="382" y="324"/>
                  </a:moveTo>
                  <a:lnTo>
                    <a:pt x="0" y="13"/>
                  </a:lnTo>
                  <a:lnTo>
                    <a:pt x="10" y="0"/>
                  </a:lnTo>
                  <a:lnTo>
                    <a:pt x="392" y="312"/>
                  </a:lnTo>
                  <a:lnTo>
                    <a:pt x="382" y="3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Nunito Light" charset="0"/>
              </a:endParaRPr>
            </a:p>
          </p:txBody>
        </p:sp>
        <p:sp>
          <p:nvSpPr>
            <p:cNvPr id="45" name="Rectangle 1030"/>
            <p:cNvSpPr>
              <a:spLocks noChangeArrowheads="1"/>
            </p:cNvSpPr>
            <p:nvPr/>
          </p:nvSpPr>
          <p:spPr bwMode="auto">
            <a:xfrm>
              <a:off x="12137190" y="3506605"/>
              <a:ext cx="1020235" cy="3788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Nunito Light" charset="0"/>
              </a:endParaRPr>
            </a:p>
          </p:txBody>
        </p:sp>
        <p:sp>
          <p:nvSpPr>
            <p:cNvPr id="46" name="Freeform 1031"/>
            <p:cNvSpPr>
              <a:spLocks/>
            </p:cNvSpPr>
            <p:nvPr/>
          </p:nvSpPr>
          <p:spPr bwMode="auto">
            <a:xfrm>
              <a:off x="12127087" y="3509129"/>
              <a:ext cx="1040438" cy="593455"/>
            </a:xfrm>
            <a:custGeom>
              <a:avLst/>
              <a:gdLst>
                <a:gd name="T0" fmla="*/ 8 w 412"/>
                <a:gd name="T1" fmla="*/ 235 h 235"/>
                <a:gd name="T2" fmla="*/ 0 w 412"/>
                <a:gd name="T3" fmla="*/ 221 h 235"/>
                <a:gd name="T4" fmla="*/ 404 w 412"/>
                <a:gd name="T5" fmla="*/ 0 h 235"/>
                <a:gd name="T6" fmla="*/ 412 w 412"/>
                <a:gd name="T7" fmla="*/ 14 h 235"/>
                <a:gd name="T8" fmla="*/ 8 w 412"/>
                <a:gd name="T9" fmla="*/ 235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2" h="235">
                  <a:moveTo>
                    <a:pt x="8" y="235"/>
                  </a:moveTo>
                  <a:lnTo>
                    <a:pt x="0" y="221"/>
                  </a:lnTo>
                  <a:lnTo>
                    <a:pt x="404" y="0"/>
                  </a:lnTo>
                  <a:lnTo>
                    <a:pt x="412" y="14"/>
                  </a:lnTo>
                  <a:lnTo>
                    <a:pt x="8" y="2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Nunito Light" charset="0"/>
              </a:endParaRPr>
            </a:p>
          </p:txBody>
        </p:sp>
        <p:sp>
          <p:nvSpPr>
            <p:cNvPr id="47" name="Freeform 1032"/>
            <p:cNvSpPr>
              <a:spLocks/>
            </p:cNvSpPr>
            <p:nvPr/>
          </p:nvSpPr>
          <p:spPr bwMode="auto">
            <a:xfrm>
              <a:off x="11268474" y="4064703"/>
              <a:ext cx="873766" cy="262635"/>
            </a:xfrm>
            <a:custGeom>
              <a:avLst/>
              <a:gdLst>
                <a:gd name="T0" fmla="*/ 4 w 346"/>
                <a:gd name="T1" fmla="*/ 104 h 104"/>
                <a:gd name="T2" fmla="*/ 0 w 346"/>
                <a:gd name="T3" fmla="*/ 89 h 104"/>
                <a:gd name="T4" fmla="*/ 342 w 346"/>
                <a:gd name="T5" fmla="*/ 0 h 104"/>
                <a:gd name="T6" fmla="*/ 346 w 346"/>
                <a:gd name="T7" fmla="*/ 16 h 104"/>
                <a:gd name="T8" fmla="*/ 4 w 346"/>
                <a:gd name="T9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6" h="104">
                  <a:moveTo>
                    <a:pt x="4" y="104"/>
                  </a:moveTo>
                  <a:lnTo>
                    <a:pt x="0" y="89"/>
                  </a:lnTo>
                  <a:lnTo>
                    <a:pt x="342" y="0"/>
                  </a:lnTo>
                  <a:lnTo>
                    <a:pt x="346" y="16"/>
                  </a:lnTo>
                  <a:lnTo>
                    <a:pt x="4" y="10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Nunito Light" charset="0"/>
              </a:endParaRPr>
            </a:p>
          </p:txBody>
        </p:sp>
        <p:sp>
          <p:nvSpPr>
            <p:cNvPr id="48" name="Freeform 1033"/>
            <p:cNvSpPr>
              <a:spLocks/>
            </p:cNvSpPr>
            <p:nvPr/>
          </p:nvSpPr>
          <p:spPr bwMode="auto">
            <a:xfrm>
              <a:off x="10528553" y="3506605"/>
              <a:ext cx="1611163" cy="318192"/>
            </a:xfrm>
            <a:custGeom>
              <a:avLst/>
              <a:gdLst>
                <a:gd name="T0" fmla="*/ 3 w 638"/>
                <a:gd name="T1" fmla="*/ 126 h 126"/>
                <a:gd name="T2" fmla="*/ 0 w 638"/>
                <a:gd name="T3" fmla="*/ 111 h 126"/>
                <a:gd name="T4" fmla="*/ 635 w 638"/>
                <a:gd name="T5" fmla="*/ 0 h 126"/>
                <a:gd name="T6" fmla="*/ 638 w 638"/>
                <a:gd name="T7" fmla="*/ 15 h 126"/>
                <a:gd name="T8" fmla="*/ 3 w 638"/>
                <a:gd name="T9" fmla="*/ 126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8" h="126">
                  <a:moveTo>
                    <a:pt x="3" y="126"/>
                  </a:moveTo>
                  <a:lnTo>
                    <a:pt x="0" y="111"/>
                  </a:lnTo>
                  <a:lnTo>
                    <a:pt x="635" y="0"/>
                  </a:lnTo>
                  <a:lnTo>
                    <a:pt x="638" y="15"/>
                  </a:lnTo>
                  <a:lnTo>
                    <a:pt x="3" y="1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Nunito Light" charset="0"/>
              </a:endParaRPr>
            </a:p>
          </p:txBody>
        </p:sp>
        <p:sp>
          <p:nvSpPr>
            <p:cNvPr id="49" name="Rectangle 1034"/>
            <p:cNvSpPr>
              <a:spLocks noChangeArrowheads="1"/>
            </p:cNvSpPr>
            <p:nvPr/>
          </p:nvSpPr>
          <p:spPr bwMode="auto">
            <a:xfrm>
              <a:off x="12116986" y="3526807"/>
              <a:ext cx="40405" cy="5581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Nunito Light" charset="0"/>
              </a:endParaRPr>
            </a:p>
          </p:txBody>
        </p:sp>
        <p:sp>
          <p:nvSpPr>
            <p:cNvPr id="50" name="Freeform 1035"/>
            <p:cNvSpPr>
              <a:spLocks/>
            </p:cNvSpPr>
            <p:nvPr/>
          </p:nvSpPr>
          <p:spPr bwMode="auto">
            <a:xfrm>
              <a:off x="10520976" y="3789442"/>
              <a:ext cx="765177" cy="535371"/>
            </a:xfrm>
            <a:custGeom>
              <a:avLst/>
              <a:gdLst>
                <a:gd name="T0" fmla="*/ 294 w 303"/>
                <a:gd name="T1" fmla="*/ 212 h 212"/>
                <a:gd name="T2" fmla="*/ 0 w 303"/>
                <a:gd name="T3" fmla="*/ 13 h 212"/>
                <a:gd name="T4" fmla="*/ 9 w 303"/>
                <a:gd name="T5" fmla="*/ 0 h 212"/>
                <a:gd name="T6" fmla="*/ 303 w 303"/>
                <a:gd name="T7" fmla="*/ 199 h 212"/>
                <a:gd name="T8" fmla="*/ 294 w 303"/>
                <a:gd name="T9" fmla="*/ 212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3" h="212">
                  <a:moveTo>
                    <a:pt x="294" y="212"/>
                  </a:moveTo>
                  <a:lnTo>
                    <a:pt x="0" y="13"/>
                  </a:lnTo>
                  <a:lnTo>
                    <a:pt x="9" y="0"/>
                  </a:lnTo>
                  <a:lnTo>
                    <a:pt x="303" y="199"/>
                  </a:lnTo>
                  <a:lnTo>
                    <a:pt x="294" y="2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Nunito Light" charset="0"/>
              </a:endParaRPr>
            </a:p>
          </p:txBody>
        </p:sp>
        <p:sp>
          <p:nvSpPr>
            <p:cNvPr id="51" name="Freeform 1036"/>
            <p:cNvSpPr>
              <a:spLocks/>
            </p:cNvSpPr>
            <p:nvPr/>
          </p:nvSpPr>
          <p:spPr bwMode="auto">
            <a:xfrm>
              <a:off x="10273493" y="4291983"/>
              <a:ext cx="1010134" cy="560624"/>
            </a:xfrm>
            <a:custGeom>
              <a:avLst/>
              <a:gdLst>
                <a:gd name="T0" fmla="*/ 7 w 400"/>
                <a:gd name="T1" fmla="*/ 222 h 222"/>
                <a:gd name="T2" fmla="*/ 0 w 400"/>
                <a:gd name="T3" fmla="*/ 208 h 222"/>
                <a:gd name="T4" fmla="*/ 393 w 400"/>
                <a:gd name="T5" fmla="*/ 0 h 222"/>
                <a:gd name="T6" fmla="*/ 400 w 400"/>
                <a:gd name="T7" fmla="*/ 14 h 222"/>
                <a:gd name="T8" fmla="*/ 7 w 400"/>
                <a:gd name="T9" fmla="*/ 222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222">
                  <a:moveTo>
                    <a:pt x="7" y="222"/>
                  </a:moveTo>
                  <a:lnTo>
                    <a:pt x="0" y="208"/>
                  </a:lnTo>
                  <a:lnTo>
                    <a:pt x="393" y="0"/>
                  </a:lnTo>
                  <a:lnTo>
                    <a:pt x="400" y="14"/>
                  </a:lnTo>
                  <a:lnTo>
                    <a:pt x="7" y="2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Nunito Light" charset="0"/>
              </a:endParaRPr>
            </a:p>
          </p:txBody>
        </p:sp>
        <p:sp>
          <p:nvSpPr>
            <p:cNvPr id="60" name="Freeform 1037"/>
            <p:cNvSpPr>
              <a:spLocks/>
            </p:cNvSpPr>
            <p:nvPr/>
          </p:nvSpPr>
          <p:spPr bwMode="auto">
            <a:xfrm>
              <a:off x="10263392" y="3799542"/>
              <a:ext cx="287888" cy="1040439"/>
            </a:xfrm>
            <a:custGeom>
              <a:avLst/>
              <a:gdLst>
                <a:gd name="T0" fmla="*/ 15 w 114"/>
                <a:gd name="T1" fmla="*/ 412 h 412"/>
                <a:gd name="T2" fmla="*/ 0 w 114"/>
                <a:gd name="T3" fmla="*/ 408 h 412"/>
                <a:gd name="T4" fmla="*/ 99 w 114"/>
                <a:gd name="T5" fmla="*/ 0 h 412"/>
                <a:gd name="T6" fmla="*/ 114 w 114"/>
                <a:gd name="T7" fmla="*/ 4 h 412"/>
                <a:gd name="T8" fmla="*/ 15 w 114"/>
                <a:gd name="T9" fmla="*/ 412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4" h="412">
                  <a:moveTo>
                    <a:pt x="15" y="412"/>
                  </a:moveTo>
                  <a:lnTo>
                    <a:pt x="0" y="408"/>
                  </a:lnTo>
                  <a:lnTo>
                    <a:pt x="99" y="0"/>
                  </a:lnTo>
                  <a:lnTo>
                    <a:pt x="114" y="4"/>
                  </a:lnTo>
                  <a:lnTo>
                    <a:pt x="15" y="4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Nunito Light" charset="0"/>
              </a:endParaRPr>
            </a:p>
          </p:txBody>
        </p:sp>
        <p:sp>
          <p:nvSpPr>
            <p:cNvPr id="61" name="Freeform 1038"/>
            <p:cNvSpPr>
              <a:spLocks/>
            </p:cNvSpPr>
            <p:nvPr/>
          </p:nvSpPr>
          <p:spPr bwMode="auto">
            <a:xfrm>
              <a:off x="12132139" y="4067229"/>
              <a:ext cx="1073267" cy="330820"/>
            </a:xfrm>
            <a:custGeom>
              <a:avLst/>
              <a:gdLst>
                <a:gd name="T0" fmla="*/ 421 w 425"/>
                <a:gd name="T1" fmla="*/ 131 h 131"/>
                <a:gd name="T2" fmla="*/ 0 w 425"/>
                <a:gd name="T3" fmla="*/ 15 h 131"/>
                <a:gd name="T4" fmla="*/ 4 w 425"/>
                <a:gd name="T5" fmla="*/ 0 h 131"/>
                <a:gd name="T6" fmla="*/ 425 w 425"/>
                <a:gd name="T7" fmla="*/ 116 h 131"/>
                <a:gd name="T8" fmla="*/ 421 w 425"/>
                <a:gd name="T9" fmla="*/ 131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5" h="131">
                  <a:moveTo>
                    <a:pt x="421" y="131"/>
                  </a:moveTo>
                  <a:lnTo>
                    <a:pt x="0" y="15"/>
                  </a:lnTo>
                  <a:lnTo>
                    <a:pt x="4" y="0"/>
                  </a:lnTo>
                  <a:lnTo>
                    <a:pt x="425" y="116"/>
                  </a:lnTo>
                  <a:lnTo>
                    <a:pt x="421" y="1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Nunito Light" charset="0"/>
              </a:endParaRPr>
            </a:p>
          </p:txBody>
        </p:sp>
        <p:sp>
          <p:nvSpPr>
            <p:cNvPr id="62" name="Freeform 1039"/>
            <p:cNvSpPr>
              <a:spLocks/>
            </p:cNvSpPr>
            <p:nvPr/>
          </p:nvSpPr>
          <p:spPr bwMode="auto">
            <a:xfrm>
              <a:off x="12771049" y="5229506"/>
              <a:ext cx="777804" cy="185130"/>
            </a:xfrm>
            <a:custGeom>
              <a:avLst/>
              <a:gdLst>
                <a:gd name="T0" fmla="*/ 4 w 406"/>
                <a:gd name="T1" fmla="*/ 105 h 105"/>
                <a:gd name="T2" fmla="*/ 0 w 406"/>
                <a:gd name="T3" fmla="*/ 90 h 105"/>
                <a:gd name="T4" fmla="*/ 402 w 406"/>
                <a:gd name="T5" fmla="*/ 0 h 105"/>
                <a:gd name="T6" fmla="*/ 406 w 406"/>
                <a:gd name="T7" fmla="*/ 15 h 105"/>
                <a:gd name="T8" fmla="*/ 4 w 406"/>
                <a:gd name="T9" fmla="*/ 10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6" h="105">
                  <a:moveTo>
                    <a:pt x="4" y="105"/>
                  </a:moveTo>
                  <a:lnTo>
                    <a:pt x="0" y="90"/>
                  </a:lnTo>
                  <a:lnTo>
                    <a:pt x="402" y="0"/>
                  </a:lnTo>
                  <a:lnTo>
                    <a:pt x="406" y="15"/>
                  </a:lnTo>
                  <a:lnTo>
                    <a:pt x="4" y="1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Nunito Light" charset="0"/>
              </a:endParaRPr>
            </a:p>
          </p:txBody>
        </p:sp>
        <p:sp>
          <p:nvSpPr>
            <p:cNvPr id="63" name="Freeform 1040"/>
            <p:cNvSpPr>
              <a:spLocks/>
            </p:cNvSpPr>
            <p:nvPr/>
          </p:nvSpPr>
          <p:spPr bwMode="auto">
            <a:xfrm>
              <a:off x="12493263" y="4362692"/>
              <a:ext cx="719720" cy="601031"/>
            </a:xfrm>
            <a:custGeom>
              <a:avLst/>
              <a:gdLst>
                <a:gd name="T0" fmla="*/ 10 w 285"/>
                <a:gd name="T1" fmla="*/ 238 h 238"/>
                <a:gd name="T2" fmla="*/ 0 w 285"/>
                <a:gd name="T3" fmla="*/ 226 h 238"/>
                <a:gd name="T4" fmla="*/ 275 w 285"/>
                <a:gd name="T5" fmla="*/ 0 h 238"/>
                <a:gd name="T6" fmla="*/ 285 w 285"/>
                <a:gd name="T7" fmla="*/ 12 h 238"/>
                <a:gd name="T8" fmla="*/ 10 w 285"/>
                <a:gd name="T9" fmla="*/ 23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5" h="238">
                  <a:moveTo>
                    <a:pt x="10" y="238"/>
                  </a:moveTo>
                  <a:lnTo>
                    <a:pt x="0" y="226"/>
                  </a:lnTo>
                  <a:lnTo>
                    <a:pt x="275" y="0"/>
                  </a:lnTo>
                  <a:lnTo>
                    <a:pt x="285" y="12"/>
                  </a:lnTo>
                  <a:lnTo>
                    <a:pt x="10" y="2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Nunito Light" charset="0"/>
              </a:endParaRPr>
            </a:p>
          </p:txBody>
        </p:sp>
        <p:sp>
          <p:nvSpPr>
            <p:cNvPr id="64" name="Rectangle 1041"/>
            <p:cNvSpPr>
              <a:spLocks noChangeArrowheads="1"/>
            </p:cNvSpPr>
            <p:nvPr/>
          </p:nvSpPr>
          <p:spPr bwMode="auto">
            <a:xfrm>
              <a:off x="12116986" y="4084906"/>
              <a:ext cx="45719" cy="75045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Nunito Light" charset="0"/>
              </a:endParaRPr>
            </a:p>
          </p:txBody>
        </p:sp>
        <p:sp>
          <p:nvSpPr>
            <p:cNvPr id="65" name="Freeform 1042"/>
            <p:cNvSpPr>
              <a:spLocks/>
            </p:cNvSpPr>
            <p:nvPr/>
          </p:nvSpPr>
          <p:spPr bwMode="auto">
            <a:xfrm>
              <a:off x="11258372" y="4297035"/>
              <a:ext cx="484865" cy="628382"/>
            </a:xfrm>
            <a:custGeom>
              <a:avLst/>
              <a:gdLst>
                <a:gd name="T0" fmla="*/ 171 w 184"/>
                <a:gd name="T1" fmla="*/ 252 h 252"/>
                <a:gd name="T2" fmla="*/ 0 w 184"/>
                <a:gd name="T3" fmla="*/ 9 h 252"/>
                <a:gd name="T4" fmla="*/ 12 w 184"/>
                <a:gd name="T5" fmla="*/ 0 h 252"/>
                <a:gd name="T6" fmla="*/ 184 w 184"/>
                <a:gd name="T7" fmla="*/ 243 h 252"/>
                <a:gd name="T8" fmla="*/ 171 w 184"/>
                <a:gd name="T9" fmla="*/ 252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4" h="252">
                  <a:moveTo>
                    <a:pt x="171" y="252"/>
                  </a:moveTo>
                  <a:lnTo>
                    <a:pt x="0" y="9"/>
                  </a:lnTo>
                  <a:lnTo>
                    <a:pt x="12" y="0"/>
                  </a:lnTo>
                  <a:lnTo>
                    <a:pt x="184" y="243"/>
                  </a:lnTo>
                  <a:lnTo>
                    <a:pt x="171" y="2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Nunito Light" charset="0"/>
              </a:endParaRPr>
            </a:p>
          </p:txBody>
        </p:sp>
        <p:sp>
          <p:nvSpPr>
            <p:cNvPr id="66" name="Freeform 1043"/>
            <p:cNvSpPr>
              <a:spLocks/>
            </p:cNvSpPr>
            <p:nvPr/>
          </p:nvSpPr>
          <p:spPr bwMode="auto">
            <a:xfrm>
              <a:off x="10278543" y="4814728"/>
              <a:ext cx="1310650" cy="333301"/>
            </a:xfrm>
            <a:custGeom>
              <a:avLst/>
              <a:gdLst>
                <a:gd name="T0" fmla="*/ 550 w 553"/>
                <a:gd name="T1" fmla="*/ 128 h 128"/>
                <a:gd name="T2" fmla="*/ 0 w 553"/>
                <a:gd name="T3" fmla="*/ 16 h 128"/>
                <a:gd name="T4" fmla="*/ 3 w 553"/>
                <a:gd name="T5" fmla="*/ 0 h 128"/>
                <a:gd name="T6" fmla="*/ 553 w 553"/>
                <a:gd name="T7" fmla="*/ 113 h 128"/>
                <a:gd name="T8" fmla="*/ 550 w 553"/>
                <a:gd name="T9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3" h="128">
                  <a:moveTo>
                    <a:pt x="550" y="128"/>
                  </a:moveTo>
                  <a:lnTo>
                    <a:pt x="0" y="16"/>
                  </a:lnTo>
                  <a:lnTo>
                    <a:pt x="3" y="0"/>
                  </a:lnTo>
                  <a:lnTo>
                    <a:pt x="553" y="113"/>
                  </a:lnTo>
                  <a:lnTo>
                    <a:pt x="550" y="1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Nunito Light" charset="0"/>
              </a:endParaRPr>
            </a:p>
          </p:txBody>
        </p:sp>
      </p:grpSp>
      <p:sp>
        <p:nvSpPr>
          <p:cNvPr id="67" name="Freeform 1053"/>
          <p:cNvSpPr>
            <a:spLocks/>
          </p:cNvSpPr>
          <p:nvPr/>
        </p:nvSpPr>
        <p:spPr bwMode="auto">
          <a:xfrm>
            <a:off x="19270996" y="6442853"/>
            <a:ext cx="2182918" cy="2678844"/>
          </a:xfrm>
          <a:custGeom>
            <a:avLst/>
            <a:gdLst>
              <a:gd name="T0" fmla="*/ 265 w 521"/>
              <a:gd name="T1" fmla="*/ 0 h 638"/>
              <a:gd name="T2" fmla="*/ 54 w 521"/>
              <a:gd name="T3" fmla="*/ 117 h 638"/>
              <a:gd name="T4" fmla="*/ 41 w 521"/>
              <a:gd name="T5" fmla="*/ 251 h 638"/>
              <a:gd name="T6" fmla="*/ 0 w 521"/>
              <a:gd name="T7" fmla="*/ 391 h 638"/>
              <a:gd name="T8" fmla="*/ 48 w 521"/>
              <a:gd name="T9" fmla="*/ 413 h 638"/>
              <a:gd name="T10" fmla="*/ 34 w 521"/>
              <a:gd name="T11" fmla="*/ 444 h 638"/>
              <a:gd name="T12" fmla="*/ 52 w 521"/>
              <a:gd name="T13" fmla="*/ 459 h 638"/>
              <a:gd name="T14" fmla="*/ 37 w 521"/>
              <a:gd name="T15" fmla="*/ 470 h 638"/>
              <a:gd name="T16" fmla="*/ 49 w 521"/>
              <a:gd name="T17" fmla="*/ 507 h 638"/>
              <a:gd name="T18" fmla="*/ 49 w 521"/>
              <a:gd name="T19" fmla="*/ 506 h 638"/>
              <a:gd name="T20" fmla="*/ 74 w 521"/>
              <a:gd name="T21" fmla="*/ 556 h 638"/>
              <a:gd name="T22" fmla="*/ 180 w 521"/>
              <a:gd name="T23" fmla="*/ 544 h 638"/>
              <a:gd name="T24" fmla="*/ 180 w 521"/>
              <a:gd name="T25" fmla="*/ 638 h 638"/>
              <a:gd name="T26" fmla="*/ 423 w 521"/>
              <a:gd name="T27" fmla="*/ 638 h 638"/>
              <a:gd name="T28" fmla="*/ 416 w 521"/>
              <a:gd name="T29" fmla="*/ 504 h 638"/>
              <a:gd name="T30" fmla="*/ 521 w 521"/>
              <a:gd name="T31" fmla="*/ 265 h 638"/>
              <a:gd name="T32" fmla="*/ 265 w 521"/>
              <a:gd name="T33" fmla="*/ 0 h 6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521" h="638">
                <a:moveTo>
                  <a:pt x="265" y="0"/>
                </a:moveTo>
                <a:cubicBezTo>
                  <a:pt x="158" y="0"/>
                  <a:pt x="92" y="39"/>
                  <a:pt x="54" y="117"/>
                </a:cubicBezTo>
                <a:cubicBezTo>
                  <a:pt x="38" y="149"/>
                  <a:pt x="27" y="237"/>
                  <a:pt x="41" y="251"/>
                </a:cubicBezTo>
                <a:cubicBezTo>
                  <a:pt x="71" y="281"/>
                  <a:pt x="0" y="345"/>
                  <a:pt x="0" y="391"/>
                </a:cubicBezTo>
                <a:cubicBezTo>
                  <a:pt x="0" y="417"/>
                  <a:pt x="37" y="403"/>
                  <a:pt x="48" y="413"/>
                </a:cubicBezTo>
                <a:cubicBezTo>
                  <a:pt x="57" y="423"/>
                  <a:pt x="34" y="438"/>
                  <a:pt x="34" y="444"/>
                </a:cubicBezTo>
                <a:cubicBezTo>
                  <a:pt x="34" y="456"/>
                  <a:pt x="45" y="459"/>
                  <a:pt x="52" y="459"/>
                </a:cubicBezTo>
                <a:cubicBezTo>
                  <a:pt x="52" y="459"/>
                  <a:pt x="37" y="458"/>
                  <a:pt x="37" y="470"/>
                </a:cubicBezTo>
                <a:cubicBezTo>
                  <a:pt x="37" y="485"/>
                  <a:pt x="50" y="478"/>
                  <a:pt x="49" y="507"/>
                </a:cubicBezTo>
                <a:cubicBezTo>
                  <a:pt x="49" y="506"/>
                  <a:pt x="49" y="506"/>
                  <a:pt x="49" y="506"/>
                </a:cubicBezTo>
                <a:cubicBezTo>
                  <a:pt x="46" y="528"/>
                  <a:pt x="46" y="556"/>
                  <a:pt x="74" y="556"/>
                </a:cubicBezTo>
                <a:cubicBezTo>
                  <a:pt x="108" y="556"/>
                  <a:pt x="148" y="533"/>
                  <a:pt x="180" y="544"/>
                </a:cubicBezTo>
                <a:cubicBezTo>
                  <a:pt x="203" y="551"/>
                  <a:pt x="196" y="622"/>
                  <a:pt x="180" y="638"/>
                </a:cubicBezTo>
                <a:cubicBezTo>
                  <a:pt x="423" y="638"/>
                  <a:pt x="423" y="638"/>
                  <a:pt x="423" y="638"/>
                </a:cubicBezTo>
                <a:cubicBezTo>
                  <a:pt x="423" y="638"/>
                  <a:pt x="386" y="595"/>
                  <a:pt x="416" y="504"/>
                </a:cubicBezTo>
                <a:cubicBezTo>
                  <a:pt x="438" y="437"/>
                  <a:pt x="521" y="448"/>
                  <a:pt x="521" y="265"/>
                </a:cubicBezTo>
                <a:cubicBezTo>
                  <a:pt x="521" y="119"/>
                  <a:pt x="422" y="0"/>
                  <a:pt x="26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en-US" sz="3599" dirty="0">
              <a:latin typeface="Nunito Light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17155900" y="4144117"/>
            <a:ext cx="6684386" cy="3123901"/>
            <a:chOff x="17155900" y="4144117"/>
            <a:chExt cx="6684386" cy="3123901"/>
          </a:xfrm>
          <a:solidFill>
            <a:schemeClr val="bg1"/>
          </a:solidFill>
        </p:grpSpPr>
        <p:sp>
          <p:nvSpPr>
            <p:cNvPr id="69" name="Oval 1044"/>
            <p:cNvSpPr>
              <a:spLocks noChangeArrowheads="1"/>
            </p:cNvSpPr>
            <p:nvPr/>
          </p:nvSpPr>
          <p:spPr bwMode="auto">
            <a:xfrm>
              <a:off x="20237414" y="5072383"/>
              <a:ext cx="296706" cy="29670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Nunito Light" charset="0"/>
              </a:endParaRPr>
            </a:p>
          </p:txBody>
        </p:sp>
        <p:sp>
          <p:nvSpPr>
            <p:cNvPr id="70" name="Oval 1045"/>
            <p:cNvSpPr>
              <a:spLocks noChangeArrowheads="1"/>
            </p:cNvSpPr>
            <p:nvPr/>
          </p:nvSpPr>
          <p:spPr bwMode="auto">
            <a:xfrm>
              <a:off x="22013420" y="5581024"/>
              <a:ext cx="330618" cy="32637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Nunito Light" charset="0"/>
              </a:endParaRPr>
            </a:p>
          </p:txBody>
        </p:sp>
        <p:sp>
          <p:nvSpPr>
            <p:cNvPr id="71" name="Oval 1046"/>
            <p:cNvSpPr>
              <a:spLocks noChangeArrowheads="1"/>
            </p:cNvSpPr>
            <p:nvPr/>
          </p:nvSpPr>
          <p:spPr bwMode="auto">
            <a:xfrm>
              <a:off x="21941361" y="4144117"/>
              <a:ext cx="330618" cy="33061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Nunito Light" charset="0"/>
              </a:endParaRPr>
            </a:p>
          </p:txBody>
        </p:sp>
        <p:sp>
          <p:nvSpPr>
            <p:cNvPr id="72" name="Oval 1047"/>
            <p:cNvSpPr>
              <a:spLocks noChangeArrowheads="1"/>
            </p:cNvSpPr>
            <p:nvPr/>
          </p:nvSpPr>
          <p:spPr bwMode="auto">
            <a:xfrm>
              <a:off x="23598681" y="5508968"/>
              <a:ext cx="241605" cy="2373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Nunito Light" charset="0"/>
              </a:endParaRPr>
            </a:p>
          </p:txBody>
        </p:sp>
        <p:sp>
          <p:nvSpPr>
            <p:cNvPr id="73" name="Oval 1048"/>
            <p:cNvSpPr>
              <a:spLocks noChangeArrowheads="1"/>
            </p:cNvSpPr>
            <p:nvPr/>
          </p:nvSpPr>
          <p:spPr bwMode="auto">
            <a:xfrm>
              <a:off x="18817459" y="5504729"/>
              <a:ext cx="241605" cy="24160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Nunito Light" charset="0"/>
              </a:endParaRPr>
            </a:p>
          </p:txBody>
        </p:sp>
        <p:sp>
          <p:nvSpPr>
            <p:cNvPr id="74" name="Oval 1049"/>
            <p:cNvSpPr>
              <a:spLocks noChangeArrowheads="1"/>
            </p:cNvSpPr>
            <p:nvPr/>
          </p:nvSpPr>
          <p:spPr bwMode="auto">
            <a:xfrm>
              <a:off x="20245891" y="4169548"/>
              <a:ext cx="279754" cy="27975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Nunito Light" charset="0"/>
              </a:endParaRPr>
            </a:p>
          </p:txBody>
        </p:sp>
        <p:sp>
          <p:nvSpPr>
            <p:cNvPr id="75" name="Oval 1050"/>
            <p:cNvSpPr>
              <a:spLocks noChangeArrowheads="1"/>
            </p:cNvSpPr>
            <p:nvPr/>
          </p:nvSpPr>
          <p:spPr bwMode="auto">
            <a:xfrm>
              <a:off x="17155900" y="6365181"/>
              <a:ext cx="241605" cy="2373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Nunito Light" charset="0"/>
              </a:endParaRPr>
            </a:p>
          </p:txBody>
        </p:sp>
        <p:sp>
          <p:nvSpPr>
            <p:cNvPr id="76" name="Oval 1051"/>
            <p:cNvSpPr>
              <a:spLocks noChangeArrowheads="1"/>
            </p:cNvSpPr>
            <p:nvPr/>
          </p:nvSpPr>
          <p:spPr bwMode="auto">
            <a:xfrm>
              <a:off x="22632266" y="7026413"/>
              <a:ext cx="233127" cy="24160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Nunito Light" charset="0"/>
              </a:endParaRPr>
            </a:p>
          </p:txBody>
        </p:sp>
        <p:sp>
          <p:nvSpPr>
            <p:cNvPr id="77" name="Oval 1052"/>
            <p:cNvSpPr>
              <a:spLocks noChangeArrowheads="1"/>
            </p:cNvSpPr>
            <p:nvPr/>
          </p:nvSpPr>
          <p:spPr bwMode="auto">
            <a:xfrm>
              <a:off x="17575528" y="4661234"/>
              <a:ext cx="237366" cy="2373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Nunito Light" charset="0"/>
              </a:endParaRPr>
            </a:p>
          </p:txBody>
        </p:sp>
      </p:grpSp>
      <p:sp>
        <p:nvSpPr>
          <p:cNvPr id="37" name="ZoneTexte 36"/>
          <p:cNvSpPr txBox="1"/>
          <p:nvPr/>
        </p:nvSpPr>
        <p:spPr>
          <a:xfrm>
            <a:off x="23658212" y="0"/>
            <a:ext cx="697627" cy="646331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</a:rPr>
              <a:t>30</a:t>
            </a:r>
            <a:endParaRPr lang="fr-F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3162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1"/>
          <p:cNvSpPr txBox="1">
            <a:spLocks/>
          </p:cNvSpPr>
          <p:nvPr/>
        </p:nvSpPr>
        <p:spPr>
          <a:xfrm>
            <a:off x="1218041" y="339513"/>
            <a:ext cx="13968950" cy="724247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1828434">
              <a:spcBef>
                <a:spcPts val="0"/>
              </a:spcBef>
              <a:buNone/>
            </a:pPr>
            <a:r>
              <a:rPr lang="fr-FR" sz="8000" dirty="0" smtClean="0">
                <a:solidFill>
                  <a:srgbClr val="1B243B"/>
                </a:solidFill>
                <a:latin typeface="Adobe Caslon Pro Bold" pitchFamily="18" charset="0"/>
              </a:rPr>
              <a:t>Points à améliorer</a:t>
            </a:r>
            <a:endParaRPr lang="fr-FR" sz="8000" dirty="0">
              <a:solidFill>
                <a:srgbClr val="1B243B"/>
              </a:solidFill>
              <a:latin typeface="Adobe Caslon Pro Bold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371601" y="3595018"/>
            <a:ext cx="14173199" cy="72943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Arial" pitchFamily="34" charset="0"/>
              <a:buChar char="•"/>
            </a:pPr>
            <a:r>
              <a:rPr lang="fr-FR" dirty="0" smtClean="0"/>
              <a:t>Amélioration dans la préparation des inputs notamment dans la phase de </a:t>
            </a:r>
            <a:r>
              <a:rPr lang="fr-FR" dirty="0" err="1" smtClean="0"/>
              <a:t>feature</a:t>
            </a:r>
            <a:r>
              <a:rPr lang="fr-FR" dirty="0" smtClean="0"/>
              <a:t> engineering.</a:t>
            </a:r>
          </a:p>
          <a:p>
            <a:pPr marL="571500" indent="-571500">
              <a:buFont typeface="Arial" pitchFamily="34" charset="0"/>
              <a:buChar char="•"/>
            </a:pPr>
            <a:endParaRPr lang="fr-FR" dirty="0" smtClean="0"/>
          </a:p>
          <a:p>
            <a:pPr marL="571500" indent="-571500">
              <a:buFont typeface="Arial" pitchFamily="34" charset="0"/>
              <a:buChar char="•"/>
            </a:pPr>
            <a:r>
              <a:rPr lang="fr-FR" dirty="0" smtClean="0"/>
              <a:t>Meilleurs choix des paramètres pour la phase d’optimisation du modèle</a:t>
            </a:r>
          </a:p>
          <a:p>
            <a:pPr marL="571500" indent="-571500">
              <a:buFont typeface="Arial" pitchFamily="34" charset="0"/>
              <a:buChar char="•"/>
            </a:pPr>
            <a:endParaRPr lang="fr-FR" dirty="0" smtClean="0"/>
          </a:p>
          <a:p>
            <a:pPr marL="571500" indent="-571500">
              <a:buFont typeface="Arial" pitchFamily="34" charset="0"/>
              <a:buChar char="•"/>
            </a:pPr>
            <a:r>
              <a:rPr lang="fr-FR" dirty="0" smtClean="0"/>
              <a:t>Amélioration du Dashboard pour avoir plus d’interactivité en utilisant des librairies un peu plus complète</a:t>
            </a:r>
          </a:p>
          <a:p>
            <a:pPr marL="571500" indent="-571500">
              <a:buFont typeface="Arial" pitchFamily="34" charset="0"/>
              <a:buChar char="•"/>
            </a:pPr>
            <a:endParaRPr lang="fr-FR" dirty="0"/>
          </a:p>
          <a:p>
            <a:pPr marL="571500" indent="-571500">
              <a:buFont typeface="Arial" pitchFamily="34" charset="0"/>
              <a:buChar char="•"/>
            </a:pPr>
            <a:r>
              <a:rPr lang="fr-FR" dirty="0" smtClean="0"/>
              <a:t>Déployer l’application sur le Cloud par exemple</a:t>
            </a:r>
          </a:p>
          <a:p>
            <a:pPr marL="571500" indent="-571500">
              <a:buFont typeface="Arial" pitchFamily="34" charset="0"/>
              <a:buChar char="•"/>
            </a:pPr>
            <a:endParaRPr lang="fr-FR" dirty="0" smtClean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ZoneTexte 3"/>
          <p:cNvSpPr txBox="1"/>
          <p:nvPr/>
        </p:nvSpPr>
        <p:spPr>
          <a:xfrm>
            <a:off x="23658212" y="0"/>
            <a:ext cx="697627" cy="646331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</a:rPr>
              <a:t>31</a:t>
            </a:r>
            <a:endParaRPr lang="fr-F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9490813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8279757" y="4964003"/>
            <a:ext cx="7818166" cy="2976649"/>
          </a:xfrm>
          <a:prstGeom prst="rect">
            <a:avLst/>
          </a:prstGeom>
          <a:noFill/>
        </p:spPr>
        <p:txBody>
          <a:bodyPr wrap="none" tIns="1097280" rtlCol="0">
            <a:spAutoFit/>
          </a:bodyPr>
          <a:lstStyle/>
          <a:p>
            <a:pPr algn="ctr">
              <a:lnSpc>
                <a:spcPts val="13000"/>
              </a:lnSpc>
            </a:pPr>
            <a:r>
              <a:rPr lang="en-US" sz="19600" b="1" spc="300" dirty="0" smtClean="0">
                <a:solidFill>
                  <a:schemeClr val="tx2"/>
                </a:solidFill>
                <a:latin typeface="Nunito" charset="0"/>
                <a:ea typeface="Nunito" charset="0"/>
                <a:cs typeface="Nunito" charset="0"/>
              </a:rPr>
              <a:t>Merci!</a:t>
            </a:r>
            <a:endParaRPr lang="en-US" sz="19600" b="1" spc="300" dirty="0">
              <a:solidFill>
                <a:schemeClr val="tx2"/>
              </a:solidFill>
              <a:latin typeface="Nunito" charset="0"/>
              <a:ea typeface="Nunito" charset="0"/>
              <a:cs typeface="Nunito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903455" y="7654804"/>
            <a:ext cx="461536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spc="300" dirty="0" smtClean="0">
                <a:solidFill>
                  <a:schemeClr val="accent2"/>
                </a:solidFill>
                <a:latin typeface="Nunito" charset="0"/>
                <a:ea typeface="Nunito" charset="0"/>
                <a:cs typeface="Nunito" charset="0"/>
              </a:rPr>
              <a:t>Des questions?</a:t>
            </a:r>
            <a:endParaRPr lang="en-US" sz="4400" spc="300" dirty="0">
              <a:solidFill>
                <a:schemeClr val="accent2"/>
              </a:solidFill>
              <a:latin typeface="Nunito" charset="0"/>
              <a:ea typeface="Nunito" charset="0"/>
              <a:cs typeface="Nunito" charset="0"/>
            </a:endParaRPr>
          </a:p>
        </p:txBody>
      </p:sp>
      <p:sp>
        <p:nvSpPr>
          <p:cNvPr id="8" name="Freeform 4"/>
          <p:cNvSpPr>
            <a:spLocks noChangeArrowheads="1"/>
          </p:cNvSpPr>
          <p:nvPr/>
        </p:nvSpPr>
        <p:spPr bwMode="auto">
          <a:xfrm>
            <a:off x="11085395" y="2081928"/>
            <a:ext cx="2251464" cy="2440210"/>
          </a:xfrm>
          <a:custGeom>
            <a:avLst/>
            <a:gdLst>
              <a:gd name="T0" fmla="*/ 5710 w 5893"/>
              <a:gd name="T1" fmla="*/ 3569 h 6385"/>
              <a:gd name="T2" fmla="*/ 5607 w 5893"/>
              <a:gd name="T3" fmla="*/ 2260 h 6385"/>
              <a:gd name="T4" fmla="*/ 4234 w 5893"/>
              <a:gd name="T5" fmla="*/ 1967 h 6385"/>
              <a:gd name="T6" fmla="*/ 4290 w 5893"/>
              <a:gd name="T7" fmla="*/ 515 h 6385"/>
              <a:gd name="T8" fmla="*/ 3315 w 5893"/>
              <a:gd name="T9" fmla="*/ 0 h 6385"/>
              <a:gd name="T10" fmla="*/ 2736 w 5893"/>
              <a:gd name="T11" fmla="*/ 555 h 6385"/>
              <a:gd name="T12" fmla="*/ 2482 w 5893"/>
              <a:gd name="T13" fmla="*/ 1372 h 6385"/>
              <a:gd name="T14" fmla="*/ 1546 w 5893"/>
              <a:gd name="T15" fmla="*/ 2458 h 6385"/>
              <a:gd name="T16" fmla="*/ 142 w 5893"/>
              <a:gd name="T17" fmla="*/ 2601 h 6385"/>
              <a:gd name="T18" fmla="*/ 0 w 5893"/>
              <a:gd name="T19" fmla="*/ 5401 h 6385"/>
              <a:gd name="T20" fmla="*/ 491 w 5893"/>
              <a:gd name="T21" fmla="*/ 5892 h 6385"/>
              <a:gd name="T22" fmla="*/ 2125 w 5893"/>
              <a:gd name="T23" fmla="*/ 6051 h 6385"/>
              <a:gd name="T24" fmla="*/ 3687 w 5893"/>
              <a:gd name="T25" fmla="*/ 6384 h 6385"/>
              <a:gd name="T26" fmla="*/ 5051 w 5893"/>
              <a:gd name="T27" fmla="*/ 6075 h 6385"/>
              <a:gd name="T28" fmla="*/ 5607 w 5893"/>
              <a:gd name="T29" fmla="*/ 4552 h 6385"/>
              <a:gd name="T30" fmla="*/ 5742 w 5893"/>
              <a:gd name="T31" fmla="*/ 3830 h 6385"/>
              <a:gd name="T32" fmla="*/ 912 w 5893"/>
              <a:gd name="T33" fmla="*/ 5329 h 6385"/>
              <a:gd name="T34" fmla="*/ 737 w 5893"/>
              <a:gd name="T35" fmla="*/ 5401 h 6385"/>
              <a:gd name="T36" fmla="*/ 491 w 5893"/>
              <a:gd name="T37" fmla="*/ 5155 h 6385"/>
              <a:gd name="T38" fmla="*/ 737 w 5893"/>
              <a:gd name="T39" fmla="*/ 4909 h 6385"/>
              <a:gd name="T40" fmla="*/ 983 w 5893"/>
              <a:gd name="T41" fmla="*/ 5155 h 6385"/>
              <a:gd name="T42" fmla="*/ 5321 w 5893"/>
              <a:gd name="T43" fmla="*/ 3260 h 6385"/>
              <a:gd name="T44" fmla="*/ 5115 w 5893"/>
              <a:gd name="T45" fmla="*/ 3442 h 6385"/>
              <a:gd name="T46" fmla="*/ 5250 w 5893"/>
              <a:gd name="T47" fmla="*/ 3830 h 6385"/>
              <a:gd name="T48" fmla="*/ 5115 w 5893"/>
              <a:gd name="T49" fmla="*/ 4552 h 6385"/>
              <a:gd name="T50" fmla="*/ 4869 w 5893"/>
              <a:gd name="T51" fmla="*/ 5036 h 6385"/>
              <a:gd name="T52" fmla="*/ 4148 w 5893"/>
              <a:gd name="T53" fmla="*/ 5892 h 6385"/>
              <a:gd name="T54" fmla="*/ 2371 w 5893"/>
              <a:gd name="T55" fmla="*/ 5615 h 6385"/>
              <a:gd name="T56" fmla="*/ 2125 w 5893"/>
              <a:gd name="T57" fmla="*/ 5528 h 6385"/>
              <a:gd name="T58" fmla="*/ 1848 w 5893"/>
              <a:gd name="T59" fmla="*/ 5440 h 6385"/>
              <a:gd name="T60" fmla="*/ 1594 w 5893"/>
              <a:gd name="T61" fmla="*/ 5401 h 6385"/>
              <a:gd name="T62" fmla="*/ 1475 w 5893"/>
              <a:gd name="T63" fmla="*/ 2950 h 6385"/>
              <a:gd name="T64" fmla="*/ 1737 w 5893"/>
              <a:gd name="T65" fmla="*/ 2911 h 6385"/>
              <a:gd name="T66" fmla="*/ 2038 w 5893"/>
              <a:gd name="T67" fmla="*/ 2673 h 6385"/>
              <a:gd name="T68" fmla="*/ 2323 w 5893"/>
              <a:gd name="T69" fmla="*/ 2340 h 6385"/>
              <a:gd name="T70" fmla="*/ 2530 w 5893"/>
              <a:gd name="T71" fmla="*/ 2070 h 6385"/>
              <a:gd name="T72" fmla="*/ 3053 w 5893"/>
              <a:gd name="T73" fmla="*/ 1301 h 6385"/>
              <a:gd name="T74" fmla="*/ 3315 w 5893"/>
              <a:gd name="T75" fmla="*/ 492 h 6385"/>
              <a:gd name="T76" fmla="*/ 3933 w 5893"/>
              <a:gd name="T77" fmla="*/ 1229 h 6385"/>
              <a:gd name="T78" fmla="*/ 3561 w 5893"/>
              <a:gd name="T79" fmla="*/ 2458 h 6385"/>
              <a:gd name="T80" fmla="*/ 5250 w 5893"/>
              <a:gd name="T81" fmla="*/ 2601 h 6385"/>
              <a:gd name="T82" fmla="*/ 5321 w 5893"/>
              <a:gd name="T83" fmla="*/ 3260 h 6385"/>
              <a:gd name="T84" fmla="*/ 5321 w 5893"/>
              <a:gd name="T85" fmla="*/ 3260 h 63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5893" h="6385">
                <a:moveTo>
                  <a:pt x="5710" y="3569"/>
                </a:moveTo>
                <a:lnTo>
                  <a:pt x="5710" y="3569"/>
                </a:lnTo>
                <a:cubicBezTo>
                  <a:pt x="5829" y="3378"/>
                  <a:pt x="5892" y="3172"/>
                  <a:pt x="5892" y="2942"/>
                </a:cubicBezTo>
                <a:cubicBezTo>
                  <a:pt x="5892" y="2680"/>
                  <a:pt x="5797" y="2450"/>
                  <a:pt x="5607" y="2260"/>
                </a:cubicBezTo>
                <a:cubicBezTo>
                  <a:pt x="5408" y="2062"/>
                  <a:pt x="5178" y="1967"/>
                  <a:pt x="4909" y="1967"/>
                </a:cubicBezTo>
                <a:cubicBezTo>
                  <a:pt x="4234" y="1967"/>
                  <a:pt x="4234" y="1967"/>
                  <a:pt x="4234" y="1967"/>
                </a:cubicBezTo>
                <a:cubicBezTo>
                  <a:pt x="4361" y="1713"/>
                  <a:pt x="4425" y="1467"/>
                  <a:pt x="4425" y="1229"/>
                </a:cubicBezTo>
                <a:cubicBezTo>
                  <a:pt x="4425" y="928"/>
                  <a:pt x="4377" y="690"/>
                  <a:pt x="4290" y="515"/>
                </a:cubicBezTo>
                <a:cubicBezTo>
                  <a:pt x="4195" y="341"/>
                  <a:pt x="4068" y="206"/>
                  <a:pt x="3894" y="127"/>
                </a:cubicBezTo>
                <a:cubicBezTo>
                  <a:pt x="3727" y="40"/>
                  <a:pt x="3529" y="0"/>
                  <a:pt x="3315" y="0"/>
                </a:cubicBezTo>
                <a:cubicBezTo>
                  <a:pt x="3188" y="0"/>
                  <a:pt x="3069" y="48"/>
                  <a:pt x="2974" y="143"/>
                </a:cubicBezTo>
                <a:cubicBezTo>
                  <a:pt x="2863" y="254"/>
                  <a:pt x="2783" y="389"/>
                  <a:pt x="2736" y="555"/>
                </a:cubicBezTo>
                <a:cubicBezTo>
                  <a:pt x="2688" y="730"/>
                  <a:pt x="2648" y="888"/>
                  <a:pt x="2617" y="1039"/>
                </a:cubicBezTo>
                <a:cubicBezTo>
                  <a:pt x="2585" y="1198"/>
                  <a:pt x="2538" y="1309"/>
                  <a:pt x="2482" y="1372"/>
                </a:cubicBezTo>
                <a:cubicBezTo>
                  <a:pt x="2355" y="1507"/>
                  <a:pt x="2220" y="1673"/>
                  <a:pt x="2070" y="1864"/>
                </a:cubicBezTo>
                <a:cubicBezTo>
                  <a:pt x="1808" y="2197"/>
                  <a:pt x="1633" y="2395"/>
                  <a:pt x="1546" y="2458"/>
                </a:cubicBezTo>
                <a:cubicBezTo>
                  <a:pt x="491" y="2458"/>
                  <a:pt x="491" y="2458"/>
                  <a:pt x="491" y="2458"/>
                </a:cubicBezTo>
                <a:cubicBezTo>
                  <a:pt x="357" y="2458"/>
                  <a:pt x="238" y="2506"/>
                  <a:pt x="142" y="2601"/>
                </a:cubicBezTo>
                <a:cubicBezTo>
                  <a:pt x="47" y="2696"/>
                  <a:pt x="0" y="2816"/>
                  <a:pt x="0" y="2950"/>
                </a:cubicBezTo>
                <a:cubicBezTo>
                  <a:pt x="0" y="5401"/>
                  <a:pt x="0" y="5401"/>
                  <a:pt x="0" y="5401"/>
                </a:cubicBezTo>
                <a:cubicBezTo>
                  <a:pt x="0" y="5535"/>
                  <a:pt x="47" y="5655"/>
                  <a:pt x="142" y="5750"/>
                </a:cubicBezTo>
                <a:cubicBezTo>
                  <a:pt x="238" y="5845"/>
                  <a:pt x="357" y="5892"/>
                  <a:pt x="491" y="5892"/>
                </a:cubicBezTo>
                <a:cubicBezTo>
                  <a:pt x="1594" y="5892"/>
                  <a:pt x="1594" y="5892"/>
                  <a:pt x="1594" y="5892"/>
                </a:cubicBezTo>
                <a:cubicBezTo>
                  <a:pt x="1657" y="5892"/>
                  <a:pt x="1832" y="5948"/>
                  <a:pt x="2125" y="6051"/>
                </a:cubicBezTo>
                <a:cubicBezTo>
                  <a:pt x="2442" y="6154"/>
                  <a:pt x="2720" y="6241"/>
                  <a:pt x="2958" y="6297"/>
                </a:cubicBezTo>
                <a:cubicBezTo>
                  <a:pt x="3196" y="6352"/>
                  <a:pt x="3442" y="6384"/>
                  <a:pt x="3687" y="6384"/>
                </a:cubicBezTo>
                <a:cubicBezTo>
                  <a:pt x="4179" y="6384"/>
                  <a:pt x="4179" y="6384"/>
                  <a:pt x="4179" y="6384"/>
                </a:cubicBezTo>
                <a:cubicBezTo>
                  <a:pt x="4536" y="6384"/>
                  <a:pt x="4829" y="6281"/>
                  <a:pt x="5051" y="6075"/>
                </a:cubicBezTo>
                <a:cubicBezTo>
                  <a:pt x="5273" y="5869"/>
                  <a:pt x="5377" y="5591"/>
                  <a:pt x="5377" y="5234"/>
                </a:cubicBezTo>
                <a:cubicBezTo>
                  <a:pt x="5527" y="5036"/>
                  <a:pt x="5607" y="4806"/>
                  <a:pt x="5607" y="4552"/>
                </a:cubicBezTo>
                <a:cubicBezTo>
                  <a:pt x="5607" y="4497"/>
                  <a:pt x="5599" y="4441"/>
                  <a:pt x="5599" y="4385"/>
                </a:cubicBezTo>
                <a:cubicBezTo>
                  <a:pt x="5694" y="4211"/>
                  <a:pt x="5742" y="4029"/>
                  <a:pt x="5742" y="3830"/>
                </a:cubicBezTo>
                <a:cubicBezTo>
                  <a:pt x="5742" y="3743"/>
                  <a:pt x="5726" y="3656"/>
                  <a:pt x="5710" y="3569"/>
                </a:cubicBezTo>
                <a:close/>
                <a:moveTo>
                  <a:pt x="912" y="5329"/>
                </a:moveTo>
                <a:lnTo>
                  <a:pt x="912" y="5329"/>
                </a:lnTo>
                <a:cubicBezTo>
                  <a:pt x="864" y="5377"/>
                  <a:pt x="809" y="5401"/>
                  <a:pt x="737" y="5401"/>
                </a:cubicBezTo>
                <a:cubicBezTo>
                  <a:pt x="674" y="5401"/>
                  <a:pt x="610" y="5377"/>
                  <a:pt x="563" y="5329"/>
                </a:cubicBezTo>
                <a:cubicBezTo>
                  <a:pt x="515" y="5282"/>
                  <a:pt x="491" y="5226"/>
                  <a:pt x="491" y="5155"/>
                </a:cubicBezTo>
                <a:cubicBezTo>
                  <a:pt x="491" y="5091"/>
                  <a:pt x="515" y="5036"/>
                  <a:pt x="563" y="4988"/>
                </a:cubicBezTo>
                <a:cubicBezTo>
                  <a:pt x="610" y="4933"/>
                  <a:pt x="674" y="4909"/>
                  <a:pt x="737" y="4909"/>
                </a:cubicBezTo>
                <a:cubicBezTo>
                  <a:pt x="809" y="4909"/>
                  <a:pt x="864" y="4933"/>
                  <a:pt x="912" y="4988"/>
                </a:cubicBezTo>
                <a:cubicBezTo>
                  <a:pt x="959" y="5036"/>
                  <a:pt x="983" y="5091"/>
                  <a:pt x="983" y="5155"/>
                </a:cubicBezTo>
                <a:cubicBezTo>
                  <a:pt x="983" y="5226"/>
                  <a:pt x="959" y="5282"/>
                  <a:pt x="912" y="5329"/>
                </a:cubicBezTo>
                <a:close/>
                <a:moveTo>
                  <a:pt x="5321" y="3260"/>
                </a:moveTo>
                <a:lnTo>
                  <a:pt x="5321" y="3260"/>
                </a:lnTo>
                <a:cubicBezTo>
                  <a:pt x="5266" y="3378"/>
                  <a:pt x="5194" y="3434"/>
                  <a:pt x="5115" y="3442"/>
                </a:cubicBezTo>
                <a:cubicBezTo>
                  <a:pt x="5155" y="3482"/>
                  <a:pt x="5186" y="3545"/>
                  <a:pt x="5210" y="3624"/>
                </a:cubicBezTo>
                <a:cubicBezTo>
                  <a:pt x="5234" y="3695"/>
                  <a:pt x="5250" y="3767"/>
                  <a:pt x="5250" y="3830"/>
                </a:cubicBezTo>
                <a:cubicBezTo>
                  <a:pt x="5250" y="4013"/>
                  <a:pt x="5178" y="4163"/>
                  <a:pt x="5044" y="4290"/>
                </a:cubicBezTo>
                <a:cubicBezTo>
                  <a:pt x="5091" y="4370"/>
                  <a:pt x="5115" y="4457"/>
                  <a:pt x="5115" y="4552"/>
                </a:cubicBezTo>
                <a:cubicBezTo>
                  <a:pt x="5115" y="4647"/>
                  <a:pt x="5091" y="4743"/>
                  <a:pt x="5051" y="4838"/>
                </a:cubicBezTo>
                <a:cubicBezTo>
                  <a:pt x="5004" y="4933"/>
                  <a:pt x="4940" y="4996"/>
                  <a:pt x="4869" y="5036"/>
                </a:cubicBezTo>
                <a:cubicBezTo>
                  <a:pt x="4877" y="5115"/>
                  <a:pt x="4885" y="5186"/>
                  <a:pt x="4885" y="5250"/>
                </a:cubicBezTo>
                <a:cubicBezTo>
                  <a:pt x="4885" y="5678"/>
                  <a:pt x="4639" y="5892"/>
                  <a:pt x="4148" y="5892"/>
                </a:cubicBezTo>
                <a:cubicBezTo>
                  <a:pt x="3687" y="5892"/>
                  <a:pt x="3687" y="5892"/>
                  <a:pt x="3687" y="5892"/>
                </a:cubicBezTo>
                <a:cubicBezTo>
                  <a:pt x="3346" y="5892"/>
                  <a:pt x="2910" y="5797"/>
                  <a:pt x="2371" y="5615"/>
                </a:cubicBezTo>
                <a:cubicBezTo>
                  <a:pt x="2363" y="5607"/>
                  <a:pt x="2323" y="5599"/>
                  <a:pt x="2260" y="5575"/>
                </a:cubicBezTo>
                <a:cubicBezTo>
                  <a:pt x="2197" y="5551"/>
                  <a:pt x="2157" y="5535"/>
                  <a:pt x="2125" y="5528"/>
                </a:cubicBezTo>
                <a:cubicBezTo>
                  <a:pt x="2093" y="5512"/>
                  <a:pt x="2054" y="5504"/>
                  <a:pt x="1990" y="5480"/>
                </a:cubicBezTo>
                <a:cubicBezTo>
                  <a:pt x="1927" y="5464"/>
                  <a:pt x="1879" y="5448"/>
                  <a:pt x="1848" y="5440"/>
                </a:cubicBezTo>
                <a:cubicBezTo>
                  <a:pt x="1808" y="5432"/>
                  <a:pt x="1769" y="5424"/>
                  <a:pt x="1721" y="5417"/>
                </a:cubicBezTo>
                <a:cubicBezTo>
                  <a:pt x="1673" y="5408"/>
                  <a:pt x="1633" y="5401"/>
                  <a:pt x="1594" y="5401"/>
                </a:cubicBezTo>
                <a:cubicBezTo>
                  <a:pt x="1475" y="5401"/>
                  <a:pt x="1475" y="5401"/>
                  <a:pt x="1475" y="5401"/>
                </a:cubicBezTo>
                <a:cubicBezTo>
                  <a:pt x="1475" y="2950"/>
                  <a:pt x="1475" y="2950"/>
                  <a:pt x="1475" y="2950"/>
                </a:cubicBezTo>
                <a:cubicBezTo>
                  <a:pt x="1594" y="2950"/>
                  <a:pt x="1594" y="2950"/>
                  <a:pt x="1594" y="2950"/>
                </a:cubicBezTo>
                <a:cubicBezTo>
                  <a:pt x="1642" y="2950"/>
                  <a:pt x="1681" y="2934"/>
                  <a:pt x="1737" y="2911"/>
                </a:cubicBezTo>
                <a:cubicBezTo>
                  <a:pt x="1784" y="2887"/>
                  <a:pt x="1832" y="2855"/>
                  <a:pt x="1887" y="2807"/>
                </a:cubicBezTo>
                <a:cubicBezTo>
                  <a:pt x="1943" y="2760"/>
                  <a:pt x="1990" y="2720"/>
                  <a:pt x="2038" y="2673"/>
                </a:cubicBezTo>
                <a:cubicBezTo>
                  <a:pt x="2077" y="2625"/>
                  <a:pt x="2133" y="2569"/>
                  <a:pt x="2189" y="2506"/>
                </a:cubicBezTo>
                <a:cubicBezTo>
                  <a:pt x="2244" y="2435"/>
                  <a:pt x="2292" y="2379"/>
                  <a:pt x="2323" y="2340"/>
                </a:cubicBezTo>
                <a:cubicBezTo>
                  <a:pt x="2355" y="2300"/>
                  <a:pt x="2395" y="2244"/>
                  <a:pt x="2442" y="2181"/>
                </a:cubicBezTo>
                <a:cubicBezTo>
                  <a:pt x="2490" y="2118"/>
                  <a:pt x="2522" y="2086"/>
                  <a:pt x="2530" y="2070"/>
                </a:cubicBezTo>
                <a:cubicBezTo>
                  <a:pt x="2672" y="1895"/>
                  <a:pt x="2767" y="1777"/>
                  <a:pt x="2823" y="1721"/>
                </a:cubicBezTo>
                <a:cubicBezTo>
                  <a:pt x="2926" y="1610"/>
                  <a:pt x="3005" y="1467"/>
                  <a:pt x="3053" y="1301"/>
                </a:cubicBezTo>
                <a:cubicBezTo>
                  <a:pt x="3101" y="1126"/>
                  <a:pt x="3140" y="967"/>
                  <a:pt x="3172" y="817"/>
                </a:cubicBezTo>
                <a:cubicBezTo>
                  <a:pt x="3204" y="666"/>
                  <a:pt x="3251" y="555"/>
                  <a:pt x="3315" y="492"/>
                </a:cubicBezTo>
                <a:cubicBezTo>
                  <a:pt x="3561" y="492"/>
                  <a:pt x="3727" y="555"/>
                  <a:pt x="3806" y="674"/>
                </a:cubicBezTo>
                <a:cubicBezTo>
                  <a:pt x="3886" y="793"/>
                  <a:pt x="3933" y="976"/>
                  <a:pt x="3933" y="1229"/>
                </a:cubicBezTo>
                <a:cubicBezTo>
                  <a:pt x="3933" y="1380"/>
                  <a:pt x="3870" y="1586"/>
                  <a:pt x="3743" y="1848"/>
                </a:cubicBezTo>
                <a:cubicBezTo>
                  <a:pt x="3624" y="2101"/>
                  <a:pt x="3561" y="2308"/>
                  <a:pt x="3561" y="2458"/>
                </a:cubicBezTo>
                <a:cubicBezTo>
                  <a:pt x="4909" y="2458"/>
                  <a:pt x="4909" y="2458"/>
                  <a:pt x="4909" y="2458"/>
                </a:cubicBezTo>
                <a:cubicBezTo>
                  <a:pt x="5044" y="2458"/>
                  <a:pt x="5155" y="2506"/>
                  <a:pt x="5250" y="2601"/>
                </a:cubicBezTo>
                <a:cubicBezTo>
                  <a:pt x="5353" y="2704"/>
                  <a:pt x="5400" y="2816"/>
                  <a:pt x="5400" y="2950"/>
                </a:cubicBezTo>
                <a:cubicBezTo>
                  <a:pt x="5400" y="3038"/>
                  <a:pt x="5377" y="3140"/>
                  <a:pt x="5321" y="3260"/>
                </a:cubicBezTo>
                <a:close/>
                <a:moveTo>
                  <a:pt x="5321" y="3260"/>
                </a:moveTo>
                <a:lnTo>
                  <a:pt x="5321" y="326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7197">
              <a:latin typeface="Nunito" charset="0"/>
              <a:ea typeface="Nunito" charset="0"/>
              <a:cs typeface="Nunit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889412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0" y="10787426"/>
            <a:ext cx="24377650" cy="26701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Espace réservé du texte 1"/>
          <p:cNvSpPr txBox="1">
            <a:spLocks/>
          </p:cNvSpPr>
          <p:nvPr/>
        </p:nvSpPr>
        <p:spPr>
          <a:xfrm>
            <a:off x="323531" y="339513"/>
            <a:ext cx="11573197" cy="724247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defTabSz="1828434">
              <a:spcBef>
                <a:spcPts val="0"/>
              </a:spcBef>
              <a:buNone/>
            </a:pPr>
            <a:r>
              <a:rPr lang="fr-FR" sz="8000" dirty="0" smtClean="0">
                <a:solidFill>
                  <a:srgbClr val="1B243B"/>
                </a:solidFill>
                <a:latin typeface="Adobe Caslon Pro Bold" pitchFamily="18" charset="0"/>
              </a:rPr>
              <a:t>Introduction</a:t>
            </a:r>
            <a:endParaRPr lang="fr-FR" sz="8000" dirty="0">
              <a:solidFill>
                <a:srgbClr val="1B243B"/>
              </a:solidFill>
              <a:latin typeface="Adobe Caslon Pro Bold" pitchFamily="18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23549" y="1618047"/>
            <a:ext cx="18872803" cy="117262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/>
              <a:t>Dans le cadre de la formation data science, ce projet est réalisé afin de mettre en pratique les compétences acquises dans le tri des données et leurs </a:t>
            </a:r>
            <a:r>
              <a:rPr lang="fr-FR" dirty="0" smtClean="0"/>
              <a:t>exploitation, ainsi que la mise en place de modèle de </a:t>
            </a:r>
            <a:r>
              <a:rPr lang="fr-FR" dirty="0" err="1" smtClean="0"/>
              <a:t>scoring</a:t>
            </a:r>
            <a:r>
              <a:rPr lang="fr-FR" dirty="0" smtClean="0"/>
              <a:t> ainsi que la création d’un </a:t>
            </a:r>
            <a:r>
              <a:rPr lang="fr-FR" dirty="0" err="1"/>
              <a:t>D</a:t>
            </a:r>
            <a:r>
              <a:rPr lang="fr-FR" dirty="0" err="1" smtClean="0"/>
              <a:t>ashbord</a:t>
            </a:r>
            <a:r>
              <a:rPr lang="fr-FR" dirty="0" smtClean="0"/>
              <a:t> pour l’interaction client banquier.</a:t>
            </a:r>
          </a:p>
          <a:p>
            <a:endParaRPr lang="fr-FR" dirty="0"/>
          </a:p>
          <a:p>
            <a:r>
              <a:rPr lang="fr-FR" dirty="0"/>
              <a:t>L’entreprise souhaite développer un modèle de </a:t>
            </a:r>
            <a:r>
              <a:rPr lang="fr-FR" dirty="0" err="1"/>
              <a:t>scoring</a:t>
            </a:r>
            <a:r>
              <a:rPr lang="fr-FR" dirty="0"/>
              <a:t> de la probabilité de défaut de paiement du client pour étayer la décision d'accorder ou non un prêt à un client potentiel en s’appuyant sur des sources de données variées (données comportementales, données provenant d'autres institutions financières, etc</a:t>
            </a:r>
            <a:r>
              <a:rPr lang="fr-FR" dirty="0" smtClean="0"/>
              <a:t>.).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 smtClean="0"/>
              <a:t>Les objectifs a réalisé sont :</a:t>
            </a:r>
          </a:p>
          <a:p>
            <a:endParaRPr lang="fr-FR" dirty="0"/>
          </a:p>
          <a:p>
            <a:r>
              <a:rPr lang="fr-FR" dirty="0"/>
              <a:t>	</a:t>
            </a:r>
            <a:r>
              <a:rPr lang="fr-FR" dirty="0" smtClean="0"/>
              <a:t>			Nettoyage du jeux de données </a:t>
            </a:r>
          </a:p>
          <a:p>
            <a:endParaRPr lang="fr-FR" dirty="0" smtClean="0"/>
          </a:p>
          <a:p>
            <a:r>
              <a:rPr lang="fr-FR" dirty="0"/>
              <a:t>	</a:t>
            </a:r>
            <a:r>
              <a:rPr lang="fr-FR" dirty="0" smtClean="0"/>
              <a:t>			Etude statistique </a:t>
            </a:r>
            <a:r>
              <a:rPr lang="fr-FR" dirty="0" err="1" smtClean="0"/>
              <a:t>multivariée</a:t>
            </a:r>
            <a:endParaRPr lang="fr-FR" dirty="0" smtClean="0"/>
          </a:p>
          <a:p>
            <a:endParaRPr lang="fr-FR" dirty="0" smtClean="0"/>
          </a:p>
          <a:p>
            <a:r>
              <a:rPr lang="fr-FR" dirty="0"/>
              <a:t>	</a:t>
            </a:r>
            <a:r>
              <a:rPr lang="fr-FR" dirty="0" smtClean="0"/>
              <a:t>			Modélisation</a:t>
            </a:r>
          </a:p>
          <a:p>
            <a:endParaRPr lang="fr-FR" dirty="0" smtClean="0"/>
          </a:p>
          <a:p>
            <a:r>
              <a:rPr lang="fr-FR" dirty="0"/>
              <a:t>	</a:t>
            </a:r>
            <a:r>
              <a:rPr lang="fr-FR" dirty="0" smtClean="0"/>
              <a:t>			</a:t>
            </a:r>
            <a:r>
              <a:rPr lang="fr-FR" dirty="0" err="1" smtClean="0"/>
              <a:t>Dashbord</a:t>
            </a:r>
            <a:endParaRPr lang="fr-FR" dirty="0" smtClean="0"/>
          </a:p>
          <a:p>
            <a:endParaRPr lang="fr-FR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0" t="19560" r="5078" b="13733"/>
          <a:stretch/>
        </p:blipFill>
        <p:spPr bwMode="auto">
          <a:xfrm>
            <a:off x="19196334" y="1317760"/>
            <a:ext cx="5105400" cy="172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Google Shape;568;p36"/>
          <p:cNvSpPr/>
          <p:nvPr/>
        </p:nvSpPr>
        <p:spPr>
          <a:xfrm>
            <a:off x="5406917" y="11935109"/>
            <a:ext cx="694229" cy="1083050"/>
          </a:xfrm>
          <a:custGeom>
            <a:avLst/>
            <a:gdLst/>
            <a:ahLst/>
            <a:cxnLst/>
            <a:rect l="l" t="t" r="r" b="b"/>
            <a:pathLst>
              <a:path w="11838" h="20508" fill="none" extrusionOk="0">
                <a:moveTo>
                  <a:pt x="10547" y="1"/>
                </a:moveTo>
                <a:lnTo>
                  <a:pt x="1292" y="1"/>
                </a:lnTo>
                <a:lnTo>
                  <a:pt x="1292" y="1"/>
                </a:lnTo>
                <a:lnTo>
                  <a:pt x="1024" y="25"/>
                </a:lnTo>
                <a:lnTo>
                  <a:pt x="780" y="98"/>
                </a:lnTo>
                <a:lnTo>
                  <a:pt x="561" y="220"/>
                </a:lnTo>
                <a:lnTo>
                  <a:pt x="366" y="366"/>
                </a:lnTo>
                <a:lnTo>
                  <a:pt x="220" y="561"/>
                </a:lnTo>
                <a:lnTo>
                  <a:pt x="98" y="780"/>
                </a:lnTo>
                <a:lnTo>
                  <a:pt x="25" y="1024"/>
                </a:lnTo>
                <a:lnTo>
                  <a:pt x="1" y="1292"/>
                </a:lnTo>
                <a:lnTo>
                  <a:pt x="1" y="19217"/>
                </a:lnTo>
                <a:lnTo>
                  <a:pt x="1" y="19217"/>
                </a:lnTo>
                <a:lnTo>
                  <a:pt x="25" y="19485"/>
                </a:lnTo>
                <a:lnTo>
                  <a:pt x="98" y="19728"/>
                </a:lnTo>
                <a:lnTo>
                  <a:pt x="220" y="19948"/>
                </a:lnTo>
                <a:lnTo>
                  <a:pt x="366" y="20142"/>
                </a:lnTo>
                <a:lnTo>
                  <a:pt x="561" y="20289"/>
                </a:lnTo>
                <a:lnTo>
                  <a:pt x="780" y="20410"/>
                </a:lnTo>
                <a:lnTo>
                  <a:pt x="1024" y="20483"/>
                </a:lnTo>
                <a:lnTo>
                  <a:pt x="1292" y="20508"/>
                </a:lnTo>
                <a:lnTo>
                  <a:pt x="10547" y="20508"/>
                </a:lnTo>
                <a:lnTo>
                  <a:pt x="10547" y="20508"/>
                </a:lnTo>
                <a:lnTo>
                  <a:pt x="10814" y="20483"/>
                </a:lnTo>
                <a:lnTo>
                  <a:pt x="11058" y="20410"/>
                </a:lnTo>
                <a:lnTo>
                  <a:pt x="11277" y="20289"/>
                </a:lnTo>
                <a:lnTo>
                  <a:pt x="11472" y="20142"/>
                </a:lnTo>
                <a:lnTo>
                  <a:pt x="11618" y="19948"/>
                </a:lnTo>
                <a:lnTo>
                  <a:pt x="11740" y="19728"/>
                </a:lnTo>
                <a:lnTo>
                  <a:pt x="11813" y="19485"/>
                </a:lnTo>
                <a:lnTo>
                  <a:pt x="11837" y="19217"/>
                </a:lnTo>
                <a:lnTo>
                  <a:pt x="11837" y="1292"/>
                </a:lnTo>
                <a:lnTo>
                  <a:pt x="11837" y="1292"/>
                </a:lnTo>
                <a:lnTo>
                  <a:pt x="11813" y="1024"/>
                </a:lnTo>
                <a:lnTo>
                  <a:pt x="11740" y="780"/>
                </a:lnTo>
                <a:lnTo>
                  <a:pt x="11618" y="561"/>
                </a:lnTo>
                <a:lnTo>
                  <a:pt x="11472" y="366"/>
                </a:lnTo>
                <a:lnTo>
                  <a:pt x="11277" y="220"/>
                </a:lnTo>
                <a:lnTo>
                  <a:pt x="11058" y="98"/>
                </a:lnTo>
                <a:lnTo>
                  <a:pt x="10814" y="25"/>
                </a:lnTo>
                <a:lnTo>
                  <a:pt x="10547" y="1"/>
                </a:lnTo>
                <a:lnTo>
                  <a:pt x="10547" y="1"/>
                </a:lnTo>
                <a:close/>
                <a:moveTo>
                  <a:pt x="5554" y="975"/>
                </a:moveTo>
                <a:lnTo>
                  <a:pt x="6284" y="975"/>
                </a:lnTo>
                <a:lnTo>
                  <a:pt x="6284" y="975"/>
                </a:lnTo>
                <a:lnTo>
                  <a:pt x="6406" y="999"/>
                </a:lnTo>
                <a:lnTo>
                  <a:pt x="6479" y="1073"/>
                </a:lnTo>
                <a:lnTo>
                  <a:pt x="6552" y="1146"/>
                </a:lnTo>
                <a:lnTo>
                  <a:pt x="6577" y="1267"/>
                </a:lnTo>
                <a:lnTo>
                  <a:pt x="6577" y="1267"/>
                </a:lnTo>
                <a:lnTo>
                  <a:pt x="6552" y="1365"/>
                </a:lnTo>
                <a:lnTo>
                  <a:pt x="6479" y="1462"/>
                </a:lnTo>
                <a:lnTo>
                  <a:pt x="6406" y="1511"/>
                </a:lnTo>
                <a:lnTo>
                  <a:pt x="6284" y="1535"/>
                </a:lnTo>
                <a:lnTo>
                  <a:pt x="5554" y="1535"/>
                </a:lnTo>
                <a:lnTo>
                  <a:pt x="5554" y="1535"/>
                </a:lnTo>
                <a:lnTo>
                  <a:pt x="5432" y="1511"/>
                </a:lnTo>
                <a:lnTo>
                  <a:pt x="5359" y="1462"/>
                </a:lnTo>
                <a:lnTo>
                  <a:pt x="5286" y="1365"/>
                </a:lnTo>
                <a:lnTo>
                  <a:pt x="5262" y="1267"/>
                </a:lnTo>
                <a:lnTo>
                  <a:pt x="5262" y="1267"/>
                </a:lnTo>
                <a:lnTo>
                  <a:pt x="5286" y="1146"/>
                </a:lnTo>
                <a:lnTo>
                  <a:pt x="5359" y="1073"/>
                </a:lnTo>
                <a:lnTo>
                  <a:pt x="5432" y="999"/>
                </a:lnTo>
                <a:lnTo>
                  <a:pt x="5554" y="975"/>
                </a:lnTo>
                <a:lnTo>
                  <a:pt x="5554" y="975"/>
                </a:lnTo>
                <a:close/>
                <a:moveTo>
                  <a:pt x="5919" y="19436"/>
                </a:moveTo>
                <a:lnTo>
                  <a:pt x="5919" y="19436"/>
                </a:lnTo>
                <a:lnTo>
                  <a:pt x="5749" y="19412"/>
                </a:lnTo>
                <a:lnTo>
                  <a:pt x="5578" y="19363"/>
                </a:lnTo>
                <a:lnTo>
                  <a:pt x="5432" y="19290"/>
                </a:lnTo>
                <a:lnTo>
                  <a:pt x="5310" y="19193"/>
                </a:lnTo>
                <a:lnTo>
                  <a:pt x="5213" y="19071"/>
                </a:lnTo>
                <a:lnTo>
                  <a:pt x="5140" y="18925"/>
                </a:lnTo>
                <a:lnTo>
                  <a:pt x="5091" y="18754"/>
                </a:lnTo>
                <a:lnTo>
                  <a:pt x="5067" y="18584"/>
                </a:lnTo>
                <a:lnTo>
                  <a:pt x="5067" y="18584"/>
                </a:lnTo>
                <a:lnTo>
                  <a:pt x="5091" y="18413"/>
                </a:lnTo>
                <a:lnTo>
                  <a:pt x="5140" y="18243"/>
                </a:lnTo>
                <a:lnTo>
                  <a:pt x="5213" y="18097"/>
                </a:lnTo>
                <a:lnTo>
                  <a:pt x="5310" y="17975"/>
                </a:lnTo>
                <a:lnTo>
                  <a:pt x="5432" y="17877"/>
                </a:lnTo>
                <a:lnTo>
                  <a:pt x="5578" y="17804"/>
                </a:lnTo>
                <a:lnTo>
                  <a:pt x="5749" y="17756"/>
                </a:lnTo>
                <a:lnTo>
                  <a:pt x="5919" y="17731"/>
                </a:lnTo>
                <a:lnTo>
                  <a:pt x="5919" y="17731"/>
                </a:lnTo>
                <a:lnTo>
                  <a:pt x="6090" y="17756"/>
                </a:lnTo>
                <a:lnTo>
                  <a:pt x="6260" y="17804"/>
                </a:lnTo>
                <a:lnTo>
                  <a:pt x="6406" y="17877"/>
                </a:lnTo>
                <a:lnTo>
                  <a:pt x="6528" y="17975"/>
                </a:lnTo>
                <a:lnTo>
                  <a:pt x="6625" y="18097"/>
                </a:lnTo>
                <a:lnTo>
                  <a:pt x="6699" y="18243"/>
                </a:lnTo>
                <a:lnTo>
                  <a:pt x="6747" y="18413"/>
                </a:lnTo>
                <a:lnTo>
                  <a:pt x="6772" y="18584"/>
                </a:lnTo>
                <a:lnTo>
                  <a:pt x="6772" y="18584"/>
                </a:lnTo>
                <a:lnTo>
                  <a:pt x="6747" y="18754"/>
                </a:lnTo>
                <a:lnTo>
                  <a:pt x="6699" y="18925"/>
                </a:lnTo>
                <a:lnTo>
                  <a:pt x="6625" y="19071"/>
                </a:lnTo>
                <a:lnTo>
                  <a:pt x="6528" y="19193"/>
                </a:lnTo>
                <a:lnTo>
                  <a:pt x="6406" y="19290"/>
                </a:lnTo>
                <a:lnTo>
                  <a:pt x="6260" y="19363"/>
                </a:lnTo>
                <a:lnTo>
                  <a:pt x="6090" y="19412"/>
                </a:lnTo>
                <a:lnTo>
                  <a:pt x="5919" y="19436"/>
                </a:lnTo>
                <a:lnTo>
                  <a:pt x="5919" y="19436"/>
                </a:lnTo>
                <a:close/>
                <a:moveTo>
                  <a:pt x="10547" y="16660"/>
                </a:moveTo>
                <a:lnTo>
                  <a:pt x="1292" y="16660"/>
                </a:lnTo>
                <a:lnTo>
                  <a:pt x="1292" y="2558"/>
                </a:lnTo>
                <a:lnTo>
                  <a:pt x="10547" y="2558"/>
                </a:lnTo>
                <a:lnTo>
                  <a:pt x="10547" y="16660"/>
                </a:lnTo>
                <a:close/>
              </a:path>
            </a:pathLst>
          </a:custGeom>
          <a:ln w="38100">
            <a:headEnd type="none" w="sm" len="sm"/>
            <a:tailEnd type="none" w="sm" len="sm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9929" y="8474099"/>
            <a:ext cx="1718110" cy="9925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9" name="Google Shape;617;p36"/>
          <p:cNvGrpSpPr/>
          <p:nvPr/>
        </p:nvGrpSpPr>
        <p:grpSpPr>
          <a:xfrm>
            <a:off x="5476822" y="9895144"/>
            <a:ext cx="624324" cy="596325"/>
            <a:chOff x="4604550" y="3714775"/>
            <a:chExt cx="439625" cy="319075"/>
          </a:xfrm>
        </p:grpSpPr>
        <p:sp>
          <p:nvSpPr>
            <p:cNvPr id="10" name="Google Shape;618;p36"/>
            <p:cNvSpPr/>
            <p:nvPr/>
          </p:nvSpPr>
          <p:spPr>
            <a:xfrm>
              <a:off x="4604550" y="3714775"/>
              <a:ext cx="439625" cy="319075"/>
            </a:xfrm>
            <a:custGeom>
              <a:avLst/>
              <a:gdLst/>
              <a:ahLst/>
              <a:cxnLst/>
              <a:rect l="l" t="t" r="r" b="b"/>
              <a:pathLst>
                <a:path w="17585" h="12763" fill="none" extrusionOk="0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2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ln w="38100">
              <a:headEnd type="none" w="sm" len="sm"/>
              <a:tailEnd type="none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619;p36"/>
            <p:cNvSpPr/>
            <p:nvPr/>
          </p:nvSpPr>
          <p:spPr>
            <a:xfrm>
              <a:off x="4647175" y="3761675"/>
              <a:ext cx="354400" cy="213725"/>
            </a:xfrm>
            <a:custGeom>
              <a:avLst/>
              <a:gdLst/>
              <a:ahLst/>
              <a:cxnLst/>
              <a:rect l="l" t="t" r="r" b="b"/>
              <a:pathLst>
                <a:path w="14176" h="8549" fill="none" extrusionOk="0">
                  <a:moveTo>
                    <a:pt x="1" y="8549"/>
                  </a:moveTo>
                  <a:lnTo>
                    <a:pt x="3654" y="4408"/>
                  </a:lnTo>
                  <a:lnTo>
                    <a:pt x="5821" y="5699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10571" y="3337"/>
                  </a:lnTo>
                  <a:lnTo>
                    <a:pt x="14175" y="0"/>
                  </a:lnTo>
                </a:path>
              </a:pathLst>
            </a:custGeom>
            <a:ln w="38100">
              <a:headEnd type="none" w="sm" len="sm"/>
              <a:tailEnd type="none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" name="Google Shape;573;p36"/>
          <p:cNvGrpSpPr/>
          <p:nvPr/>
        </p:nvGrpSpPr>
        <p:grpSpPr>
          <a:xfrm>
            <a:off x="5355177" y="10924768"/>
            <a:ext cx="867614" cy="579996"/>
            <a:chOff x="5247525" y="3007275"/>
            <a:chExt cx="517575" cy="384825"/>
          </a:xfrm>
        </p:grpSpPr>
        <p:sp>
          <p:nvSpPr>
            <p:cNvPr id="13" name="Google Shape;574;p36"/>
            <p:cNvSpPr/>
            <p:nvPr/>
          </p:nvSpPr>
          <p:spPr>
            <a:xfrm>
              <a:off x="5247525" y="3007275"/>
              <a:ext cx="348900" cy="348900"/>
            </a:xfrm>
            <a:custGeom>
              <a:avLst/>
              <a:gdLst/>
              <a:ahLst/>
              <a:cxnLst/>
              <a:rect l="l" t="t" r="r" b="b"/>
              <a:pathLst>
                <a:path w="13956" h="13956" fill="none" extrusionOk="0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ln w="38100">
              <a:headEnd type="none" w="sm" len="sm"/>
              <a:tailEnd type="none" w="sm" len="sm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575;p36"/>
            <p:cNvSpPr/>
            <p:nvPr/>
          </p:nvSpPr>
          <p:spPr>
            <a:xfrm>
              <a:off x="5566575" y="3193575"/>
              <a:ext cx="198525" cy="198525"/>
            </a:xfrm>
            <a:custGeom>
              <a:avLst/>
              <a:gdLst/>
              <a:ahLst/>
              <a:cxnLst/>
              <a:rect l="l" t="t" r="r" b="b"/>
              <a:pathLst>
                <a:path w="7941" h="7941" fill="none" extrusionOk="0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ln w="38100">
              <a:headEnd type="none" w="sm" len="sm"/>
              <a:tailEnd type="none" w="sm" len="sm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" name="ZoneTexte 17"/>
          <p:cNvSpPr txBox="1"/>
          <p:nvPr/>
        </p:nvSpPr>
        <p:spPr>
          <a:xfrm>
            <a:off x="23936504" y="0"/>
            <a:ext cx="441146" cy="646331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</a:rPr>
              <a:t>3</a:t>
            </a:r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16" name="Picture 2" descr="C:\Users\Karim\Desktop\Data_Science\Projets\Projet_07\P7_Yahiatene_Karim\app_scoring\images\log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69674" y="3995438"/>
            <a:ext cx="2569513" cy="2359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8748859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1558408" y="6997386"/>
            <a:ext cx="10895611" cy="41857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300" spc="300" dirty="0" smtClean="0">
                <a:solidFill>
                  <a:schemeClr val="accent2"/>
                </a:solidFill>
                <a:latin typeface="Nunito" charset="0"/>
                <a:ea typeface="Nunito" charset="0"/>
                <a:cs typeface="Nunito" charset="0"/>
              </a:rPr>
              <a:t>NETTOYAGE</a:t>
            </a:r>
          </a:p>
          <a:p>
            <a:r>
              <a:rPr lang="en-US" sz="13300" spc="300" dirty="0" smtClean="0">
                <a:solidFill>
                  <a:schemeClr val="accent2"/>
                </a:solidFill>
                <a:latin typeface="Nunito" charset="0"/>
                <a:ea typeface="Nunito" charset="0"/>
                <a:cs typeface="Nunito" charset="0"/>
              </a:rPr>
              <a:t>DONNEES</a:t>
            </a:r>
            <a:endParaRPr lang="en-US" sz="13300" spc="300" dirty="0">
              <a:solidFill>
                <a:schemeClr val="accent2"/>
              </a:solidFill>
              <a:latin typeface="Nunito" charset="0"/>
              <a:ea typeface="Nunito" charset="0"/>
              <a:cs typeface="Nunito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15835816" y="0"/>
            <a:ext cx="8541834" cy="13716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Nunito Light" charset="0"/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17244912" y="4242322"/>
            <a:ext cx="6502122" cy="3202553"/>
            <a:chOff x="10263392" y="3506605"/>
            <a:chExt cx="3873862" cy="1908031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38" name="Freeform 1025"/>
            <p:cNvSpPr>
              <a:spLocks/>
            </p:cNvSpPr>
            <p:nvPr/>
          </p:nvSpPr>
          <p:spPr bwMode="auto">
            <a:xfrm>
              <a:off x="13526123" y="4299560"/>
              <a:ext cx="611131" cy="926798"/>
            </a:xfrm>
            <a:custGeom>
              <a:avLst/>
              <a:gdLst>
                <a:gd name="T0" fmla="*/ 14 w 242"/>
                <a:gd name="T1" fmla="*/ 367 h 367"/>
                <a:gd name="T2" fmla="*/ 0 w 242"/>
                <a:gd name="T3" fmla="*/ 358 h 367"/>
                <a:gd name="T4" fmla="*/ 229 w 242"/>
                <a:gd name="T5" fmla="*/ 0 h 367"/>
                <a:gd name="T6" fmla="*/ 242 w 242"/>
                <a:gd name="T7" fmla="*/ 9 h 367"/>
                <a:gd name="T8" fmla="*/ 14 w 242"/>
                <a:gd name="T9" fmla="*/ 367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2" h="367">
                  <a:moveTo>
                    <a:pt x="14" y="367"/>
                  </a:moveTo>
                  <a:lnTo>
                    <a:pt x="0" y="358"/>
                  </a:lnTo>
                  <a:lnTo>
                    <a:pt x="229" y="0"/>
                  </a:lnTo>
                  <a:lnTo>
                    <a:pt x="242" y="9"/>
                  </a:lnTo>
                  <a:lnTo>
                    <a:pt x="14" y="3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Nunito Light" charset="0"/>
              </a:endParaRPr>
            </a:p>
          </p:txBody>
        </p:sp>
        <p:sp>
          <p:nvSpPr>
            <p:cNvPr id="39" name="Freeform 1026"/>
            <p:cNvSpPr>
              <a:spLocks/>
            </p:cNvSpPr>
            <p:nvPr/>
          </p:nvSpPr>
          <p:spPr bwMode="auto">
            <a:xfrm>
              <a:off x="13182678" y="4370269"/>
              <a:ext cx="378800" cy="851039"/>
            </a:xfrm>
            <a:custGeom>
              <a:avLst/>
              <a:gdLst>
                <a:gd name="T0" fmla="*/ 136 w 150"/>
                <a:gd name="T1" fmla="*/ 337 h 337"/>
                <a:gd name="T2" fmla="*/ 0 w 150"/>
                <a:gd name="T3" fmla="*/ 6 h 337"/>
                <a:gd name="T4" fmla="*/ 14 w 150"/>
                <a:gd name="T5" fmla="*/ 0 h 337"/>
                <a:gd name="T6" fmla="*/ 150 w 150"/>
                <a:gd name="T7" fmla="*/ 331 h 337"/>
                <a:gd name="T8" fmla="*/ 136 w 150"/>
                <a:gd name="T9" fmla="*/ 337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0" h="337">
                  <a:moveTo>
                    <a:pt x="136" y="337"/>
                  </a:moveTo>
                  <a:lnTo>
                    <a:pt x="0" y="6"/>
                  </a:lnTo>
                  <a:lnTo>
                    <a:pt x="14" y="0"/>
                  </a:lnTo>
                  <a:lnTo>
                    <a:pt x="150" y="331"/>
                  </a:lnTo>
                  <a:lnTo>
                    <a:pt x="136" y="3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Nunito Light" charset="0"/>
              </a:endParaRPr>
            </a:p>
          </p:txBody>
        </p:sp>
        <p:sp>
          <p:nvSpPr>
            <p:cNvPr id="42" name="Freeform 1027"/>
            <p:cNvSpPr>
              <a:spLocks/>
            </p:cNvSpPr>
            <p:nvPr/>
          </p:nvSpPr>
          <p:spPr bwMode="auto">
            <a:xfrm>
              <a:off x="13200356" y="4291983"/>
              <a:ext cx="921747" cy="106065"/>
            </a:xfrm>
            <a:custGeom>
              <a:avLst/>
              <a:gdLst>
                <a:gd name="T0" fmla="*/ 1 w 365"/>
                <a:gd name="T1" fmla="*/ 42 h 42"/>
                <a:gd name="T2" fmla="*/ 0 w 365"/>
                <a:gd name="T3" fmla="*/ 27 h 42"/>
                <a:gd name="T4" fmla="*/ 364 w 365"/>
                <a:gd name="T5" fmla="*/ 0 h 42"/>
                <a:gd name="T6" fmla="*/ 365 w 365"/>
                <a:gd name="T7" fmla="*/ 16 h 42"/>
                <a:gd name="T8" fmla="*/ 1 w 365"/>
                <a:gd name="T9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5" h="42">
                  <a:moveTo>
                    <a:pt x="1" y="42"/>
                  </a:moveTo>
                  <a:lnTo>
                    <a:pt x="0" y="27"/>
                  </a:lnTo>
                  <a:lnTo>
                    <a:pt x="364" y="0"/>
                  </a:lnTo>
                  <a:lnTo>
                    <a:pt x="365" y="16"/>
                  </a:lnTo>
                  <a:lnTo>
                    <a:pt x="1" y="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Nunito Light" charset="0"/>
              </a:endParaRPr>
            </a:p>
          </p:txBody>
        </p:sp>
        <p:sp>
          <p:nvSpPr>
            <p:cNvPr id="43" name="Freeform 1028"/>
            <p:cNvSpPr>
              <a:spLocks/>
            </p:cNvSpPr>
            <p:nvPr/>
          </p:nvSpPr>
          <p:spPr bwMode="auto">
            <a:xfrm>
              <a:off x="13137221" y="3524282"/>
              <a:ext cx="83336" cy="853563"/>
            </a:xfrm>
            <a:custGeom>
              <a:avLst/>
              <a:gdLst>
                <a:gd name="T0" fmla="*/ 17 w 33"/>
                <a:gd name="T1" fmla="*/ 338 h 338"/>
                <a:gd name="T2" fmla="*/ 0 w 33"/>
                <a:gd name="T3" fmla="*/ 1 h 338"/>
                <a:gd name="T4" fmla="*/ 16 w 33"/>
                <a:gd name="T5" fmla="*/ 0 h 338"/>
                <a:gd name="T6" fmla="*/ 33 w 33"/>
                <a:gd name="T7" fmla="*/ 338 h 338"/>
                <a:gd name="T8" fmla="*/ 17 w 33"/>
                <a:gd name="T9" fmla="*/ 338 h 3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38">
                  <a:moveTo>
                    <a:pt x="17" y="338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33" y="338"/>
                  </a:lnTo>
                  <a:lnTo>
                    <a:pt x="17" y="3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Nunito Light" charset="0"/>
              </a:endParaRPr>
            </a:p>
          </p:txBody>
        </p:sp>
        <p:sp>
          <p:nvSpPr>
            <p:cNvPr id="44" name="Freeform 1029"/>
            <p:cNvSpPr>
              <a:spLocks/>
            </p:cNvSpPr>
            <p:nvPr/>
          </p:nvSpPr>
          <p:spPr bwMode="auto">
            <a:xfrm>
              <a:off x="13144799" y="3509129"/>
              <a:ext cx="989931" cy="818209"/>
            </a:xfrm>
            <a:custGeom>
              <a:avLst/>
              <a:gdLst>
                <a:gd name="T0" fmla="*/ 382 w 392"/>
                <a:gd name="T1" fmla="*/ 324 h 324"/>
                <a:gd name="T2" fmla="*/ 0 w 392"/>
                <a:gd name="T3" fmla="*/ 13 h 324"/>
                <a:gd name="T4" fmla="*/ 10 w 392"/>
                <a:gd name="T5" fmla="*/ 0 h 324"/>
                <a:gd name="T6" fmla="*/ 392 w 392"/>
                <a:gd name="T7" fmla="*/ 312 h 324"/>
                <a:gd name="T8" fmla="*/ 382 w 392"/>
                <a:gd name="T9" fmla="*/ 324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2" h="324">
                  <a:moveTo>
                    <a:pt x="382" y="324"/>
                  </a:moveTo>
                  <a:lnTo>
                    <a:pt x="0" y="13"/>
                  </a:lnTo>
                  <a:lnTo>
                    <a:pt x="10" y="0"/>
                  </a:lnTo>
                  <a:lnTo>
                    <a:pt x="392" y="312"/>
                  </a:lnTo>
                  <a:lnTo>
                    <a:pt x="382" y="3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Nunito Light" charset="0"/>
              </a:endParaRPr>
            </a:p>
          </p:txBody>
        </p:sp>
        <p:sp>
          <p:nvSpPr>
            <p:cNvPr id="45" name="Rectangle 1030"/>
            <p:cNvSpPr>
              <a:spLocks noChangeArrowheads="1"/>
            </p:cNvSpPr>
            <p:nvPr/>
          </p:nvSpPr>
          <p:spPr bwMode="auto">
            <a:xfrm>
              <a:off x="12137190" y="3506605"/>
              <a:ext cx="1020235" cy="3788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Nunito Light" charset="0"/>
              </a:endParaRPr>
            </a:p>
          </p:txBody>
        </p:sp>
        <p:sp>
          <p:nvSpPr>
            <p:cNvPr id="46" name="Freeform 1031"/>
            <p:cNvSpPr>
              <a:spLocks/>
            </p:cNvSpPr>
            <p:nvPr/>
          </p:nvSpPr>
          <p:spPr bwMode="auto">
            <a:xfrm>
              <a:off x="12127087" y="3509129"/>
              <a:ext cx="1040438" cy="593455"/>
            </a:xfrm>
            <a:custGeom>
              <a:avLst/>
              <a:gdLst>
                <a:gd name="T0" fmla="*/ 8 w 412"/>
                <a:gd name="T1" fmla="*/ 235 h 235"/>
                <a:gd name="T2" fmla="*/ 0 w 412"/>
                <a:gd name="T3" fmla="*/ 221 h 235"/>
                <a:gd name="T4" fmla="*/ 404 w 412"/>
                <a:gd name="T5" fmla="*/ 0 h 235"/>
                <a:gd name="T6" fmla="*/ 412 w 412"/>
                <a:gd name="T7" fmla="*/ 14 h 235"/>
                <a:gd name="T8" fmla="*/ 8 w 412"/>
                <a:gd name="T9" fmla="*/ 235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2" h="235">
                  <a:moveTo>
                    <a:pt x="8" y="235"/>
                  </a:moveTo>
                  <a:lnTo>
                    <a:pt x="0" y="221"/>
                  </a:lnTo>
                  <a:lnTo>
                    <a:pt x="404" y="0"/>
                  </a:lnTo>
                  <a:lnTo>
                    <a:pt x="412" y="14"/>
                  </a:lnTo>
                  <a:lnTo>
                    <a:pt x="8" y="2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Nunito Light" charset="0"/>
              </a:endParaRPr>
            </a:p>
          </p:txBody>
        </p:sp>
        <p:sp>
          <p:nvSpPr>
            <p:cNvPr id="47" name="Freeform 1032"/>
            <p:cNvSpPr>
              <a:spLocks/>
            </p:cNvSpPr>
            <p:nvPr/>
          </p:nvSpPr>
          <p:spPr bwMode="auto">
            <a:xfrm>
              <a:off x="11268474" y="4064703"/>
              <a:ext cx="873766" cy="262635"/>
            </a:xfrm>
            <a:custGeom>
              <a:avLst/>
              <a:gdLst>
                <a:gd name="T0" fmla="*/ 4 w 346"/>
                <a:gd name="T1" fmla="*/ 104 h 104"/>
                <a:gd name="T2" fmla="*/ 0 w 346"/>
                <a:gd name="T3" fmla="*/ 89 h 104"/>
                <a:gd name="T4" fmla="*/ 342 w 346"/>
                <a:gd name="T5" fmla="*/ 0 h 104"/>
                <a:gd name="T6" fmla="*/ 346 w 346"/>
                <a:gd name="T7" fmla="*/ 16 h 104"/>
                <a:gd name="T8" fmla="*/ 4 w 346"/>
                <a:gd name="T9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6" h="104">
                  <a:moveTo>
                    <a:pt x="4" y="104"/>
                  </a:moveTo>
                  <a:lnTo>
                    <a:pt x="0" y="89"/>
                  </a:lnTo>
                  <a:lnTo>
                    <a:pt x="342" y="0"/>
                  </a:lnTo>
                  <a:lnTo>
                    <a:pt x="346" y="16"/>
                  </a:lnTo>
                  <a:lnTo>
                    <a:pt x="4" y="10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Nunito Light" charset="0"/>
              </a:endParaRPr>
            </a:p>
          </p:txBody>
        </p:sp>
        <p:sp>
          <p:nvSpPr>
            <p:cNvPr id="48" name="Freeform 1033"/>
            <p:cNvSpPr>
              <a:spLocks/>
            </p:cNvSpPr>
            <p:nvPr/>
          </p:nvSpPr>
          <p:spPr bwMode="auto">
            <a:xfrm>
              <a:off x="10528553" y="3506605"/>
              <a:ext cx="1611163" cy="318192"/>
            </a:xfrm>
            <a:custGeom>
              <a:avLst/>
              <a:gdLst>
                <a:gd name="T0" fmla="*/ 3 w 638"/>
                <a:gd name="T1" fmla="*/ 126 h 126"/>
                <a:gd name="T2" fmla="*/ 0 w 638"/>
                <a:gd name="T3" fmla="*/ 111 h 126"/>
                <a:gd name="T4" fmla="*/ 635 w 638"/>
                <a:gd name="T5" fmla="*/ 0 h 126"/>
                <a:gd name="T6" fmla="*/ 638 w 638"/>
                <a:gd name="T7" fmla="*/ 15 h 126"/>
                <a:gd name="T8" fmla="*/ 3 w 638"/>
                <a:gd name="T9" fmla="*/ 126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8" h="126">
                  <a:moveTo>
                    <a:pt x="3" y="126"/>
                  </a:moveTo>
                  <a:lnTo>
                    <a:pt x="0" y="111"/>
                  </a:lnTo>
                  <a:lnTo>
                    <a:pt x="635" y="0"/>
                  </a:lnTo>
                  <a:lnTo>
                    <a:pt x="638" y="15"/>
                  </a:lnTo>
                  <a:lnTo>
                    <a:pt x="3" y="1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Nunito Light" charset="0"/>
              </a:endParaRPr>
            </a:p>
          </p:txBody>
        </p:sp>
        <p:sp>
          <p:nvSpPr>
            <p:cNvPr id="49" name="Rectangle 1034"/>
            <p:cNvSpPr>
              <a:spLocks noChangeArrowheads="1"/>
            </p:cNvSpPr>
            <p:nvPr/>
          </p:nvSpPr>
          <p:spPr bwMode="auto">
            <a:xfrm>
              <a:off x="12116986" y="3526807"/>
              <a:ext cx="40405" cy="5581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Nunito Light" charset="0"/>
              </a:endParaRPr>
            </a:p>
          </p:txBody>
        </p:sp>
        <p:sp>
          <p:nvSpPr>
            <p:cNvPr id="50" name="Freeform 1035"/>
            <p:cNvSpPr>
              <a:spLocks/>
            </p:cNvSpPr>
            <p:nvPr/>
          </p:nvSpPr>
          <p:spPr bwMode="auto">
            <a:xfrm>
              <a:off x="10520976" y="3789442"/>
              <a:ext cx="765177" cy="535371"/>
            </a:xfrm>
            <a:custGeom>
              <a:avLst/>
              <a:gdLst>
                <a:gd name="T0" fmla="*/ 294 w 303"/>
                <a:gd name="T1" fmla="*/ 212 h 212"/>
                <a:gd name="T2" fmla="*/ 0 w 303"/>
                <a:gd name="T3" fmla="*/ 13 h 212"/>
                <a:gd name="T4" fmla="*/ 9 w 303"/>
                <a:gd name="T5" fmla="*/ 0 h 212"/>
                <a:gd name="T6" fmla="*/ 303 w 303"/>
                <a:gd name="T7" fmla="*/ 199 h 212"/>
                <a:gd name="T8" fmla="*/ 294 w 303"/>
                <a:gd name="T9" fmla="*/ 212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3" h="212">
                  <a:moveTo>
                    <a:pt x="294" y="212"/>
                  </a:moveTo>
                  <a:lnTo>
                    <a:pt x="0" y="13"/>
                  </a:lnTo>
                  <a:lnTo>
                    <a:pt x="9" y="0"/>
                  </a:lnTo>
                  <a:lnTo>
                    <a:pt x="303" y="199"/>
                  </a:lnTo>
                  <a:lnTo>
                    <a:pt x="294" y="2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Nunito Light" charset="0"/>
              </a:endParaRPr>
            </a:p>
          </p:txBody>
        </p:sp>
        <p:sp>
          <p:nvSpPr>
            <p:cNvPr id="51" name="Freeform 1036"/>
            <p:cNvSpPr>
              <a:spLocks/>
            </p:cNvSpPr>
            <p:nvPr/>
          </p:nvSpPr>
          <p:spPr bwMode="auto">
            <a:xfrm>
              <a:off x="10273493" y="4291983"/>
              <a:ext cx="1010134" cy="560624"/>
            </a:xfrm>
            <a:custGeom>
              <a:avLst/>
              <a:gdLst>
                <a:gd name="T0" fmla="*/ 7 w 400"/>
                <a:gd name="T1" fmla="*/ 222 h 222"/>
                <a:gd name="T2" fmla="*/ 0 w 400"/>
                <a:gd name="T3" fmla="*/ 208 h 222"/>
                <a:gd name="T4" fmla="*/ 393 w 400"/>
                <a:gd name="T5" fmla="*/ 0 h 222"/>
                <a:gd name="T6" fmla="*/ 400 w 400"/>
                <a:gd name="T7" fmla="*/ 14 h 222"/>
                <a:gd name="T8" fmla="*/ 7 w 400"/>
                <a:gd name="T9" fmla="*/ 222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222">
                  <a:moveTo>
                    <a:pt x="7" y="222"/>
                  </a:moveTo>
                  <a:lnTo>
                    <a:pt x="0" y="208"/>
                  </a:lnTo>
                  <a:lnTo>
                    <a:pt x="393" y="0"/>
                  </a:lnTo>
                  <a:lnTo>
                    <a:pt x="400" y="14"/>
                  </a:lnTo>
                  <a:lnTo>
                    <a:pt x="7" y="2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Nunito Light" charset="0"/>
              </a:endParaRPr>
            </a:p>
          </p:txBody>
        </p:sp>
        <p:sp>
          <p:nvSpPr>
            <p:cNvPr id="60" name="Freeform 1037"/>
            <p:cNvSpPr>
              <a:spLocks/>
            </p:cNvSpPr>
            <p:nvPr/>
          </p:nvSpPr>
          <p:spPr bwMode="auto">
            <a:xfrm>
              <a:off x="10263392" y="3799542"/>
              <a:ext cx="287888" cy="1040439"/>
            </a:xfrm>
            <a:custGeom>
              <a:avLst/>
              <a:gdLst>
                <a:gd name="T0" fmla="*/ 15 w 114"/>
                <a:gd name="T1" fmla="*/ 412 h 412"/>
                <a:gd name="T2" fmla="*/ 0 w 114"/>
                <a:gd name="T3" fmla="*/ 408 h 412"/>
                <a:gd name="T4" fmla="*/ 99 w 114"/>
                <a:gd name="T5" fmla="*/ 0 h 412"/>
                <a:gd name="T6" fmla="*/ 114 w 114"/>
                <a:gd name="T7" fmla="*/ 4 h 412"/>
                <a:gd name="T8" fmla="*/ 15 w 114"/>
                <a:gd name="T9" fmla="*/ 412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4" h="412">
                  <a:moveTo>
                    <a:pt x="15" y="412"/>
                  </a:moveTo>
                  <a:lnTo>
                    <a:pt x="0" y="408"/>
                  </a:lnTo>
                  <a:lnTo>
                    <a:pt x="99" y="0"/>
                  </a:lnTo>
                  <a:lnTo>
                    <a:pt x="114" y="4"/>
                  </a:lnTo>
                  <a:lnTo>
                    <a:pt x="15" y="4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Nunito Light" charset="0"/>
              </a:endParaRPr>
            </a:p>
          </p:txBody>
        </p:sp>
        <p:sp>
          <p:nvSpPr>
            <p:cNvPr id="61" name="Freeform 1038"/>
            <p:cNvSpPr>
              <a:spLocks/>
            </p:cNvSpPr>
            <p:nvPr/>
          </p:nvSpPr>
          <p:spPr bwMode="auto">
            <a:xfrm>
              <a:off x="12132139" y="4067229"/>
              <a:ext cx="1073267" cy="330820"/>
            </a:xfrm>
            <a:custGeom>
              <a:avLst/>
              <a:gdLst>
                <a:gd name="T0" fmla="*/ 421 w 425"/>
                <a:gd name="T1" fmla="*/ 131 h 131"/>
                <a:gd name="T2" fmla="*/ 0 w 425"/>
                <a:gd name="T3" fmla="*/ 15 h 131"/>
                <a:gd name="T4" fmla="*/ 4 w 425"/>
                <a:gd name="T5" fmla="*/ 0 h 131"/>
                <a:gd name="T6" fmla="*/ 425 w 425"/>
                <a:gd name="T7" fmla="*/ 116 h 131"/>
                <a:gd name="T8" fmla="*/ 421 w 425"/>
                <a:gd name="T9" fmla="*/ 131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5" h="131">
                  <a:moveTo>
                    <a:pt x="421" y="131"/>
                  </a:moveTo>
                  <a:lnTo>
                    <a:pt x="0" y="15"/>
                  </a:lnTo>
                  <a:lnTo>
                    <a:pt x="4" y="0"/>
                  </a:lnTo>
                  <a:lnTo>
                    <a:pt x="425" y="116"/>
                  </a:lnTo>
                  <a:lnTo>
                    <a:pt x="421" y="1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Nunito Light" charset="0"/>
              </a:endParaRPr>
            </a:p>
          </p:txBody>
        </p:sp>
        <p:sp>
          <p:nvSpPr>
            <p:cNvPr id="62" name="Freeform 1039"/>
            <p:cNvSpPr>
              <a:spLocks/>
            </p:cNvSpPr>
            <p:nvPr/>
          </p:nvSpPr>
          <p:spPr bwMode="auto">
            <a:xfrm>
              <a:off x="12771049" y="5229506"/>
              <a:ext cx="777804" cy="185130"/>
            </a:xfrm>
            <a:custGeom>
              <a:avLst/>
              <a:gdLst>
                <a:gd name="T0" fmla="*/ 4 w 406"/>
                <a:gd name="T1" fmla="*/ 105 h 105"/>
                <a:gd name="T2" fmla="*/ 0 w 406"/>
                <a:gd name="T3" fmla="*/ 90 h 105"/>
                <a:gd name="T4" fmla="*/ 402 w 406"/>
                <a:gd name="T5" fmla="*/ 0 h 105"/>
                <a:gd name="T6" fmla="*/ 406 w 406"/>
                <a:gd name="T7" fmla="*/ 15 h 105"/>
                <a:gd name="T8" fmla="*/ 4 w 406"/>
                <a:gd name="T9" fmla="*/ 10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6" h="105">
                  <a:moveTo>
                    <a:pt x="4" y="105"/>
                  </a:moveTo>
                  <a:lnTo>
                    <a:pt x="0" y="90"/>
                  </a:lnTo>
                  <a:lnTo>
                    <a:pt x="402" y="0"/>
                  </a:lnTo>
                  <a:lnTo>
                    <a:pt x="406" y="15"/>
                  </a:lnTo>
                  <a:lnTo>
                    <a:pt x="4" y="1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Nunito Light" charset="0"/>
              </a:endParaRPr>
            </a:p>
          </p:txBody>
        </p:sp>
        <p:sp>
          <p:nvSpPr>
            <p:cNvPr id="63" name="Freeform 1040"/>
            <p:cNvSpPr>
              <a:spLocks/>
            </p:cNvSpPr>
            <p:nvPr/>
          </p:nvSpPr>
          <p:spPr bwMode="auto">
            <a:xfrm>
              <a:off x="12493263" y="4362692"/>
              <a:ext cx="719720" cy="601031"/>
            </a:xfrm>
            <a:custGeom>
              <a:avLst/>
              <a:gdLst>
                <a:gd name="T0" fmla="*/ 10 w 285"/>
                <a:gd name="T1" fmla="*/ 238 h 238"/>
                <a:gd name="T2" fmla="*/ 0 w 285"/>
                <a:gd name="T3" fmla="*/ 226 h 238"/>
                <a:gd name="T4" fmla="*/ 275 w 285"/>
                <a:gd name="T5" fmla="*/ 0 h 238"/>
                <a:gd name="T6" fmla="*/ 285 w 285"/>
                <a:gd name="T7" fmla="*/ 12 h 238"/>
                <a:gd name="T8" fmla="*/ 10 w 285"/>
                <a:gd name="T9" fmla="*/ 23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5" h="238">
                  <a:moveTo>
                    <a:pt x="10" y="238"/>
                  </a:moveTo>
                  <a:lnTo>
                    <a:pt x="0" y="226"/>
                  </a:lnTo>
                  <a:lnTo>
                    <a:pt x="275" y="0"/>
                  </a:lnTo>
                  <a:lnTo>
                    <a:pt x="285" y="12"/>
                  </a:lnTo>
                  <a:lnTo>
                    <a:pt x="10" y="2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Nunito Light" charset="0"/>
              </a:endParaRPr>
            </a:p>
          </p:txBody>
        </p:sp>
        <p:sp>
          <p:nvSpPr>
            <p:cNvPr id="64" name="Rectangle 1041"/>
            <p:cNvSpPr>
              <a:spLocks noChangeArrowheads="1"/>
            </p:cNvSpPr>
            <p:nvPr/>
          </p:nvSpPr>
          <p:spPr bwMode="auto">
            <a:xfrm>
              <a:off x="12116986" y="4084906"/>
              <a:ext cx="45719" cy="75045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Nunito Light" charset="0"/>
              </a:endParaRPr>
            </a:p>
          </p:txBody>
        </p:sp>
        <p:sp>
          <p:nvSpPr>
            <p:cNvPr id="65" name="Freeform 1042"/>
            <p:cNvSpPr>
              <a:spLocks/>
            </p:cNvSpPr>
            <p:nvPr/>
          </p:nvSpPr>
          <p:spPr bwMode="auto">
            <a:xfrm>
              <a:off x="11258372" y="4297035"/>
              <a:ext cx="484865" cy="628382"/>
            </a:xfrm>
            <a:custGeom>
              <a:avLst/>
              <a:gdLst>
                <a:gd name="T0" fmla="*/ 171 w 184"/>
                <a:gd name="T1" fmla="*/ 252 h 252"/>
                <a:gd name="T2" fmla="*/ 0 w 184"/>
                <a:gd name="T3" fmla="*/ 9 h 252"/>
                <a:gd name="T4" fmla="*/ 12 w 184"/>
                <a:gd name="T5" fmla="*/ 0 h 252"/>
                <a:gd name="T6" fmla="*/ 184 w 184"/>
                <a:gd name="T7" fmla="*/ 243 h 252"/>
                <a:gd name="T8" fmla="*/ 171 w 184"/>
                <a:gd name="T9" fmla="*/ 252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4" h="252">
                  <a:moveTo>
                    <a:pt x="171" y="252"/>
                  </a:moveTo>
                  <a:lnTo>
                    <a:pt x="0" y="9"/>
                  </a:lnTo>
                  <a:lnTo>
                    <a:pt x="12" y="0"/>
                  </a:lnTo>
                  <a:lnTo>
                    <a:pt x="184" y="243"/>
                  </a:lnTo>
                  <a:lnTo>
                    <a:pt x="171" y="2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Nunito Light" charset="0"/>
              </a:endParaRPr>
            </a:p>
          </p:txBody>
        </p:sp>
        <p:sp>
          <p:nvSpPr>
            <p:cNvPr id="66" name="Freeform 1043"/>
            <p:cNvSpPr>
              <a:spLocks/>
            </p:cNvSpPr>
            <p:nvPr/>
          </p:nvSpPr>
          <p:spPr bwMode="auto">
            <a:xfrm>
              <a:off x="10278543" y="4814728"/>
              <a:ext cx="1310650" cy="333301"/>
            </a:xfrm>
            <a:custGeom>
              <a:avLst/>
              <a:gdLst>
                <a:gd name="T0" fmla="*/ 550 w 553"/>
                <a:gd name="T1" fmla="*/ 128 h 128"/>
                <a:gd name="T2" fmla="*/ 0 w 553"/>
                <a:gd name="T3" fmla="*/ 16 h 128"/>
                <a:gd name="T4" fmla="*/ 3 w 553"/>
                <a:gd name="T5" fmla="*/ 0 h 128"/>
                <a:gd name="T6" fmla="*/ 553 w 553"/>
                <a:gd name="T7" fmla="*/ 113 h 128"/>
                <a:gd name="T8" fmla="*/ 550 w 553"/>
                <a:gd name="T9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3" h="128">
                  <a:moveTo>
                    <a:pt x="550" y="128"/>
                  </a:moveTo>
                  <a:lnTo>
                    <a:pt x="0" y="16"/>
                  </a:lnTo>
                  <a:lnTo>
                    <a:pt x="3" y="0"/>
                  </a:lnTo>
                  <a:lnTo>
                    <a:pt x="553" y="113"/>
                  </a:lnTo>
                  <a:lnTo>
                    <a:pt x="550" y="1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Nunito Light" charset="0"/>
              </a:endParaRPr>
            </a:p>
          </p:txBody>
        </p:sp>
      </p:grpSp>
      <p:sp>
        <p:nvSpPr>
          <p:cNvPr id="67" name="Freeform 1053"/>
          <p:cNvSpPr>
            <a:spLocks/>
          </p:cNvSpPr>
          <p:nvPr/>
        </p:nvSpPr>
        <p:spPr bwMode="auto">
          <a:xfrm>
            <a:off x="19270996" y="6442853"/>
            <a:ext cx="2182918" cy="2678844"/>
          </a:xfrm>
          <a:custGeom>
            <a:avLst/>
            <a:gdLst>
              <a:gd name="T0" fmla="*/ 265 w 521"/>
              <a:gd name="T1" fmla="*/ 0 h 638"/>
              <a:gd name="T2" fmla="*/ 54 w 521"/>
              <a:gd name="T3" fmla="*/ 117 h 638"/>
              <a:gd name="T4" fmla="*/ 41 w 521"/>
              <a:gd name="T5" fmla="*/ 251 h 638"/>
              <a:gd name="T6" fmla="*/ 0 w 521"/>
              <a:gd name="T7" fmla="*/ 391 h 638"/>
              <a:gd name="T8" fmla="*/ 48 w 521"/>
              <a:gd name="T9" fmla="*/ 413 h 638"/>
              <a:gd name="T10" fmla="*/ 34 w 521"/>
              <a:gd name="T11" fmla="*/ 444 h 638"/>
              <a:gd name="T12" fmla="*/ 52 w 521"/>
              <a:gd name="T13" fmla="*/ 459 h 638"/>
              <a:gd name="T14" fmla="*/ 37 w 521"/>
              <a:gd name="T15" fmla="*/ 470 h 638"/>
              <a:gd name="T16" fmla="*/ 49 w 521"/>
              <a:gd name="T17" fmla="*/ 507 h 638"/>
              <a:gd name="T18" fmla="*/ 49 w 521"/>
              <a:gd name="T19" fmla="*/ 506 h 638"/>
              <a:gd name="T20" fmla="*/ 74 w 521"/>
              <a:gd name="T21" fmla="*/ 556 h 638"/>
              <a:gd name="T22" fmla="*/ 180 w 521"/>
              <a:gd name="T23" fmla="*/ 544 h 638"/>
              <a:gd name="T24" fmla="*/ 180 w 521"/>
              <a:gd name="T25" fmla="*/ 638 h 638"/>
              <a:gd name="T26" fmla="*/ 423 w 521"/>
              <a:gd name="T27" fmla="*/ 638 h 638"/>
              <a:gd name="T28" fmla="*/ 416 w 521"/>
              <a:gd name="T29" fmla="*/ 504 h 638"/>
              <a:gd name="T30" fmla="*/ 521 w 521"/>
              <a:gd name="T31" fmla="*/ 265 h 638"/>
              <a:gd name="T32" fmla="*/ 265 w 521"/>
              <a:gd name="T33" fmla="*/ 0 h 6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521" h="638">
                <a:moveTo>
                  <a:pt x="265" y="0"/>
                </a:moveTo>
                <a:cubicBezTo>
                  <a:pt x="158" y="0"/>
                  <a:pt x="92" y="39"/>
                  <a:pt x="54" y="117"/>
                </a:cubicBezTo>
                <a:cubicBezTo>
                  <a:pt x="38" y="149"/>
                  <a:pt x="27" y="237"/>
                  <a:pt x="41" y="251"/>
                </a:cubicBezTo>
                <a:cubicBezTo>
                  <a:pt x="71" y="281"/>
                  <a:pt x="0" y="345"/>
                  <a:pt x="0" y="391"/>
                </a:cubicBezTo>
                <a:cubicBezTo>
                  <a:pt x="0" y="417"/>
                  <a:pt x="37" y="403"/>
                  <a:pt x="48" y="413"/>
                </a:cubicBezTo>
                <a:cubicBezTo>
                  <a:pt x="57" y="423"/>
                  <a:pt x="34" y="438"/>
                  <a:pt x="34" y="444"/>
                </a:cubicBezTo>
                <a:cubicBezTo>
                  <a:pt x="34" y="456"/>
                  <a:pt x="45" y="459"/>
                  <a:pt x="52" y="459"/>
                </a:cubicBezTo>
                <a:cubicBezTo>
                  <a:pt x="52" y="459"/>
                  <a:pt x="37" y="458"/>
                  <a:pt x="37" y="470"/>
                </a:cubicBezTo>
                <a:cubicBezTo>
                  <a:pt x="37" y="485"/>
                  <a:pt x="50" y="478"/>
                  <a:pt x="49" y="507"/>
                </a:cubicBezTo>
                <a:cubicBezTo>
                  <a:pt x="49" y="506"/>
                  <a:pt x="49" y="506"/>
                  <a:pt x="49" y="506"/>
                </a:cubicBezTo>
                <a:cubicBezTo>
                  <a:pt x="46" y="528"/>
                  <a:pt x="46" y="556"/>
                  <a:pt x="74" y="556"/>
                </a:cubicBezTo>
                <a:cubicBezTo>
                  <a:pt x="108" y="556"/>
                  <a:pt x="148" y="533"/>
                  <a:pt x="180" y="544"/>
                </a:cubicBezTo>
                <a:cubicBezTo>
                  <a:pt x="203" y="551"/>
                  <a:pt x="196" y="622"/>
                  <a:pt x="180" y="638"/>
                </a:cubicBezTo>
                <a:cubicBezTo>
                  <a:pt x="423" y="638"/>
                  <a:pt x="423" y="638"/>
                  <a:pt x="423" y="638"/>
                </a:cubicBezTo>
                <a:cubicBezTo>
                  <a:pt x="423" y="638"/>
                  <a:pt x="386" y="595"/>
                  <a:pt x="416" y="504"/>
                </a:cubicBezTo>
                <a:cubicBezTo>
                  <a:pt x="438" y="437"/>
                  <a:pt x="521" y="448"/>
                  <a:pt x="521" y="265"/>
                </a:cubicBezTo>
                <a:cubicBezTo>
                  <a:pt x="521" y="119"/>
                  <a:pt x="422" y="0"/>
                  <a:pt x="26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en-US" sz="3599" dirty="0">
              <a:latin typeface="Nunito Light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17155900" y="4144117"/>
            <a:ext cx="6684386" cy="3123901"/>
            <a:chOff x="17155900" y="4144117"/>
            <a:chExt cx="6684386" cy="3123901"/>
          </a:xfrm>
          <a:solidFill>
            <a:schemeClr val="bg1"/>
          </a:solidFill>
        </p:grpSpPr>
        <p:sp>
          <p:nvSpPr>
            <p:cNvPr id="69" name="Oval 1044"/>
            <p:cNvSpPr>
              <a:spLocks noChangeArrowheads="1"/>
            </p:cNvSpPr>
            <p:nvPr/>
          </p:nvSpPr>
          <p:spPr bwMode="auto">
            <a:xfrm>
              <a:off x="20237414" y="5072383"/>
              <a:ext cx="296706" cy="29670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Nunito Light" charset="0"/>
              </a:endParaRPr>
            </a:p>
          </p:txBody>
        </p:sp>
        <p:sp>
          <p:nvSpPr>
            <p:cNvPr id="70" name="Oval 1045"/>
            <p:cNvSpPr>
              <a:spLocks noChangeArrowheads="1"/>
            </p:cNvSpPr>
            <p:nvPr/>
          </p:nvSpPr>
          <p:spPr bwMode="auto">
            <a:xfrm>
              <a:off x="22013420" y="5581024"/>
              <a:ext cx="330618" cy="32637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Nunito Light" charset="0"/>
              </a:endParaRPr>
            </a:p>
          </p:txBody>
        </p:sp>
        <p:sp>
          <p:nvSpPr>
            <p:cNvPr id="71" name="Oval 1046"/>
            <p:cNvSpPr>
              <a:spLocks noChangeArrowheads="1"/>
            </p:cNvSpPr>
            <p:nvPr/>
          </p:nvSpPr>
          <p:spPr bwMode="auto">
            <a:xfrm>
              <a:off x="21941361" y="4144117"/>
              <a:ext cx="330618" cy="33061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Nunito Light" charset="0"/>
              </a:endParaRPr>
            </a:p>
          </p:txBody>
        </p:sp>
        <p:sp>
          <p:nvSpPr>
            <p:cNvPr id="72" name="Oval 1047"/>
            <p:cNvSpPr>
              <a:spLocks noChangeArrowheads="1"/>
            </p:cNvSpPr>
            <p:nvPr/>
          </p:nvSpPr>
          <p:spPr bwMode="auto">
            <a:xfrm>
              <a:off x="23598681" y="5508968"/>
              <a:ext cx="241605" cy="2373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Nunito Light" charset="0"/>
              </a:endParaRPr>
            </a:p>
          </p:txBody>
        </p:sp>
        <p:sp>
          <p:nvSpPr>
            <p:cNvPr id="73" name="Oval 1048"/>
            <p:cNvSpPr>
              <a:spLocks noChangeArrowheads="1"/>
            </p:cNvSpPr>
            <p:nvPr/>
          </p:nvSpPr>
          <p:spPr bwMode="auto">
            <a:xfrm>
              <a:off x="18817459" y="5504729"/>
              <a:ext cx="241605" cy="24160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Nunito Light" charset="0"/>
              </a:endParaRPr>
            </a:p>
          </p:txBody>
        </p:sp>
        <p:sp>
          <p:nvSpPr>
            <p:cNvPr id="74" name="Oval 1049"/>
            <p:cNvSpPr>
              <a:spLocks noChangeArrowheads="1"/>
            </p:cNvSpPr>
            <p:nvPr/>
          </p:nvSpPr>
          <p:spPr bwMode="auto">
            <a:xfrm>
              <a:off x="20245891" y="4169548"/>
              <a:ext cx="279754" cy="27975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Nunito Light" charset="0"/>
              </a:endParaRPr>
            </a:p>
          </p:txBody>
        </p:sp>
        <p:sp>
          <p:nvSpPr>
            <p:cNvPr id="75" name="Oval 1050"/>
            <p:cNvSpPr>
              <a:spLocks noChangeArrowheads="1"/>
            </p:cNvSpPr>
            <p:nvPr/>
          </p:nvSpPr>
          <p:spPr bwMode="auto">
            <a:xfrm>
              <a:off x="17155900" y="6365181"/>
              <a:ext cx="241605" cy="2373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Nunito Light" charset="0"/>
              </a:endParaRPr>
            </a:p>
          </p:txBody>
        </p:sp>
        <p:sp>
          <p:nvSpPr>
            <p:cNvPr id="76" name="Oval 1051"/>
            <p:cNvSpPr>
              <a:spLocks noChangeArrowheads="1"/>
            </p:cNvSpPr>
            <p:nvPr/>
          </p:nvSpPr>
          <p:spPr bwMode="auto">
            <a:xfrm>
              <a:off x="22632266" y="7026413"/>
              <a:ext cx="233127" cy="24160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Nunito Light" charset="0"/>
              </a:endParaRPr>
            </a:p>
          </p:txBody>
        </p:sp>
        <p:sp>
          <p:nvSpPr>
            <p:cNvPr id="77" name="Oval 1052"/>
            <p:cNvSpPr>
              <a:spLocks noChangeArrowheads="1"/>
            </p:cNvSpPr>
            <p:nvPr/>
          </p:nvSpPr>
          <p:spPr bwMode="auto">
            <a:xfrm>
              <a:off x="17575528" y="4661234"/>
              <a:ext cx="237366" cy="2373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Nunito Light" charset="0"/>
              </a:endParaRPr>
            </a:p>
          </p:txBody>
        </p:sp>
      </p:grpSp>
      <p:sp>
        <p:nvSpPr>
          <p:cNvPr id="37" name="ZoneTexte 36"/>
          <p:cNvSpPr txBox="1"/>
          <p:nvPr/>
        </p:nvSpPr>
        <p:spPr>
          <a:xfrm>
            <a:off x="23936504" y="0"/>
            <a:ext cx="441146" cy="646331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</a:rPr>
              <a:t>4</a:t>
            </a:r>
            <a:endParaRPr lang="fr-F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538253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Rectangle 156"/>
          <p:cNvSpPr/>
          <p:nvPr/>
        </p:nvSpPr>
        <p:spPr>
          <a:xfrm>
            <a:off x="0" y="10787426"/>
            <a:ext cx="24377650" cy="26701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5" name="Espace réservé du texte 1"/>
          <p:cNvSpPr txBox="1">
            <a:spLocks/>
          </p:cNvSpPr>
          <p:nvPr/>
        </p:nvSpPr>
        <p:spPr>
          <a:xfrm>
            <a:off x="323531" y="339513"/>
            <a:ext cx="12079276" cy="724247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1828434">
              <a:spcBef>
                <a:spcPts val="0"/>
              </a:spcBef>
              <a:buNone/>
            </a:pPr>
            <a:r>
              <a:rPr lang="fr-FR" sz="8000" dirty="0">
                <a:solidFill>
                  <a:srgbClr val="1B243B"/>
                </a:solidFill>
                <a:latin typeface="Adobe Caslon Pro Bold" pitchFamily="18" charset="0"/>
              </a:rPr>
              <a:t>Nettoyage des données</a:t>
            </a:r>
          </a:p>
        </p:txBody>
      </p:sp>
      <p:sp>
        <p:nvSpPr>
          <p:cNvPr id="147" name="ZoneTexte 146"/>
          <p:cNvSpPr txBox="1"/>
          <p:nvPr/>
        </p:nvSpPr>
        <p:spPr>
          <a:xfrm>
            <a:off x="23936504" y="0"/>
            <a:ext cx="441146" cy="646331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</a:rPr>
              <a:t>5</a:t>
            </a:r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4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744" y="1769342"/>
            <a:ext cx="16406333" cy="10353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Flèche droite 2"/>
          <p:cNvSpPr/>
          <p:nvPr/>
        </p:nvSpPr>
        <p:spPr>
          <a:xfrm>
            <a:off x="15995440" y="5244353"/>
            <a:ext cx="1581211" cy="842682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Rectangle à coins arrondis 3"/>
          <p:cNvSpPr/>
          <p:nvPr/>
        </p:nvSpPr>
        <p:spPr>
          <a:xfrm>
            <a:off x="17738009" y="5123329"/>
            <a:ext cx="2432580" cy="1084729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Data </a:t>
            </a:r>
            <a:r>
              <a:rPr lang="fr-FR" dirty="0" err="1" smtClean="0"/>
              <a:t>Merge</a:t>
            </a:r>
            <a:endParaRPr lang="fr-FR" dirty="0"/>
          </a:p>
        </p:txBody>
      </p:sp>
      <p:sp>
        <p:nvSpPr>
          <p:cNvPr id="48" name="Rectangle à coins arrondis 47"/>
          <p:cNvSpPr/>
          <p:nvPr/>
        </p:nvSpPr>
        <p:spPr>
          <a:xfrm>
            <a:off x="20831573" y="7022122"/>
            <a:ext cx="2692555" cy="1084729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Catégories</a:t>
            </a:r>
            <a:endParaRPr lang="fr-FR" dirty="0"/>
          </a:p>
        </p:txBody>
      </p:sp>
      <p:sp>
        <p:nvSpPr>
          <p:cNvPr id="49" name="Rectangle à coins arrondis 48"/>
          <p:cNvSpPr/>
          <p:nvPr/>
        </p:nvSpPr>
        <p:spPr>
          <a:xfrm>
            <a:off x="20867430" y="3204881"/>
            <a:ext cx="2432580" cy="1084729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Quantitatif</a:t>
            </a:r>
            <a:endParaRPr lang="fr-FR" dirty="0"/>
          </a:p>
        </p:txBody>
      </p:sp>
      <p:sp>
        <p:nvSpPr>
          <p:cNvPr id="6" name="Flèche à trois pointes 5"/>
          <p:cNvSpPr/>
          <p:nvPr/>
        </p:nvSpPr>
        <p:spPr>
          <a:xfrm rot="16200000">
            <a:off x="20206446" y="4536139"/>
            <a:ext cx="2402541" cy="2330823"/>
          </a:xfrm>
          <a:prstGeom prst="leftRightUpArrow">
            <a:avLst>
              <a:gd name="adj1" fmla="val 25000"/>
              <a:gd name="adj2" fmla="val 25000"/>
              <a:gd name="adj3" fmla="val 19615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0053476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Rectangle 156"/>
          <p:cNvSpPr/>
          <p:nvPr/>
        </p:nvSpPr>
        <p:spPr>
          <a:xfrm>
            <a:off x="0" y="10787426"/>
            <a:ext cx="24377650" cy="26701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5" name="Espace réservé du texte 1"/>
          <p:cNvSpPr txBox="1">
            <a:spLocks/>
          </p:cNvSpPr>
          <p:nvPr/>
        </p:nvSpPr>
        <p:spPr>
          <a:xfrm>
            <a:off x="323531" y="339513"/>
            <a:ext cx="12079276" cy="724247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1828434">
              <a:spcBef>
                <a:spcPts val="0"/>
              </a:spcBef>
              <a:buNone/>
            </a:pPr>
            <a:r>
              <a:rPr lang="fr-FR" sz="8000" dirty="0">
                <a:solidFill>
                  <a:srgbClr val="1B243B"/>
                </a:solidFill>
                <a:latin typeface="Adobe Caslon Pro Bold" pitchFamily="18" charset="0"/>
              </a:rPr>
              <a:t>Nettoyage des données</a:t>
            </a:r>
          </a:p>
        </p:txBody>
      </p:sp>
      <p:sp>
        <p:nvSpPr>
          <p:cNvPr id="147" name="ZoneTexte 146"/>
          <p:cNvSpPr txBox="1"/>
          <p:nvPr/>
        </p:nvSpPr>
        <p:spPr>
          <a:xfrm>
            <a:off x="23936504" y="0"/>
            <a:ext cx="441146" cy="646331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</a:rPr>
              <a:t>6</a:t>
            </a:r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88825" y="2513192"/>
            <a:ext cx="11567646" cy="105394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31" y="2513193"/>
            <a:ext cx="11599447" cy="104139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ZoneTexte 1"/>
          <p:cNvSpPr txBox="1"/>
          <p:nvPr/>
        </p:nvSpPr>
        <p:spPr>
          <a:xfrm>
            <a:off x="16010965" y="1864658"/>
            <a:ext cx="41729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Remplissage &lt;75%</a:t>
            </a:r>
            <a:endParaRPr lang="fr-FR" dirty="0"/>
          </a:p>
        </p:txBody>
      </p:sp>
      <p:sp>
        <p:nvSpPr>
          <p:cNvPr id="11" name="ZoneTexte 10"/>
          <p:cNvSpPr txBox="1"/>
          <p:nvPr/>
        </p:nvSpPr>
        <p:spPr>
          <a:xfrm>
            <a:off x="4276700" y="1875826"/>
            <a:ext cx="44422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Remplissage </a:t>
            </a:r>
            <a:r>
              <a:rPr lang="fr-FR" dirty="0"/>
              <a:t>&gt;=</a:t>
            </a:r>
            <a:r>
              <a:rPr lang="fr-FR" dirty="0" smtClean="0"/>
              <a:t>75%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78173497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Rectangle 156"/>
          <p:cNvSpPr/>
          <p:nvPr/>
        </p:nvSpPr>
        <p:spPr>
          <a:xfrm>
            <a:off x="0" y="10787426"/>
            <a:ext cx="24377650" cy="26701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5" name="Espace réservé du texte 1"/>
          <p:cNvSpPr txBox="1">
            <a:spLocks/>
          </p:cNvSpPr>
          <p:nvPr/>
        </p:nvSpPr>
        <p:spPr>
          <a:xfrm>
            <a:off x="323531" y="339513"/>
            <a:ext cx="12079276" cy="724247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1828434">
              <a:spcBef>
                <a:spcPts val="0"/>
              </a:spcBef>
              <a:buNone/>
            </a:pPr>
            <a:r>
              <a:rPr lang="fr-FR" sz="8000" dirty="0">
                <a:solidFill>
                  <a:srgbClr val="1B243B"/>
                </a:solidFill>
                <a:latin typeface="Adobe Caslon Pro Bold" pitchFamily="18" charset="0"/>
              </a:rPr>
              <a:t>Nettoyage des données</a:t>
            </a:r>
          </a:p>
        </p:txBody>
      </p:sp>
      <p:sp>
        <p:nvSpPr>
          <p:cNvPr id="147" name="ZoneTexte 146"/>
          <p:cNvSpPr txBox="1"/>
          <p:nvPr/>
        </p:nvSpPr>
        <p:spPr>
          <a:xfrm>
            <a:off x="23936504" y="0"/>
            <a:ext cx="441146" cy="646331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</a:rPr>
              <a:t>7</a:t>
            </a:r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31" y="1819134"/>
            <a:ext cx="8078666" cy="40332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554" y="7332799"/>
            <a:ext cx="7002842" cy="45372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7266" y="1819134"/>
            <a:ext cx="6224945" cy="40332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52116" y="1819134"/>
            <a:ext cx="6379602" cy="41334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6846" y="7332799"/>
            <a:ext cx="6957647" cy="45080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0" name="Picture 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88422" y="7332799"/>
            <a:ext cx="8248082" cy="40362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12051684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Rectangle 156"/>
          <p:cNvSpPr/>
          <p:nvPr/>
        </p:nvSpPr>
        <p:spPr>
          <a:xfrm>
            <a:off x="0" y="10787426"/>
            <a:ext cx="24377650" cy="26701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5" name="Espace réservé du texte 1"/>
          <p:cNvSpPr txBox="1">
            <a:spLocks/>
          </p:cNvSpPr>
          <p:nvPr/>
        </p:nvSpPr>
        <p:spPr>
          <a:xfrm>
            <a:off x="323531" y="339513"/>
            <a:ext cx="12079276" cy="724247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1828434">
              <a:spcBef>
                <a:spcPts val="0"/>
              </a:spcBef>
              <a:buNone/>
            </a:pPr>
            <a:r>
              <a:rPr lang="fr-FR" sz="8000" dirty="0">
                <a:solidFill>
                  <a:srgbClr val="1B243B"/>
                </a:solidFill>
                <a:latin typeface="Adobe Caslon Pro Bold" pitchFamily="18" charset="0"/>
              </a:rPr>
              <a:t>Nettoyage des données</a:t>
            </a:r>
          </a:p>
        </p:txBody>
      </p:sp>
      <p:sp>
        <p:nvSpPr>
          <p:cNvPr id="147" name="ZoneTexte 146"/>
          <p:cNvSpPr txBox="1"/>
          <p:nvPr/>
        </p:nvSpPr>
        <p:spPr>
          <a:xfrm>
            <a:off x="23936504" y="0"/>
            <a:ext cx="441146" cy="646331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</a:rPr>
              <a:t>8</a:t>
            </a:r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31" y="1778374"/>
            <a:ext cx="6221652" cy="304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821" y="5137248"/>
            <a:ext cx="6025362" cy="39595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06183" y="9531686"/>
            <a:ext cx="6110381" cy="29901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0639" y="1778373"/>
            <a:ext cx="6679502" cy="32686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22775" y="5358487"/>
            <a:ext cx="7106022" cy="34774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65008" y="1778373"/>
            <a:ext cx="6863789" cy="3358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4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0597" y="9731469"/>
            <a:ext cx="6019800" cy="303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5" name="Picture 9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57" y="9749398"/>
            <a:ext cx="8677275" cy="303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6" name="Picture 10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0639" y="5369859"/>
            <a:ext cx="6679502" cy="33714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99091593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Theme">
  <a:themeElements>
    <a:clrScheme name="Custom 5">
      <a:dk1>
        <a:srgbClr val="1B243B"/>
      </a:dk1>
      <a:lt1>
        <a:srgbClr val="FFFFFF"/>
      </a:lt1>
      <a:dk2>
        <a:srgbClr val="1B243B"/>
      </a:dk2>
      <a:lt2>
        <a:srgbClr val="FFFFFF"/>
      </a:lt2>
      <a:accent1>
        <a:srgbClr val="165AB6"/>
      </a:accent1>
      <a:accent2>
        <a:srgbClr val="1B8BCD"/>
      </a:accent2>
      <a:accent3>
        <a:srgbClr val="27C7CF"/>
      </a:accent3>
      <a:accent4>
        <a:srgbClr val="27C78A"/>
      </a:accent4>
      <a:accent5>
        <a:srgbClr val="70C456"/>
      </a:accent5>
      <a:accent6>
        <a:srgbClr val="CAC9D0"/>
      </a:accent6>
      <a:hlink>
        <a:srgbClr val="216BA9"/>
      </a:hlink>
      <a:folHlink>
        <a:srgbClr val="1FB18A"/>
      </a:folHlink>
    </a:clrScheme>
    <a:fontScheme name="Custom 1">
      <a:majorFont>
        <a:latin typeface="Lato"/>
        <a:ea typeface=""/>
        <a:cs typeface=""/>
      </a:majorFont>
      <a:minorFont>
        <a:latin typeface="Lat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69513</TotalTime>
  <Words>640</Words>
  <Application>Microsoft Office PowerPoint</Application>
  <PresentationFormat>Personnalisé</PresentationFormat>
  <Paragraphs>201</Paragraphs>
  <Slides>34</Slides>
  <Notes>8</Notes>
  <HiddenSlides>0</HiddenSlides>
  <MMClips>0</MMClips>
  <ScaleCrop>false</ScaleCrop>
  <HeadingPairs>
    <vt:vector size="6" baseType="variant">
      <vt:variant>
        <vt:lpstr>Thème</vt:lpstr>
      </vt:variant>
      <vt:variant>
        <vt:i4>1</vt:i4>
      </vt:variant>
      <vt:variant>
        <vt:lpstr>Serveurs OLE incorporés</vt:lpstr>
      </vt:variant>
      <vt:variant>
        <vt:i4>1</vt:i4>
      </vt:variant>
      <vt:variant>
        <vt:lpstr>Titres des diapositives</vt:lpstr>
      </vt:variant>
      <vt:variant>
        <vt:i4>34</vt:i4>
      </vt:variant>
    </vt:vector>
  </HeadingPairs>
  <TitlesOfParts>
    <vt:vector size="36" baseType="lpstr">
      <vt:lpstr>Default Theme</vt:lpstr>
      <vt:lpstr>Objet d’environnement du Gestionnaire de liaisons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Designed by Slidesmash</dc:title>
  <dc:creator>Designed by Slidesmash</dc:creator>
  <cp:lastModifiedBy>Karim</cp:lastModifiedBy>
  <cp:revision>6066</cp:revision>
  <dcterms:created xsi:type="dcterms:W3CDTF">2014-11-12T21:47:38Z</dcterms:created>
  <dcterms:modified xsi:type="dcterms:W3CDTF">2021-06-28T14:49:47Z</dcterms:modified>
</cp:coreProperties>
</file>